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16" r:id="rId2"/>
    <p:sldId id="371" r:id="rId3"/>
    <p:sldId id="339" r:id="rId4"/>
    <p:sldId id="321" r:id="rId5"/>
    <p:sldId id="372" r:id="rId6"/>
    <p:sldId id="345" r:id="rId7"/>
    <p:sldId id="346" r:id="rId8"/>
    <p:sldId id="347" r:id="rId9"/>
    <p:sldId id="349" r:id="rId10"/>
    <p:sldId id="373" r:id="rId11"/>
    <p:sldId id="374" r:id="rId12"/>
    <p:sldId id="375" r:id="rId13"/>
    <p:sldId id="353" r:id="rId14"/>
    <p:sldId id="342" r:id="rId15"/>
    <p:sldId id="360" r:id="rId16"/>
    <p:sldId id="361" r:id="rId17"/>
    <p:sldId id="366" r:id="rId18"/>
    <p:sldId id="358" r:id="rId19"/>
    <p:sldId id="359" r:id="rId20"/>
    <p:sldId id="362" r:id="rId21"/>
    <p:sldId id="343" r:id="rId22"/>
    <p:sldId id="344" r:id="rId23"/>
    <p:sldId id="354" r:id="rId24"/>
    <p:sldId id="355" r:id="rId25"/>
    <p:sldId id="367" r:id="rId26"/>
    <p:sldId id="341" r:id="rId27"/>
    <p:sldId id="368" r:id="rId28"/>
    <p:sldId id="340" r:id="rId29"/>
    <p:sldId id="365" r:id="rId30"/>
    <p:sldId id="369" r:id="rId31"/>
    <p:sldId id="370" r:id="rId32"/>
    <p:sldId id="348" r:id="rId33"/>
    <p:sldId id="356" r:id="rId34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474747"/>
    <a:srgbClr val="0000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1" autoAdjust="0"/>
    <p:restoredTop sz="90929"/>
  </p:normalViewPr>
  <p:slideViewPr>
    <p:cSldViewPr>
      <p:cViewPr varScale="1">
        <p:scale>
          <a:sx n="109" d="100"/>
          <a:sy n="109" d="100"/>
        </p:scale>
        <p:origin x="163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462" y="-1284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449472"/>
            <a:ext cx="7315200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/>
            <a:r>
              <a:rPr lang="el-GR" altLang="el-GR" sz="1600" dirty="0"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latin typeface="Arial" panose="020B0604020202020204" pitchFamily="34" charset="0"/>
              </a:rPr>
              <a:t>Διάλεξη #</a:t>
            </a:r>
            <a:r>
              <a:rPr lang="en-US" altLang="el-GR" sz="1600" dirty="0" smtClean="0">
                <a:latin typeface="Arial" panose="020B0604020202020204" pitchFamily="34" charset="0"/>
              </a:rPr>
              <a:t>1</a:t>
            </a:r>
            <a:r>
              <a:rPr lang="el-GR" altLang="el-GR" sz="1600" dirty="0" smtClean="0">
                <a:latin typeface="Arial" panose="020B0604020202020204" pitchFamily="34" charset="0"/>
              </a:rPr>
              <a:t>7</a:t>
            </a:r>
            <a:endParaRPr lang="en-AU" altLang="el-GR" sz="1600" dirty="0"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118451" y="8906460"/>
            <a:ext cx="2628796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200" dirty="0">
                <a:latin typeface="Arial" panose="020B0604020202020204" pitchFamily="34" charset="0"/>
              </a:rPr>
              <a:t>Αντώνιος </a:t>
            </a:r>
            <a:r>
              <a:rPr lang="el-GR" altLang="el-GR" sz="1200" dirty="0" err="1">
                <a:latin typeface="Arial" panose="020B0604020202020204" pitchFamily="34" charset="0"/>
              </a:rPr>
              <a:t>Συμβώνης</a:t>
            </a:r>
            <a:r>
              <a:rPr lang="en-AU" altLang="el-GR" sz="1200" dirty="0">
                <a:latin typeface="Arial" panose="020B0604020202020204" pitchFamily="34" charset="0"/>
              </a:rPr>
              <a:t>, </a:t>
            </a:r>
            <a:r>
              <a:rPr lang="el-GR" altLang="el-GR" sz="1200" dirty="0">
                <a:latin typeface="Arial" panose="020B0604020202020204" pitchFamily="34" charset="0"/>
              </a:rPr>
              <a:t>ΣΕΜΦΕ, ΕΜΠ</a:t>
            </a:r>
            <a:endParaRPr lang="en-AU" altLang="el-GR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3380"/>
            <a:ext cx="5364480" cy="4043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notes styles</a:t>
            </a:r>
          </a:p>
          <a:p>
            <a:pPr lvl="1"/>
            <a:r>
              <a:rPr lang="en-AU" altLang="el-GR" smtClean="0"/>
              <a:t>Second Level</a:t>
            </a:r>
          </a:p>
          <a:p>
            <a:pPr lvl="2"/>
            <a:r>
              <a:rPr lang="en-AU" altLang="el-GR" smtClean="0"/>
              <a:t>Third Level</a:t>
            </a:r>
          </a:p>
          <a:p>
            <a:pPr lvl="3"/>
            <a:r>
              <a:rPr lang="en-AU" altLang="el-GR" smtClean="0"/>
              <a:t>Fourth Level</a:t>
            </a:r>
          </a:p>
          <a:p>
            <a:pPr lvl="4"/>
            <a:r>
              <a:rPr lang="en-AU" altLang="el-GR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2625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AU" altLang="el-GR" b="1">
                <a:solidFill>
                  <a:srgbClr val="000000"/>
                </a:solidFill>
              </a:rPr>
              <a:t>Week 11</a:t>
            </a:r>
            <a:r>
              <a:rPr lang="en-AU" altLang="el-GR">
                <a:solidFill>
                  <a:srgbClr val="000000"/>
                </a:solidFill>
              </a:rPr>
              <a:t>: Applets</a:t>
            </a: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time: 2 x one hour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this lecture is done with live demo run in parallel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topics:</a:t>
            </a: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• frameworks, applets, browsers, HTML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91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73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905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865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143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228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880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856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187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028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21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sample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8840" y="6477000"/>
            <a:ext cx="6712285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</a:t>
            </a:r>
            <a:r>
              <a:rPr lang="en-AU" altLang="el-GR" sz="1200" dirty="0" smtClean="0"/>
              <a:t> </a:t>
            </a:r>
            <a:r>
              <a:rPr lang="en-AU" altLang="el-GR" sz="12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t>Slide </a:t>
            </a:r>
            <a:fld id="{FB66F834-279D-4E87-891F-8713BCD441E8}" type="slidenum">
              <a:rPr lang="en-AU" altLang="el-GR" sz="1200" kern="12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kern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1650"/>
            <a:ext cx="8610600" cy="565150"/>
          </a:xfrm>
          <a:noFill/>
        </p:spPr>
        <p:txBody>
          <a:bodyPr/>
          <a:lstStyle/>
          <a:p>
            <a:r>
              <a:rPr lang="en-AU" altLang="el-GR" sz="4000">
                <a:solidFill>
                  <a:srgbClr val="FFFFFF"/>
                </a:solidFill>
              </a:rPr>
              <a:t>Week 10: Graphical User Interfaces</a:t>
            </a: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200" dirty="0" smtClean="0">
                <a:latin typeface="Arial" panose="020B0604020202020204" pitchFamily="34" charset="0"/>
              </a:rPr>
              <a:t>Διάλεξη #17</a:t>
            </a:r>
            <a:r>
              <a:rPr lang="en-AU" altLang="el-GR" sz="3200" dirty="0" smtClean="0">
                <a:latin typeface="Arial" panose="020B0604020202020204" pitchFamily="34" charset="0"/>
              </a:rPr>
              <a:t>:</a:t>
            </a:r>
            <a:endParaRPr lang="en-AU" altLang="el-GR" sz="3200" dirty="0">
              <a:latin typeface="Arial" panose="020B0604020202020204" pitchFamily="34" charset="0"/>
            </a:endParaRPr>
          </a:p>
          <a:p>
            <a:pPr algn="ctr"/>
            <a:r>
              <a:rPr lang="el-GR" altLang="el-GR" sz="3200" dirty="0">
                <a:latin typeface="Arial" panose="020B0604020202020204" pitchFamily="34" charset="0"/>
              </a:rPr>
              <a:t>Εισαγωγή στα Γραφικά </a:t>
            </a:r>
          </a:p>
          <a:p>
            <a:pPr algn="ctr"/>
            <a:r>
              <a:rPr lang="el-GR" altLang="el-GR" sz="3200" dirty="0">
                <a:latin typeface="Arial" panose="020B0604020202020204" pitchFamily="34" charset="0"/>
              </a:rPr>
              <a:t>Περιβάλλοντα Επικοινωνίας</a:t>
            </a:r>
            <a:endParaRPr lang="en-AU" altLang="el-GR" sz="3200" dirty="0">
              <a:latin typeface="Arial" panose="020B0604020202020204" pitchFamily="34" charset="0"/>
            </a:endParaRPr>
          </a:p>
          <a:p>
            <a:pPr algn="ctr"/>
            <a:r>
              <a:rPr lang="el-GR" altLang="el-GR" dirty="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dirty="0">
                <a:solidFill>
                  <a:srgbClr val="FF66CC"/>
                </a:solidFill>
                <a:latin typeface="Arial" panose="020B0604020202020204" pitchFamily="34" charset="0"/>
              </a:rPr>
              <a:t>Graphical User Interfaces</a:t>
            </a:r>
            <a:r>
              <a:rPr lang="el-GR" altLang="el-GR" dirty="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endParaRPr lang="en-AU" altLang="el-GR" dirty="0">
              <a:solidFill>
                <a:srgbClr val="FF66CC"/>
              </a:solidFill>
              <a:latin typeface="Arial" panose="020B0604020202020204" pitchFamily="34" charset="0"/>
            </a:endParaRPr>
          </a:p>
        </p:txBody>
      </p:sp>
      <p:sp>
        <p:nvSpPr>
          <p:cNvPr id="26931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Ένα αντικειμενοστρεφές πρόγραμμα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317443" name="Text Box 3"/>
          <p:cNvSpPr txBox="1">
            <a:spLocks noChangeArrowheads="1"/>
          </p:cNvSpPr>
          <p:nvPr/>
        </p:nvSpPr>
        <p:spPr bwMode="auto">
          <a:xfrm>
            <a:off x="1905000" y="1447800"/>
            <a:ext cx="1981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44" name="Text Box 4"/>
          <p:cNvSpPr txBox="1">
            <a:spLocks noChangeArrowheads="1"/>
          </p:cNvSpPr>
          <p:nvPr/>
        </p:nvSpPr>
        <p:spPr bwMode="auto">
          <a:xfrm>
            <a:off x="5029200" y="2133600"/>
            <a:ext cx="2362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45" name="Text Box 5"/>
          <p:cNvSpPr txBox="1">
            <a:spLocks noChangeArrowheads="1"/>
          </p:cNvSpPr>
          <p:nvPr/>
        </p:nvSpPr>
        <p:spPr bwMode="auto">
          <a:xfrm>
            <a:off x="4953000" y="3352800"/>
            <a:ext cx="2286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47" name="Freeform 7"/>
          <p:cNvSpPr>
            <a:spLocks/>
          </p:cNvSpPr>
          <p:nvPr/>
        </p:nvSpPr>
        <p:spPr bwMode="auto">
          <a:xfrm>
            <a:off x="3048000" y="2057400"/>
            <a:ext cx="1981200" cy="304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7448" name="Freeform 8"/>
          <p:cNvSpPr>
            <a:spLocks/>
          </p:cNvSpPr>
          <p:nvPr/>
        </p:nvSpPr>
        <p:spPr bwMode="auto">
          <a:xfrm>
            <a:off x="2819400" y="2057400"/>
            <a:ext cx="2057400" cy="1447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7449" name="Text Box 9"/>
          <p:cNvSpPr txBox="1">
            <a:spLocks noChangeArrowheads="1"/>
          </p:cNvSpPr>
          <p:nvPr/>
        </p:nvSpPr>
        <p:spPr bwMode="auto">
          <a:xfrm>
            <a:off x="533400" y="3429000"/>
            <a:ext cx="1981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50" name="Text Box 10"/>
          <p:cNvSpPr txBox="1">
            <a:spLocks noChangeArrowheads="1"/>
          </p:cNvSpPr>
          <p:nvPr/>
        </p:nvSpPr>
        <p:spPr bwMode="auto">
          <a:xfrm>
            <a:off x="2971800" y="4267200"/>
            <a:ext cx="2362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51" name="Text Box 11"/>
          <p:cNvSpPr txBox="1">
            <a:spLocks noChangeArrowheads="1"/>
          </p:cNvSpPr>
          <p:nvPr/>
        </p:nvSpPr>
        <p:spPr bwMode="auto">
          <a:xfrm>
            <a:off x="3429000" y="5410200"/>
            <a:ext cx="2286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7453" name="Freeform 13"/>
          <p:cNvSpPr>
            <a:spLocks/>
          </p:cNvSpPr>
          <p:nvPr/>
        </p:nvSpPr>
        <p:spPr bwMode="auto">
          <a:xfrm flipV="1">
            <a:off x="1524000" y="1752600"/>
            <a:ext cx="381000" cy="16764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7454" name="Freeform 14"/>
          <p:cNvSpPr>
            <a:spLocks/>
          </p:cNvSpPr>
          <p:nvPr/>
        </p:nvSpPr>
        <p:spPr bwMode="auto">
          <a:xfrm>
            <a:off x="1447800" y="4038600"/>
            <a:ext cx="1981200" cy="16764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7455" name="Line 15"/>
          <p:cNvSpPr>
            <a:spLocks noChangeShapeType="1"/>
          </p:cNvSpPr>
          <p:nvPr/>
        </p:nvSpPr>
        <p:spPr bwMode="auto">
          <a:xfrm flipV="1">
            <a:off x="6172200" y="2743200"/>
            <a:ext cx="228600" cy="6096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7456" name="Line 16"/>
          <p:cNvSpPr>
            <a:spLocks noChangeShapeType="1"/>
          </p:cNvSpPr>
          <p:nvPr/>
        </p:nvSpPr>
        <p:spPr bwMode="auto">
          <a:xfrm flipH="1" flipV="1">
            <a:off x="4343400" y="4876800"/>
            <a:ext cx="304800" cy="5334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7457" name="Freeform 17"/>
          <p:cNvSpPr>
            <a:spLocks/>
          </p:cNvSpPr>
          <p:nvPr/>
        </p:nvSpPr>
        <p:spPr bwMode="auto">
          <a:xfrm flipV="1">
            <a:off x="4191000" y="3657600"/>
            <a:ext cx="685800" cy="6096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7458" name="Text Box 18"/>
          <p:cNvSpPr txBox="1">
            <a:spLocks noChangeArrowheads="1"/>
          </p:cNvSpPr>
          <p:nvPr/>
        </p:nvSpPr>
        <p:spPr bwMode="auto">
          <a:xfrm>
            <a:off x="6172200" y="4267200"/>
            <a:ext cx="2667000" cy="14747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Ένα αντικειμενοστρεφές πρόγραμμα αποτελείται από ένα σύνολο συνεργαζόμενων κλάσεων</a:t>
            </a:r>
            <a:endParaRPr lang="en-AU" altLang="el-GR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8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Χρήση βιβλιοθηκών κλάσεων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318467" name="Text Box 3"/>
          <p:cNvSpPr txBox="1">
            <a:spLocks noChangeArrowheads="1"/>
          </p:cNvSpPr>
          <p:nvPr/>
        </p:nvSpPr>
        <p:spPr bwMode="auto">
          <a:xfrm>
            <a:off x="1752600" y="1447800"/>
            <a:ext cx="1981200" cy="5461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4114800" y="2133600"/>
            <a:ext cx="2362200" cy="53181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3962400" y="3352800"/>
            <a:ext cx="2286000" cy="53181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70" name="Freeform 6"/>
          <p:cNvSpPr>
            <a:spLocks/>
          </p:cNvSpPr>
          <p:nvPr/>
        </p:nvSpPr>
        <p:spPr bwMode="auto">
          <a:xfrm>
            <a:off x="2743200" y="2057400"/>
            <a:ext cx="1371600" cy="3810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8471" name="Freeform 7"/>
          <p:cNvSpPr>
            <a:spLocks/>
          </p:cNvSpPr>
          <p:nvPr/>
        </p:nvSpPr>
        <p:spPr bwMode="auto">
          <a:xfrm flipV="1">
            <a:off x="1447800" y="3581400"/>
            <a:ext cx="2514600" cy="304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8472" name="Text Box 8"/>
          <p:cNvSpPr txBox="1">
            <a:spLocks noChangeArrowheads="1"/>
          </p:cNvSpPr>
          <p:nvPr/>
        </p:nvSpPr>
        <p:spPr bwMode="auto">
          <a:xfrm>
            <a:off x="381000" y="3886200"/>
            <a:ext cx="1981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73" name="Text Box 9"/>
          <p:cNvSpPr txBox="1">
            <a:spLocks noChangeArrowheads="1"/>
          </p:cNvSpPr>
          <p:nvPr/>
        </p:nvSpPr>
        <p:spPr bwMode="auto">
          <a:xfrm>
            <a:off x="3657600" y="4648200"/>
            <a:ext cx="2362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74" name="Text Box 10"/>
          <p:cNvSpPr txBox="1">
            <a:spLocks noChangeArrowheads="1"/>
          </p:cNvSpPr>
          <p:nvPr/>
        </p:nvSpPr>
        <p:spPr bwMode="auto">
          <a:xfrm>
            <a:off x="1981200" y="5791200"/>
            <a:ext cx="22860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8475" name="Freeform 11"/>
          <p:cNvSpPr>
            <a:spLocks/>
          </p:cNvSpPr>
          <p:nvPr/>
        </p:nvSpPr>
        <p:spPr bwMode="auto">
          <a:xfrm flipV="1">
            <a:off x="1371600" y="1752600"/>
            <a:ext cx="381000" cy="21336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8476" name="Freeform 12"/>
          <p:cNvSpPr>
            <a:spLocks/>
          </p:cNvSpPr>
          <p:nvPr/>
        </p:nvSpPr>
        <p:spPr bwMode="auto">
          <a:xfrm>
            <a:off x="1371600" y="4495800"/>
            <a:ext cx="609600" cy="15240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8477" name="Line 13"/>
          <p:cNvSpPr>
            <a:spLocks noChangeShapeType="1"/>
          </p:cNvSpPr>
          <p:nvPr/>
        </p:nvSpPr>
        <p:spPr bwMode="auto">
          <a:xfrm flipV="1">
            <a:off x="5410200" y="2743200"/>
            <a:ext cx="228600" cy="6096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8478" name="Line 14"/>
          <p:cNvSpPr>
            <a:spLocks noChangeShapeType="1"/>
          </p:cNvSpPr>
          <p:nvPr/>
        </p:nvSpPr>
        <p:spPr bwMode="auto">
          <a:xfrm flipV="1">
            <a:off x="4953000" y="3962400"/>
            <a:ext cx="304800" cy="6858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8480" name="Text Box 16"/>
          <p:cNvSpPr txBox="1">
            <a:spLocks noChangeArrowheads="1"/>
          </p:cNvSpPr>
          <p:nvPr/>
        </p:nvSpPr>
        <p:spPr bwMode="auto">
          <a:xfrm>
            <a:off x="6400800" y="2895600"/>
            <a:ext cx="2438400" cy="202406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</a:rPr>
              <a:t>Συχνά</a:t>
            </a:r>
            <a:r>
              <a:rPr lang="el-GR" altLang="el-GR" sz="1800">
                <a:solidFill>
                  <a:srgbClr val="000000"/>
                </a:solidFill>
                <a:latin typeface="AGaramond Italic" charset="0"/>
              </a:rPr>
              <a:t>, κλάσεις βιβλιοθηκών χρησιμοποιούνται από τις κλάσεις της εφαρμογής (επαναχρησιμοποί-ηση κώδικα)</a:t>
            </a:r>
            <a:endParaRPr lang="en-AU" altLang="el-GR" sz="1800">
              <a:solidFill>
                <a:srgbClr val="000000"/>
              </a:solidFill>
              <a:latin typeface="AGaramond Italic" charset="0"/>
            </a:endParaRPr>
          </a:p>
        </p:txBody>
      </p:sp>
      <p:sp>
        <p:nvSpPr>
          <p:cNvPr id="318481" name="Text Box 17"/>
          <p:cNvSpPr txBox="1">
            <a:spLocks noChangeArrowheads="1"/>
          </p:cNvSpPr>
          <p:nvPr/>
        </p:nvSpPr>
        <p:spPr bwMode="auto">
          <a:xfrm>
            <a:off x="5562600" y="1371600"/>
            <a:ext cx="2528888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  <a:latin typeface="AGaramond Italic" charset="0"/>
              </a:rPr>
              <a:t>Βιβλιοθήκες κλάσεων </a:t>
            </a:r>
            <a:endParaRPr lang="en-AU" altLang="el-GR" sz="1800">
              <a:solidFill>
                <a:srgbClr val="000000"/>
              </a:solidFill>
              <a:latin typeface="AGaramond Italic" charset="0"/>
            </a:endParaRPr>
          </a:p>
        </p:txBody>
      </p:sp>
      <p:sp>
        <p:nvSpPr>
          <p:cNvPr id="318482" name="Line 18"/>
          <p:cNvSpPr>
            <a:spLocks noChangeShapeType="1"/>
          </p:cNvSpPr>
          <p:nvPr/>
        </p:nvSpPr>
        <p:spPr bwMode="auto">
          <a:xfrm flipH="1">
            <a:off x="3810000" y="1676400"/>
            <a:ext cx="17526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8483" name="Line 19"/>
          <p:cNvSpPr>
            <a:spLocks noChangeShapeType="1"/>
          </p:cNvSpPr>
          <p:nvPr/>
        </p:nvSpPr>
        <p:spPr bwMode="auto">
          <a:xfrm flipH="1">
            <a:off x="5715000" y="1752600"/>
            <a:ext cx="76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8484" name="Freeform 20"/>
          <p:cNvSpPr>
            <a:spLocks/>
          </p:cNvSpPr>
          <p:nvPr/>
        </p:nvSpPr>
        <p:spPr bwMode="auto">
          <a:xfrm>
            <a:off x="1524000" y="4495800"/>
            <a:ext cx="2133600" cy="4572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8485" name="Text Box 21"/>
          <p:cNvSpPr txBox="1">
            <a:spLocks noChangeArrowheads="1"/>
          </p:cNvSpPr>
          <p:nvPr/>
        </p:nvSpPr>
        <p:spPr bwMode="auto">
          <a:xfrm>
            <a:off x="4572000" y="5638800"/>
            <a:ext cx="4162425" cy="69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 b="1">
                <a:solidFill>
                  <a:srgbClr val="000000"/>
                </a:solidFill>
              </a:rPr>
              <a:t>Τύπος επαναχρησιμοποίησης </a:t>
            </a:r>
            <a:r>
              <a:rPr lang="en-AU" altLang="el-GR" sz="1800" b="1">
                <a:solidFill>
                  <a:srgbClr val="000000"/>
                </a:solidFill>
              </a:rPr>
              <a:t>1:</a:t>
            </a:r>
          </a:p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</a:rPr>
              <a:t>Η εφαρμογή καλεί κλάσεις βιβλιοθήκης </a:t>
            </a:r>
          </a:p>
        </p:txBody>
      </p:sp>
    </p:spTree>
    <p:extLst>
      <p:ext uri="{BB962C8B-B14F-4D97-AF65-F5344CB8AC3E}">
        <p14:creationId xmlns:p14="http://schemas.microsoft.com/office/powerpoint/2010/main" val="4115920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Πλαίσια / σύνολα αρχών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Frameworks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endParaRPr lang="en-AU" altLang="el-GR" sz="2800">
              <a:solidFill>
                <a:srgbClr val="FF33CC"/>
              </a:solidFill>
            </a:endParaRPr>
          </a:p>
        </p:txBody>
      </p:sp>
      <p:sp>
        <p:nvSpPr>
          <p:cNvPr id="319491" name="Text Box 3"/>
          <p:cNvSpPr txBox="1">
            <a:spLocks noChangeArrowheads="1"/>
          </p:cNvSpPr>
          <p:nvPr/>
        </p:nvSpPr>
        <p:spPr bwMode="auto">
          <a:xfrm>
            <a:off x="1752600" y="1447800"/>
            <a:ext cx="1981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2" name="Text Box 4"/>
          <p:cNvSpPr txBox="1">
            <a:spLocks noChangeArrowheads="1"/>
          </p:cNvSpPr>
          <p:nvPr/>
        </p:nvSpPr>
        <p:spPr bwMode="auto">
          <a:xfrm>
            <a:off x="4267200" y="2133600"/>
            <a:ext cx="2362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3" name="Text Box 5"/>
          <p:cNvSpPr txBox="1">
            <a:spLocks noChangeArrowheads="1"/>
          </p:cNvSpPr>
          <p:nvPr/>
        </p:nvSpPr>
        <p:spPr bwMode="auto">
          <a:xfrm>
            <a:off x="4191000" y="3352800"/>
            <a:ext cx="2286000" cy="5461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4" name="Freeform 6"/>
          <p:cNvSpPr>
            <a:spLocks/>
          </p:cNvSpPr>
          <p:nvPr/>
        </p:nvSpPr>
        <p:spPr bwMode="auto">
          <a:xfrm>
            <a:off x="2895600" y="2057400"/>
            <a:ext cx="1371600" cy="3810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9495" name="Freeform 7"/>
          <p:cNvSpPr>
            <a:spLocks/>
          </p:cNvSpPr>
          <p:nvPr/>
        </p:nvSpPr>
        <p:spPr bwMode="auto">
          <a:xfrm flipV="1">
            <a:off x="1447800" y="3581400"/>
            <a:ext cx="2743200" cy="304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9496" name="Text Box 8"/>
          <p:cNvSpPr txBox="1">
            <a:spLocks noChangeArrowheads="1"/>
          </p:cNvSpPr>
          <p:nvPr/>
        </p:nvSpPr>
        <p:spPr bwMode="auto">
          <a:xfrm>
            <a:off x="381000" y="3886200"/>
            <a:ext cx="1981200" cy="5461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7" name="Text Box 9"/>
          <p:cNvSpPr txBox="1">
            <a:spLocks noChangeArrowheads="1"/>
          </p:cNvSpPr>
          <p:nvPr/>
        </p:nvSpPr>
        <p:spPr bwMode="auto">
          <a:xfrm>
            <a:off x="3657600" y="4648200"/>
            <a:ext cx="2362200" cy="5461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8" name="Text Box 10"/>
          <p:cNvSpPr txBox="1">
            <a:spLocks noChangeArrowheads="1"/>
          </p:cNvSpPr>
          <p:nvPr/>
        </p:nvSpPr>
        <p:spPr bwMode="auto">
          <a:xfrm>
            <a:off x="2057400" y="5715000"/>
            <a:ext cx="2286000" cy="53181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solidFill>
                  <a:srgbClr val="000000"/>
                </a:solidFill>
                <a:latin typeface="ZapfHumnst BT" charset="0"/>
              </a:rPr>
              <a:t> </a:t>
            </a:r>
          </a:p>
        </p:txBody>
      </p:sp>
      <p:sp>
        <p:nvSpPr>
          <p:cNvPr id="319499" name="Freeform 11"/>
          <p:cNvSpPr>
            <a:spLocks/>
          </p:cNvSpPr>
          <p:nvPr/>
        </p:nvSpPr>
        <p:spPr bwMode="auto">
          <a:xfrm flipV="1">
            <a:off x="1371600" y="1752600"/>
            <a:ext cx="381000" cy="21336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9500" name="Freeform 12"/>
          <p:cNvSpPr>
            <a:spLocks/>
          </p:cNvSpPr>
          <p:nvPr/>
        </p:nvSpPr>
        <p:spPr bwMode="auto">
          <a:xfrm>
            <a:off x="1371600" y="4495800"/>
            <a:ext cx="685800" cy="15240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9501" name="Line 13"/>
          <p:cNvSpPr>
            <a:spLocks noChangeShapeType="1"/>
          </p:cNvSpPr>
          <p:nvPr/>
        </p:nvSpPr>
        <p:spPr bwMode="auto">
          <a:xfrm flipV="1">
            <a:off x="5410200" y="2743200"/>
            <a:ext cx="228600" cy="6096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9502" name="Line 14"/>
          <p:cNvSpPr>
            <a:spLocks noChangeShapeType="1"/>
          </p:cNvSpPr>
          <p:nvPr/>
        </p:nvSpPr>
        <p:spPr bwMode="auto">
          <a:xfrm flipV="1">
            <a:off x="4953000" y="3962400"/>
            <a:ext cx="304800" cy="6858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9503" name="Text Box 15"/>
          <p:cNvSpPr txBox="1">
            <a:spLocks noChangeArrowheads="1"/>
          </p:cNvSpPr>
          <p:nvPr/>
        </p:nvSpPr>
        <p:spPr bwMode="auto">
          <a:xfrm>
            <a:off x="7086600" y="2667000"/>
            <a:ext cx="1600200" cy="235426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  <a:latin typeface="AGaramond Italic" charset="0"/>
              </a:rPr>
              <a:t>Στα </a:t>
            </a:r>
            <a:r>
              <a:rPr lang="en-US" altLang="el-GR" sz="1800">
                <a:solidFill>
                  <a:srgbClr val="000000"/>
                </a:solidFill>
                <a:latin typeface="AGaramond Italic" charset="0"/>
              </a:rPr>
              <a:t>frameworks</a:t>
            </a:r>
            <a:r>
              <a:rPr lang="el-GR" altLang="el-GR" sz="1800">
                <a:solidFill>
                  <a:srgbClr val="000000"/>
                </a:solidFill>
                <a:latin typeface="AGaramond Italic" charset="0"/>
              </a:rPr>
              <a:t>,  </a:t>
            </a:r>
          </a:p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  <a:latin typeface="AGaramond Italic" charset="0"/>
              </a:rPr>
              <a:t>ο κώδικας [πλαισίου] βιβλιοθήκης καλεί τον κώδικα του χρήστη</a:t>
            </a:r>
            <a:endParaRPr lang="en-AU" altLang="el-GR" sz="1800">
              <a:solidFill>
                <a:srgbClr val="000000"/>
              </a:solidFill>
              <a:latin typeface="AGaramond Italic" charset="0"/>
            </a:endParaRPr>
          </a:p>
        </p:txBody>
      </p:sp>
      <p:sp>
        <p:nvSpPr>
          <p:cNvPr id="319504" name="Text Box 16"/>
          <p:cNvSpPr txBox="1">
            <a:spLocks noChangeArrowheads="1"/>
          </p:cNvSpPr>
          <p:nvPr/>
        </p:nvSpPr>
        <p:spPr bwMode="auto">
          <a:xfrm>
            <a:off x="5562600" y="1371600"/>
            <a:ext cx="2528888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</a:rPr>
              <a:t>Κλάσεις εφαρμογής</a:t>
            </a:r>
            <a:endParaRPr lang="en-AU" altLang="el-GR" sz="1800">
              <a:solidFill>
                <a:srgbClr val="000000"/>
              </a:solidFill>
            </a:endParaRPr>
          </a:p>
        </p:txBody>
      </p:sp>
      <p:sp>
        <p:nvSpPr>
          <p:cNvPr id="319505" name="Line 17"/>
          <p:cNvSpPr>
            <a:spLocks noChangeShapeType="1"/>
          </p:cNvSpPr>
          <p:nvPr/>
        </p:nvSpPr>
        <p:spPr bwMode="auto">
          <a:xfrm flipH="1">
            <a:off x="3810000" y="1676400"/>
            <a:ext cx="17526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9506" name="Line 18"/>
          <p:cNvSpPr>
            <a:spLocks noChangeShapeType="1"/>
          </p:cNvSpPr>
          <p:nvPr/>
        </p:nvSpPr>
        <p:spPr bwMode="auto">
          <a:xfrm flipH="1">
            <a:off x="5715000" y="1752600"/>
            <a:ext cx="76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19507" name="Freeform 19"/>
          <p:cNvSpPr>
            <a:spLocks/>
          </p:cNvSpPr>
          <p:nvPr/>
        </p:nvSpPr>
        <p:spPr bwMode="auto">
          <a:xfrm>
            <a:off x="1524000" y="4495800"/>
            <a:ext cx="2133600" cy="4572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19508" name="Text Box 20"/>
          <p:cNvSpPr txBox="1">
            <a:spLocks noChangeArrowheads="1"/>
          </p:cNvSpPr>
          <p:nvPr/>
        </p:nvSpPr>
        <p:spPr bwMode="auto">
          <a:xfrm>
            <a:off x="4495800" y="5410200"/>
            <a:ext cx="4191000" cy="99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Font typeface="Monotype Sorts" charset="2"/>
              <a:buNone/>
            </a:pPr>
            <a:r>
              <a:rPr lang="el-GR" altLang="el-GR" sz="1800" b="1">
                <a:solidFill>
                  <a:srgbClr val="000000"/>
                </a:solidFill>
              </a:rPr>
              <a:t>Τύπος επαναχρησιμοποίησης 2</a:t>
            </a:r>
            <a:r>
              <a:rPr lang="en-AU" altLang="el-GR" sz="1800" b="1">
                <a:solidFill>
                  <a:srgbClr val="000000"/>
                </a:solidFill>
              </a:rPr>
              <a:t>:</a:t>
            </a:r>
            <a:endParaRPr lang="en-AU" altLang="el-GR">
              <a:solidFill>
                <a:srgbClr val="000000"/>
              </a:solidFill>
            </a:endParaRPr>
          </a:p>
          <a:p>
            <a:pPr>
              <a:buFont typeface="Monotype Sorts" charset="2"/>
              <a:buNone/>
            </a:pPr>
            <a:r>
              <a:rPr lang="el-GR" altLang="el-GR" sz="1800">
                <a:solidFill>
                  <a:srgbClr val="000000"/>
                </a:solidFill>
              </a:rPr>
              <a:t>Ο κώδικας πλαισίου καλεί τις κλάσεις εφαρμογής</a:t>
            </a:r>
            <a:r>
              <a:rPr lang="el-GR" altLang="el-GR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1090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παράδειγμα  </a:t>
            </a:r>
            <a:r>
              <a:rPr lang="en-AU" altLang="el-GR" sz="3600" b="1">
                <a:latin typeface="Courier New" panose="02070309020205020404" pitchFamily="49" charset="0"/>
              </a:rPr>
              <a:t>Zork2</a:t>
            </a:r>
          </a:p>
        </p:txBody>
      </p:sp>
      <p:pic>
        <p:nvPicPr>
          <p:cNvPr id="359428" name="Picture 4" descr="&#10;screen.gif                                                     0000017D&#10;fruitfly disk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0"/>
            <a:ext cx="5219700" cy="139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077200" cy="565150"/>
          </a:xfrm>
        </p:spPr>
        <p:txBody>
          <a:bodyPr/>
          <a:lstStyle/>
          <a:p>
            <a:r>
              <a:rPr lang="el-GR" altLang="el-GR" sz="3200"/>
              <a:t>Ο ακροατής γεγονότων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action</a:t>
            </a:r>
            <a:r>
              <a:rPr lang="en-US" altLang="el-GR" sz="2800">
                <a:solidFill>
                  <a:srgbClr val="FF66CC"/>
                </a:solidFill>
              </a:rPr>
              <a:t>/event</a:t>
            </a:r>
            <a:r>
              <a:rPr lang="en-AU" altLang="el-GR" sz="2800">
                <a:solidFill>
                  <a:srgbClr val="FF66CC"/>
                </a:solidFill>
              </a:rPr>
              <a:t> listener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46115" name="Rectangle 3"/>
          <p:cNvSpPr>
            <a:spLocks noChangeArrowheads="1"/>
          </p:cNvSpPr>
          <p:nvPr/>
        </p:nvSpPr>
        <p:spPr bwMode="auto">
          <a:xfrm>
            <a:off x="762000" y="2667000"/>
            <a:ext cx="2057400" cy="19812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914400" y="3213100"/>
            <a:ext cx="1752600" cy="13430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1200" b="1"/>
              <a:t>You are in the C building</a:t>
            </a:r>
          </a:p>
          <a:p>
            <a:pPr algn="ctr"/>
            <a:endParaRPr lang="en-AU" altLang="el-GR" sz="1200" b="1"/>
          </a:p>
          <a:p>
            <a:pPr algn="ctr"/>
            <a:endParaRPr lang="en-AU" altLang="el-GR" sz="1200" b="1"/>
          </a:p>
          <a:p>
            <a:pPr algn="ctr"/>
            <a:endParaRPr lang="en-AU" altLang="el-GR" sz="1200" b="1"/>
          </a:p>
          <a:p>
            <a:pPr algn="ctr"/>
            <a:endParaRPr lang="en-AU" altLang="el-GR" sz="1200" b="1"/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1524000" y="2881313"/>
            <a:ext cx="533400" cy="2381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altLang="el-GR" sz="1000" b="1"/>
              <a:t>west</a:t>
            </a:r>
          </a:p>
        </p:txBody>
      </p:sp>
      <p:sp>
        <p:nvSpPr>
          <p:cNvPr id="346118" name="Rectangle 6"/>
          <p:cNvSpPr>
            <a:spLocks noChangeArrowheads="1"/>
          </p:cNvSpPr>
          <p:nvPr/>
        </p:nvSpPr>
        <p:spPr bwMode="auto">
          <a:xfrm>
            <a:off x="914400" y="2878138"/>
            <a:ext cx="519113" cy="238125"/>
          </a:xfrm>
          <a:prstGeom prst="rect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altLang="el-GR" sz="1000" b="1"/>
              <a:t>north</a:t>
            </a:r>
          </a:p>
        </p:txBody>
      </p:sp>
      <p:sp>
        <p:nvSpPr>
          <p:cNvPr id="346119" name="Rectangle 7"/>
          <p:cNvSpPr>
            <a:spLocks noChangeArrowheads="1"/>
          </p:cNvSpPr>
          <p:nvPr/>
        </p:nvSpPr>
        <p:spPr bwMode="auto">
          <a:xfrm>
            <a:off x="2133600" y="2886075"/>
            <a:ext cx="533400" cy="238125"/>
          </a:xfrm>
          <a:prstGeom prst="rect">
            <a:avLst/>
          </a:prstGeom>
          <a:solidFill>
            <a:srgbClr val="CECEC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altLang="el-GR" sz="1000" b="1"/>
              <a:t>quit</a:t>
            </a:r>
          </a:p>
        </p:txBody>
      </p:sp>
      <p:graphicFrame>
        <p:nvGraphicFramePr>
          <p:cNvPr id="346121" name="Object 9"/>
          <p:cNvGraphicFramePr>
            <a:graphicFrameLocks noChangeAspect="1"/>
          </p:cNvGraphicFramePr>
          <p:nvPr/>
        </p:nvGraphicFramePr>
        <p:xfrm>
          <a:off x="3657600" y="2895600"/>
          <a:ext cx="143668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52" r:id="rId3" imgW="3111500" imgH="3302000" progId="MS_ClipArt_Gallery">
                  <p:embed/>
                </p:oleObj>
              </mc:Choice>
              <mc:Fallback>
                <p:oleObj r:id="rId3" imgW="3111500" imgH="3302000" progId="MS_ClipArt_Gallery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95600"/>
                        <a:ext cx="143668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6122" name="Text Box 10"/>
          <p:cNvSpPr txBox="1">
            <a:spLocks noChangeArrowheads="1"/>
          </p:cNvSpPr>
          <p:nvPr/>
        </p:nvSpPr>
        <p:spPr bwMode="auto">
          <a:xfrm rot="-826052">
            <a:off x="3262313" y="2112963"/>
            <a:ext cx="7747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/>
              <a:t>click</a:t>
            </a:r>
          </a:p>
        </p:txBody>
      </p:sp>
      <p:sp>
        <p:nvSpPr>
          <p:cNvPr id="346123" name="Text Box 11"/>
          <p:cNvSpPr txBox="1">
            <a:spLocks noChangeArrowheads="1"/>
          </p:cNvSpPr>
          <p:nvPr/>
        </p:nvSpPr>
        <p:spPr bwMode="auto">
          <a:xfrm rot="527178">
            <a:off x="2895600" y="3505200"/>
            <a:ext cx="7747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/>
              <a:t>click</a:t>
            </a:r>
          </a:p>
        </p:txBody>
      </p:sp>
      <p:sp>
        <p:nvSpPr>
          <p:cNvPr id="346124" name="Text Box 12"/>
          <p:cNvSpPr txBox="1">
            <a:spLocks noChangeArrowheads="1"/>
          </p:cNvSpPr>
          <p:nvPr/>
        </p:nvSpPr>
        <p:spPr bwMode="auto">
          <a:xfrm rot="-1429235">
            <a:off x="1600200" y="2057400"/>
            <a:ext cx="7747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/>
              <a:t>click</a:t>
            </a:r>
          </a:p>
        </p:txBody>
      </p:sp>
      <p:sp>
        <p:nvSpPr>
          <p:cNvPr id="346125" name="Line 13"/>
          <p:cNvSpPr>
            <a:spLocks noChangeShapeType="1"/>
          </p:cNvSpPr>
          <p:nvPr/>
        </p:nvSpPr>
        <p:spPr bwMode="auto">
          <a:xfrm flipV="1">
            <a:off x="1143000" y="2057400"/>
            <a:ext cx="5334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 flipV="1">
            <a:off x="1905000" y="2362200"/>
            <a:ext cx="3810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27" name="Line 15"/>
          <p:cNvSpPr>
            <a:spLocks noChangeShapeType="1"/>
          </p:cNvSpPr>
          <p:nvPr/>
        </p:nvSpPr>
        <p:spPr bwMode="auto">
          <a:xfrm flipV="1">
            <a:off x="1447800" y="2514600"/>
            <a:ext cx="2286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28" name="Line 16"/>
          <p:cNvSpPr>
            <a:spLocks noChangeShapeType="1"/>
          </p:cNvSpPr>
          <p:nvPr/>
        </p:nvSpPr>
        <p:spPr bwMode="auto">
          <a:xfrm flipV="1">
            <a:off x="2286000" y="1905000"/>
            <a:ext cx="2286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 flipV="1">
            <a:off x="2743200" y="2057400"/>
            <a:ext cx="6858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 flipV="1">
            <a:off x="2895600" y="2438400"/>
            <a:ext cx="12192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1" name="Line 19"/>
          <p:cNvSpPr>
            <a:spLocks noChangeShapeType="1"/>
          </p:cNvSpPr>
          <p:nvPr/>
        </p:nvSpPr>
        <p:spPr bwMode="auto">
          <a:xfrm flipV="1">
            <a:off x="2743200" y="2590800"/>
            <a:ext cx="5334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2" name="Line 20"/>
          <p:cNvSpPr>
            <a:spLocks noChangeShapeType="1"/>
          </p:cNvSpPr>
          <p:nvPr/>
        </p:nvSpPr>
        <p:spPr bwMode="auto">
          <a:xfrm flipV="1">
            <a:off x="3962400" y="2057400"/>
            <a:ext cx="3048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3" name="Line 21"/>
          <p:cNvSpPr>
            <a:spLocks noChangeShapeType="1"/>
          </p:cNvSpPr>
          <p:nvPr/>
        </p:nvSpPr>
        <p:spPr bwMode="auto">
          <a:xfrm>
            <a:off x="2514600" y="3429000"/>
            <a:ext cx="6096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4" name="Line 22"/>
          <p:cNvSpPr>
            <a:spLocks noChangeShapeType="1"/>
          </p:cNvSpPr>
          <p:nvPr/>
        </p:nvSpPr>
        <p:spPr bwMode="auto">
          <a:xfrm>
            <a:off x="2514600" y="3581400"/>
            <a:ext cx="3048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5" name="Line 23"/>
          <p:cNvSpPr>
            <a:spLocks noChangeShapeType="1"/>
          </p:cNvSpPr>
          <p:nvPr/>
        </p:nvSpPr>
        <p:spPr bwMode="auto">
          <a:xfrm>
            <a:off x="2590800" y="3733800"/>
            <a:ext cx="5334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6" name="Line 24"/>
          <p:cNvSpPr>
            <a:spLocks noChangeShapeType="1"/>
          </p:cNvSpPr>
          <p:nvPr/>
        </p:nvSpPr>
        <p:spPr bwMode="auto">
          <a:xfrm>
            <a:off x="4114800" y="4343400"/>
            <a:ext cx="15240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37" name="Rectangle 25"/>
          <p:cNvSpPr>
            <a:spLocks noChangeArrowheads="1"/>
          </p:cNvSpPr>
          <p:nvPr/>
        </p:nvSpPr>
        <p:spPr bwMode="auto">
          <a:xfrm>
            <a:off x="5945188" y="1524000"/>
            <a:ext cx="2817812" cy="13668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 sz="1800"/>
              <a:t>public void buttonPress</a:t>
            </a:r>
          </a:p>
          <a:p>
            <a:r>
              <a:rPr lang="en-AU" altLang="el-GR" sz="1800"/>
              <a:t>{</a:t>
            </a:r>
          </a:p>
          <a:p>
            <a:r>
              <a:rPr lang="en-AU" altLang="el-GR" sz="1800"/>
              <a:t>   ...</a:t>
            </a:r>
          </a:p>
          <a:p>
            <a:r>
              <a:rPr lang="en-AU" altLang="el-GR" sz="1800"/>
              <a:t>}</a:t>
            </a:r>
          </a:p>
        </p:txBody>
      </p:sp>
      <p:sp>
        <p:nvSpPr>
          <p:cNvPr id="346138" name="Rectangle 26"/>
          <p:cNvSpPr>
            <a:spLocks noChangeArrowheads="1"/>
          </p:cNvSpPr>
          <p:nvPr/>
        </p:nvSpPr>
        <p:spPr bwMode="auto">
          <a:xfrm>
            <a:off x="5943600" y="3200400"/>
            <a:ext cx="2857500" cy="13668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 sz="1800"/>
              <a:t>public void keyTyped</a:t>
            </a:r>
          </a:p>
          <a:p>
            <a:r>
              <a:rPr lang="en-AU" altLang="el-GR" sz="1800"/>
              <a:t>{</a:t>
            </a:r>
          </a:p>
          <a:p>
            <a:r>
              <a:rPr lang="en-AU" altLang="el-GR" sz="1800"/>
              <a:t>   ...</a:t>
            </a:r>
          </a:p>
          <a:p>
            <a:r>
              <a:rPr lang="en-AU" altLang="el-GR" sz="1800"/>
              <a:t>}</a:t>
            </a:r>
          </a:p>
        </p:txBody>
      </p:sp>
      <p:sp>
        <p:nvSpPr>
          <p:cNvPr id="346139" name="Rectangle 27"/>
          <p:cNvSpPr>
            <a:spLocks noChangeArrowheads="1"/>
          </p:cNvSpPr>
          <p:nvPr/>
        </p:nvSpPr>
        <p:spPr bwMode="auto">
          <a:xfrm>
            <a:off x="5943600" y="4876800"/>
            <a:ext cx="2857500" cy="13668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 sz="1800"/>
              <a:t>public void menuSelected</a:t>
            </a:r>
          </a:p>
          <a:p>
            <a:r>
              <a:rPr lang="en-AU" altLang="el-GR" sz="1800"/>
              <a:t>{</a:t>
            </a:r>
          </a:p>
          <a:p>
            <a:r>
              <a:rPr lang="en-AU" altLang="el-GR" sz="1800"/>
              <a:t>   ...</a:t>
            </a:r>
          </a:p>
          <a:p>
            <a:r>
              <a:rPr lang="en-AU" altLang="el-GR" sz="1800"/>
              <a:t>}</a:t>
            </a:r>
          </a:p>
        </p:txBody>
      </p:sp>
      <p:sp>
        <p:nvSpPr>
          <p:cNvPr id="346140" name="AutoShape 28"/>
          <p:cNvSpPr>
            <a:spLocks noChangeArrowheads="1"/>
          </p:cNvSpPr>
          <p:nvPr/>
        </p:nvSpPr>
        <p:spPr bwMode="auto">
          <a:xfrm rot="-2477355">
            <a:off x="4953000" y="2743200"/>
            <a:ext cx="1066800" cy="228600"/>
          </a:xfrm>
          <a:prstGeom prst="rightArrow">
            <a:avLst>
              <a:gd name="adj1" fmla="val 50000"/>
              <a:gd name="adj2" fmla="val 116667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41" name="AutoShape 29"/>
          <p:cNvSpPr>
            <a:spLocks noChangeArrowheads="1"/>
          </p:cNvSpPr>
          <p:nvPr/>
        </p:nvSpPr>
        <p:spPr bwMode="auto">
          <a:xfrm rot="3330992">
            <a:off x="5143500" y="4305300"/>
            <a:ext cx="1066800" cy="228600"/>
          </a:xfrm>
          <a:prstGeom prst="rightArrow">
            <a:avLst>
              <a:gd name="adj1" fmla="val 50000"/>
              <a:gd name="adj2" fmla="val 116667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6142" name="AutoShape 30"/>
          <p:cNvSpPr>
            <a:spLocks noChangeArrowheads="1"/>
          </p:cNvSpPr>
          <p:nvPr/>
        </p:nvSpPr>
        <p:spPr bwMode="auto">
          <a:xfrm rot="451065">
            <a:off x="5257800" y="3352800"/>
            <a:ext cx="685800" cy="228600"/>
          </a:xfrm>
          <a:prstGeom prst="rightArrow">
            <a:avLst>
              <a:gd name="adj1" fmla="val 42194"/>
              <a:gd name="adj2" fmla="val 11633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Κώδικας για </a:t>
            </a:r>
            <a:r>
              <a:rPr lang="en-AU" altLang="el-GR" sz="3600"/>
              <a:t>Zork</a:t>
            </a:r>
            <a:r>
              <a:rPr lang="el-GR" altLang="el-GR" sz="3600"/>
              <a:t>2</a:t>
            </a:r>
            <a:r>
              <a:rPr lang="en-AU" altLang="el-GR" sz="3600"/>
              <a:t>: </a:t>
            </a:r>
            <a:r>
              <a:rPr lang="el-GR" altLang="el-GR" sz="3600"/>
              <a:t>Η κλάση</a:t>
            </a:r>
            <a:endParaRPr lang="en-AU" altLang="el-GR" sz="3600"/>
          </a:p>
        </p:txBody>
      </p:sp>
      <p:sp>
        <p:nvSpPr>
          <p:cNvPr id="368643" name="Text Box 3"/>
          <p:cNvSpPr txBox="1">
            <a:spLocks noChangeArrowheads="1"/>
          </p:cNvSpPr>
          <p:nvPr/>
        </p:nvSpPr>
        <p:spPr bwMode="auto">
          <a:xfrm>
            <a:off x="609600" y="1752600"/>
            <a:ext cx="7678738" cy="411797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import java.awt.*;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import java.awt.event.*;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import javax.swing.*;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4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public class GameInterface extends JFrame</a:t>
            </a:r>
          </a:p>
          <a:p>
            <a:r>
              <a:rPr lang="en-AU" altLang="el-GR" sz="2400" b="1">
                <a:latin typeface="Courier New" panose="02070309020205020404" pitchFamily="49" charset="0"/>
              </a:rPr>
              <a:t>	implements ActionListener</a:t>
            </a:r>
          </a:p>
          <a:p>
            <a:r>
              <a:rPr lang="en-AU" altLang="el-GR" sz="2400" b="1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sz="2400" b="1">
                <a:latin typeface="Courier New" panose="02070309020205020404" pitchFamily="49" charset="0"/>
              </a:rPr>
              <a:t>	...</a:t>
            </a:r>
          </a:p>
          <a:p>
            <a:endParaRPr lang="en-AU" altLang="el-GR" sz="2400" b="1">
              <a:latin typeface="Courier New" panose="02070309020205020404" pitchFamily="49" charset="0"/>
            </a:endParaRPr>
          </a:p>
          <a:p>
            <a:r>
              <a:rPr lang="en-AU" altLang="el-GR" sz="2400" b="1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Zork2: </a:t>
            </a:r>
            <a:r>
              <a:rPr lang="el-GR" altLang="el-GR" sz="3600"/>
              <a:t>προσθήκη συστατικών</a:t>
            </a:r>
            <a:endParaRPr lang="en-AU" altLang="el-GR" sz="3600"/>
          </a:p>
        </p:txBody>
      </p:sp>
      <p:sp>
        <p:nvSpPr>
          <p:cNvPr id="369667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7356475" cy="4978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JButton button;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JPanel panel = new JPanel();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getContentPane().add(panel);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button = new JButton("West");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panel.add(button);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button.addActionListener(this);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button = new JButton("North");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panel.add(button);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button.addActionListener(this);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text = new JLabel("Welcome to Zork 2");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panel.add(text);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pack();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n-AU" altLang="el-GR" sz="2800"/>
              <a:t>Swing: </a:t>
            </a:r>
            <a:r>
              <a:rPr lang="el-GR" altLang="el-GR" sz="2800"/>
              <a:t>Η δομή ενός αυτόνομου παράθυρου </a:t>
            </a:r>
            <a:r>
              <a:rPr lang="el-GR" altLang="el-GR" sz="2400">
                <a:solidFill>
                  <a:srgbClr val="FF66CC"/>
                </a:solidFill>
              </a:rPr>
              <a:t>[</a:t>
            </a:r>
            <a:r>
              <a:rPr lang="en-US" altLang="el-GR" sz="2400">
                <a:solidFill>
                  <a:srgbClr val="FF66CC"/>
                </a:solidFill>
              </a:rPr>
              <a:t>frame]</a:t>
            </a:r>
            <a:r>
              <a:rPr lang="en-US" altLang="el-GR"/>
              <a:t> </a:t>
            </a:r>
            <a:endParaRPr lang="en-AU" altLang="el-GR"/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1905000" y="2209800"/>
            <a:ext cx="4800600" cy="3886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4788" name="Rectangle 4"/>
          <p:cNvSpPr>
            <a:spLocks noChangeArrowheads="1"/>
          </p:cNvSpPr>
          <p:nvPr/>
        </p:nvSpPr>
        <p:spPr bwMode="auto">
          <a:xfrm>
            <a:off x="1981200" y="2286000"/>
            <a:ext cx="4648200" cy="304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4789" name="Rectangle 5"/>
          <p:cNvSpPr>
            <a:spLocks noChangeArrowheads="1"/>
          </p:cNvSpPr>
          <p:nvPr/>
        </p:nvSpPr>
        <p:spPr bwMode="auto">
          <a:xfrm>
            <a:off x="1981200" y="2667000"/>
            <a:ext cx="4648200" cy="3352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4790" name="Text Box 6"/>
          <p:cNvSpPr txBox="1">
            <a:spLocks noChangeArrowheads="1"/>
          </p:cNvSpPr>
          <p:nvPr/>
        </p:nvSpPr>
        <p:spPr bwMode="auto">
          <a:xfrm>
            <a:off x="838200" y="1571625"/>
            <a:ext cx="33194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Αυτόνομο παράθυρο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frame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endParaRPr lang="en-AU" altLang="el-GR" sz="1800">
              <a:solidFill>
                <a:srgbClr val="FF66CC"/>
              </a:solidFill>
            </a:endParaRPr>
          </a:p>
        </p:txBody>
      </p:sp>
      <p:sp>
        <p:nvSpPr>
          <p:cNvPr id="374794" name="Text Box 10"/>
          <p:cNvSpPr txBox="1">
            <a:spLocks noChangeArrowheads="1"/>
          </p:cNvSpPr>
          <p:nvPr/>
        </p:nvSpPr>
        <p:spPr bwMode="auto">
          <a:xfrm>
            <a:off x="6781800" y="1371600"/>
            <a:ext cx="18542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Ράβδος τίτλου </a:t>
            </a:r>
          </a:p>
          <a:p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title bar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endParaRPr lang="en-AU" altLang="el-GR" sz="1800">
              <a:solidFill>
                <a:srgbClr val="FF66CC"/>
              </a:solidFill>
            </a:endParaRPr>
          </a:p>
        </p:txBody>
      </p:sp>
      <p:sp>
        <p:nvSpPr>
          <p:cNvPr id="374795" name="Text Box 11"/>
          <p:cNvSpPr txBox="1">
            <a:spLocks noChangeArrowheads="1"/>
          </p:cNvSpPr>
          <p:nvPr/>
        </p:nvSpPr>
        <p:spPr bwMode="auto">
          <a:xfrm>
            <a:off x="7010400" y="3352800"/>
            <a:ext cx="1905000" cy="97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/>
              <a:t>περιοχή περιεχομένων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content pane</a:t>
            </a:r>
            <a:r>
              <a:rPr lang="el-GR" altLang="el-GR" sz="1800">
                <a:solidFill>
                  <a:srgbClr val="FF66CC"/>
                </a:solidFill>
              </a:rPr>
              <a:t>(</a:t>
            </a:r>
            <a:r>
              <a:rPr lang="en-US" altLang="el-GR" sz="1800">
                <a:solidFill>
                  <a:srgbClr val="FF66CC"/>
                </a:solidFill>
              </a:rPr>
              <a:t>l)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endParaRPr lang="en-AU" altLang="el-GR" sz="1800">
              <a:solidFill>
                <a:srgbClr val="FF66CC"/>
              </a:solidFill>
            </a:endParaRPr>
          </a:p>
        </p:txBody>
      </p:sp>
      <p:sp>
        <p:nvSpPr>
          <p:cNvPr id="374796" name="Line 12"/>
          <p:cNvSpPr>
            <a:spLocks noChangeShapeType="1"/>
          </p:cNvSpPr>
          <p:nvPr/>
        </p:nvSpPr>
        <p:spPr bwMode="auto">
          <a:xfrm>
            <a:off x="1447800" y="1905000"/>
            <a:ext cx="4572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4797" name="Line 13"/>
          <p:cNvSpPr>
            <a:spLocks noChangeShapeType="1"/>
          </p:cNvSpPr>
          <p:nvPr/>
        </p:nvSpPr>
        <p:spPr bwMode="auto">
          <a:xfrm flipH="1">
            <a:off x="5791200" y="1600200"/>
            <a:ext cx="10668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74798" name="Line 14"/>
          <p:cNvSpPr>
            <a:spLocks noChangeShapeType="1"/>
          </p:cNvSpPr>
          <p:nvPr/>
        </p:nvSpPr>
        <p:spPr bwMode="auto">
          <a:xfrm flipH="1">
            <a:off x="6248400" y="3581400"/>
            <a:ext cx="838200" cy="1143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Διάταξη συστατικών στοιχείων</a:t>
            </a:r>
            <a:endParaRPr lang="en-AU" altLang="el-GR" sz="3600"/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2362200" y="1676400"/>
            <a:ext cx="4800600" cy="3886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596" name="Rectangle 4"/>
          <p:cNvSpPr>
            <a:spLocks noChangeArrowheads="1"/>
          </p:cNvSpPr>
          <p:nvPr/>
        </p:nvSpPr>
        <p:spPr bwMode="auto">
          <a:xfrm>
            <a:off x="2438400" y="1752600"/>
            <a:ext cx="4648200" cy="304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597" name="Rectangle 5"/>
          <p:cNvSpPr>
            <a:spLocks noChangeArrowheads="1"/>
          </p:cNvSpPr>
          <p:nvPr/>
        </p:nvSpPr>
        <p:spPr bwMode="auto">
          <a:xfrm>
            <a:off x="2438400" y="2133600"/>
            <a:ext cx="4648200" cy="3352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598" name="Rectangle 6"/>
          <p:cNvSpPr>
            <a:spLocks noChangeArrowheads="1"/>
          </p:cNvSpPr>
          <p:nvPr/>
        </p:nvSpPr>
        <p:spPr bwMode="auto">
          <a:xfrm>
            <a:off x="2590800" y="2362200"/>
            <a:ext cx="2743200" cy="259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5410200" y="2362200"/>
            <a:ext cx="1600200" cy="259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0" name="Rectangle 8"/>
          <p:cNvSpPr>
            <a:spLocks noChangeArrowheads="1"/>
          </p:cNvSpPr>
          <p:nvPr/>
        </p:nvSpPr>
        <p:spPr bwMode="auto">
          <a:xfrm>
            <a:off x="2743200" y="2514600"/>
            <a:ext cx="2438400" cy="129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1" name="Rectangle 9"/>
          <p:cNvSpPr>
            <a:spLocks noChangeArrowheads="1"/>
          </p:cNvSpPr>
          <p:nvPr/>
        </p:nvSpPr>
        <p:spPr bwMode="auto">
          <a:xfrm>
            <a:off x="3810000" y="5105400"/>
            <a:ext cx="7620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2" name="Rectangle 10"/>
          <p:cNvSpPr>
            <a:spLocks noChangeArrowheads="1"/>
          </p:cNvSpPr>
          <p:nvPr/>
        </p:nvSpPr>
        <p:spPr bwMode="auto">
          <a:xfrm>
            <a:off x="4724400" y="5105400"/>
            <a:ext cx="7620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3" name="Rectangle 11"/>
          <p:cNvSpPr>
            <a:spLocks noChangeArrowheads="1"/>
          </p:cNvSpPr>
          <p:nvPr/>
        </p:nvSpPr>
        <p:spPr bwMode="auto">
          <a:xfrm>
            <a:off x="2895600" y="2667000"/>
            <a:ext cx="7620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4" name="Rectangle 12"/>
          <p:cNvSpPr>
            <a:spLocks noChangeArrowheads="1"/>
          </p:cNvSpPr>
          <p:nvPr/>
        </p:nvSpPr>
        <p:spPr bwMode="auto">
          <a:xfrm>
            <a:off x="2895600" y="3048000"/>
            <a:ext cx="7620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5" name="Rectangle 13"/>
          <p:cNvSpPr>
            <a:spLocks noChangeArrowheads="1"/>
          </p:cNvSpPr>
          <p:nvPr/>
        </p:nvSpPr>
        <p:spPr bwMode="auto">
          <a:xfrm>
            <a:off x="2895600" y="3429000"/>
            <a:ext cx="7620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6" name="Rectangle 14"/>
          <p:cNvSpPr>
            <a:spLocks noChangeArrowheads="1"/>
          </p:cNvSpPr>
          <p:nvPr/>
        </p:nvSpPr>
        <p:spPr bwMode="auto">
          <a:xfrm>
            <a:off x="3733800" y="2667000"/>
            <a:ext cx="12954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7" name="Rectangle 15"/>
          <p:cNvSpPr>
            <a:spLocks noChangeArrowheads="1"/>
          </p:cNvSpPr>
          <p:nvPr/>
        </p:nvSpPr>
        <p:spPr bwMode="auto">
          <a:xfrm>
            <a:off x="3733800" y="3048000"/>
            <a:ext cx="12954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8" name="Rectangle 16"/>
          <p:cNvSpPr>
            <a:spLocks noChangeArrowheads="1"/>
          </p:cNvSpPr>
          <p:nvPr/>
        </p:nvSpPr>
        <p:spPr bwMode="auto">
          <a:xfrm>
            <a:off x="3733800" y="3429000"/>
            <a:ext cx="12954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09" name="Rectangle 17"/>
          <p:cNvSpPr>
            <a:spLocks noChangeArrowheads="1"/>
          </p:cNvSpPr>
          <p:nvPr/>
        </p:nvSpPr>
        <p:spPr bwMode="auto">
          <a:xfrm>
            <a:off x="3429000" y="4114800"/>
            <a:ext cx="1600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0" name="Rectangle 18"/>
          <p:cNvSpPr>
            <a:spLocks noChangeArrowheads="1"/>
          </p:cNvSpPr>
          <p:nvPr/>
        </p:nvSpPr>
        <p:spPr bwMode="auto">
          <a:xfrm>
            <a:off x="3429000" y="4495800"/>
            <a:ext cx="1600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1" name="Rectangle 19"/>
          <p:cNvSpPr>
            <a:spLocks noChangeArrowheads="1"/>
          </p:cNvSpPr>
          <p:nvPr/>
        </p:nvSpPr>
        <p:spPr bwMode="auto">
          <a:xfrm>
            <a:off x="3048000" y="4495800"/>
            <a:ext cx="2286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2" name="Rectangle 20"/>
          <p:cNvSpPr>
            <a:spLocks noChangeArrowheads="1"/>
          </p:cNvSpPr>
          <p:nvPr/>
        </p:nvSpPr>
        <p:spPr bwMode="auto">
          <a:xfrm>
            <a:off x="3048000" y="4114800"/>
            <a:ext cx="2286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3" name="Rectangle 21"/>
          <p:cNvSpPr>
            <a:spLocks noChangeArrowheads="1"/>
          </p:cNvSpPr>
          <p:nvPr/>
        </p:nvSpPr>
        <p:spPr bwMode="auto">
          <a:xfrm>
            <a:off x="5562600" y="2590800"/>
            <a:ext cx="1219200" cy="2057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4" name="Text Box 22"/>
          <p:cNvSpPr txBox="1">
            <a:spLocks noChangeArrowheads="1"/>
          </p:cNvSpPr>
          <p:nvPr/>
        </p:nvSpPr>
        <p:spPr bwMode="auto">
          <a:xfrm>
            <a:off x="7239000" y="1495425"/>
            <a:ext cx="137477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Υποδοχείς</a:t>
            </a:r>
          </a:p>
          <a:p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containers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endParaRPr lang="en-AU" altLang="el-GR" sz="1800">
              <a:solidFill>
                <a:srgbClr val="FF66CC"/>
              </a:solidFill>
            </a:endParaRPr>
          </a:p>
        </p:txBody>
      </p:sp>
      <p:sp>
        <p:nvSpPr>
          <p:cNvPr id="366615" name="Text Box 23"/>
          <p:cNvSpPr txBox="1">
            <a:spLocks noChangeArrowheads="1"/>
          </p:cNvSpPr>
          <p:nvPr/>
        </p:nvSpPr>
        <p:spPr bwMode="auto">
          <a:xfrm>
            <a:off x="304800" y="2438400"/>
            <a:ext cx="1843088" cy="97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/>
              <a:t>Συστατικά στοιχεία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components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endParaRPr lang="en-AU" altLang="el-GR" sz="1800">
              <a:solidFill>
                <a:srgbClr val="FF66CC"/>
              </a:solidFill>
            </a:endParaRPr>
          </a:p>
        </p:txBody>
      </p:sp>
      <p:sp>
        <p:nvSpPr>
          <p:cNvPr id="366616" name="Line 24"/>
          <p:cNvSpPr>
            <a:spLocks noChangeShapeType="1"/>
          </p:cNvSpPr>
          <p:nvPr/>
        </p:nvSpPr>
        <p:spPr bwMode="auto">
          <a:xfrm flipH="1">
            <a:off x="6553200" y="1752600"/>
            <a:ext cx="7620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6617" name="Line 25"/>
          <p:cNvSpPr>
            <a:spLocks noChangeShapeType="1"/>
          </p:cNvSpPr>
          <p:nvPr/>
        </p:nvSpPr>
        <p:spPr bwMode="auto">
          <a:xfrm>
            <a:off x="1752600" y="2819400"/>
            <a:ext cx="12192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Υποδοχείς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Containers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67619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876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Οι υποδοχείς είναι συστατικά της </a:t>
            </a:r>
            <a:r>
              <a:rPr lang="en-AU" altLang="el-GR" sz="2000" b="1">
                <a:latin typeface="Courier New" panose="02070309020205020404" pitchFamily="49" charset="0"/>
              </a:rPr>
              <a:t>Swing</a:t>
            </a:r>
            <a:r>
              <a:rPr lang="en-AU" altLang="el-GR" sz="2000"/>
              <a:t> </a:t>
            </a:r>
            <a:r>
              <a:rPr lang="el-GR" altLang="el-GR" sz="2000"/>
              <a:t>τα οποία περιέχουν άλλα συστατικά.</a:t>
            </a:r>
            <a:r>
              <a:rPr lang="en-AU" altLang="el-GR" sz="2000"/>
              <a:t> </a:t>
            </a:r>
            <a:endParaRPr lang="el-GR" altLang="el-GR" sz="2000"/>
          </a:p>
          <a:p>
            <a:pPr>
              <a:buFontTx/>
              <a:buNone/>
            </a:pPr>
            <a:endParaRPr lang="el-GR" altLang="el-GR" sz="2000"/>
          </a:p>
          <a:p>
            <a:pPr>
              <a:buFontTx/>
              <a:buChar char="•"/>
            </a:pPr>
            <a:r>
              <a:rPr lang="el-GR" altLang="el-GR" sz="2000"/>
              <a:t>Οι υποδοχείς μπορεί να περιέχουν άλλους υποδοχείς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nested containers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r>
              <a:rPr lang="el-GR" altLang="el-GR" sz="2000"/>
              <a:t>.</a:t>
            </a:r>
          </a:p>
          <a:p>
            <a:pPr>
              <a:buFontTx/>
              <a:buNone/>
            </a:pPr>
            <a:endParaRPr lang="el-GR" altLang="el-GR" sz="2000"/>
          </a:p>
          <a:p>
            <a:pPr>
              <a:buFontTx/>
              <a:buChar char="•"/>
            </a:pPr>
            <a:r>
              <a:rPr lang="el-GR" altLang="el-GR" sz="2000"/>
              <a:t>Οι υποδοχείς χρησιμοποιούν ένα διαχειριστή διάταξης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 b="1">
                <a:solidFill>
                  <a:srgbClr val="FF66CC"/>
                </a:solidFill>
                <a:latin typeface="Courier New" panose="02070309020205020404" pitchFamily="49" charset="0"/>
              </a:rPr>
              <a:t>LayoutManager</a:t>
            </a:r>
            <a:r>
              <a:rPr lang="el-GR" altLang="el-GR" sz="1800">
                <a:solidFill>
                  <a:srgbClr val="FF66CC"/>
                </a:solidFill>
                <a:latin typeface="Times" panose="02020603060405020304" pitchFamily="18" charset="0"/>
              </a:rPr>
              <a:t>]</a:t>
            </a:r>
            <a:r>
              <a:rPr lang="el-GR" altLang="el-GR" sz="2000"/>
              <a:t> για να καθορίσουν τον τρόπο διάταξης των συστατικών.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Ένα αυτόνομο παράθυρο </a:t>
            </a:r>
            <a:r>
              <a:rPr lang="el-GR" altLang="el-GR" sz="18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800">
                <a:solidFill>
                  <a:srgbClr val="FF66CC"/>
                </a:solidFill>
                <a:latin typeface="Arial" panose="020B0604020202020204" pitchFamily="34" charset="0"/>
              </a:rPr>
              <a:t>frame</a:t>
            </a:r>
            <a:r>
              <a:rPr lang="el-GR" altLang="el-GR" sz="18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000"/>
              <a:t> της </a:t>
            </a:r>
            <a:r>
              <a:rPr lang="en-AU" altLang="el-GR" sz="2000" b="1">
                <a:latin typeface="Courier New" panose="02070309020205020404" pitchFamily="49" charset="0"/>
              </a:rPr>
              <a:t>Swing</a:t>
            </a:r>
            <a:r>
              <a:rPr lang="en-AU" altLang="el-GR" sz="2000"/>
              <a:t> </a:t>
            </a:r>
            <a:r>
              <a:rPr lang="el-GR" altLang="el-GR" sz="2000"/>
              <a:t>περιλαμβάνει έναν υποδοχέα στην περιοχή περιεχομένων του  </a:t>
            </a:r>
            <a:r>
              <a:rPr lang="el-GR" altLang="el-GR" sz="18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800">
                <a:solidFill>
                  <a:srgbClr val="FF66CC"/>
                </a:solidFill>
                <a:latin typeface="Arial" panose="020B0604020202020204" pitchFamily="34" charset="0"/>
              </a:rPr>
              <a:t>content pane</a:t>
            </a:r>
            <a:r>
              <a:rPr lang="el-GR" altLang="el-GR" sz="18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180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  <a:endParaRPr lang="en-AU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200"/>
              <a:t>Έννοιες του προγραμματισμού ΓΠΕ</a:t>
            </a:r>
            <a:r>
              <a:rPr lang="el-GR" altLang="el-GR" sz="3600"/>
              <a:t>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GUI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84005" name="Text Box 5"/>
          <p:cNvSpPr txBox="1">
            <a:spLocks noChangeArrowheads="1"/>
          </p:cNvSpPr>
          <p:nvPr/>
        </p:nvSpPr>
        <p:spPr bwMode="auto">
          <a:xfrm>
            <a:off x="2667000" y="2130425"/>
            <a:ext cx="32273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400">
                <a:latin typeface="Times" panose="02020603060405020304" pitchFamily="18" charset="0"/>
              </a:rPr>
              <a:t>Συστατικά </a:t>
            </a:r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2400">
                <a:solidFill>
                  <a:srgbClr val="FF66CC"/>
                </a:solidFill>
                <a:latin typeface="Times" panose="02020603060405020304" pitchFamily="18" charset="0"/>
              </a:rPr>
              <a:t>components</a:t>
            </a:r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]</a:t>
            </a:r>
            <a:endParaRPr lang="en-AU" altLang="el-GR" sz="2400">
              <a:solidFill>
                <a:srgbClr val="FF66CC"/>
              </a:solidFill>
              <a:latin typeface="Times" panose="02020603060405020304" pitchFamily="18" charset="0"/>
            </a:endParaRPr>
          </a:p>
        </p:txBody>
      </p:sp>
      <p:sp>
        <p:nvSpPr>
          <p:cNvPr id="384006" name="AutoShape 6"/>
          <p:cNvSpPr>
            <a:spLocks noChangeArrowheads="1"/>
          </p:cNvSpPr>
          <p:nvPr/>
        </p:nvSpPr>
        <p:spPr bwMode="auto">
          <a:xfrm>
            <a:off x="1676400" y="2057400"/>
            <a:ext cx="762000" cy="533400"/>
          </a:xfrm>
          <a:prstGeom prst="rightArrow">
            <a:avLst>
              <a:gd name="adj1" fmla="val 50000"/>
              <a:gd name="adj2" fmla="val 35714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4007" name="Text Box 7"/>
          <p:cNvSpPr txBox="1">
            <a:spLocks noChangeArrowheads="1"/>
          </p:cNvSpPr>
          <p:nvPr/>
        </p:nvSpPr>
        <p:spPr bwMode="auto">
          <a:xfrm>
            <a:off x="4648200" y="3578225"/>
            <a:ext cx="22367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400">
                <a:latin typeface="Times" panose="02020603060405020304" pitchFamily="18" charset="0"/>
              </a:rPr>
              <a:t>Διάταξη </a:t>
            </a:r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2400">
                <a:solidFill>
                  <a:srgbClr val="FF66CC"/>
                </a:solidFill>
                <a:latin typeface="Times" panose="02020603060405020304" pitchFamily="18" charset="0"/>
              </a:rPr>
              <a:t>layout</a:t>
            </a:r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]</a:t>
            </a:r>
            <a:endParaRPr lang="en-AU" altLang="el-GR" sz="2400">
              <a:solidFill>
                <a:srgbClr val="FF66CC"/>
              </a:solidFill>
              <a:latin typeface="Times" panose="02020603060405020304" pitchFamily="18" charset="0"/>
            </a:endParaRPr>
          </a:p>
        </p:txBody>
      </p:sp>
      <p:sp>
        <p:nvSpPr>
          <p:cNvPr id="384008" name="AutoShape 8"/>
          <p:cNvSpPr>
            <a:spLocks noChangeArrowheads="1"/>
          </p:cNvSpPr>
          <p:nvPr/>
        </p:nvSpPr>
        <p:spPr bwMode="auto">
          <a:xfrm>
            <a:off x="3733800" y="3505200"/>
            <a:ext cx="762000" cy="533400"/>
          </a:xfrm>
          <a:prstGeom prst="rightArrow">
            <a:avLst>
              <a:gd name="adj1" fmla="val 50000"/>
              <a:gd name="adj2" fmla="val 35714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4009" name="Text Box 9"/>
          <p:cNvSpPr txBox="1">
            <a:spLocks noChangeArrowheads="1"/>
          </p:cNvSpPr>
          <p:nvPr/>
        </p:nvSpPr>
        <p:spPr bwMode="auto">
          <a:xfrm>
            <a:off x="1676400" y="5102225"/>
            <a:ext cx="5114925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400">
                <a:latin typeface="Times" panose="02020603060405020304" pitchFamily="18" charset="0"/>
              </a:rPr>
              <a:t>Προγραμματισμός χειρισμού γεγονότων</a:t>
            </a:r>
          </a:p>
          <a:p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2400">
                <a:solidFill>
                  <a:srgbClr val="FF66CC"/>
                </a:solidFill>
                <a:latin typeface="Times" panose="02020603060405020304" pitchFamily="18" charset="0"/>
              </a:rPr>
              <a:t>event-driven programming</a:t>
            </a:r>
            <a:r>
              <a:rPr lang="el-GR" altLang="el-GR" sz="2400">
                <a:solidFill>
                  <a:srgbClr val="FF66CC"/>
                </a:solidFill>
                <a:latin typeface="Times" panose="02020603060405020304" pitchFamily="18" charset="0"/>
              </a:rPr>
              <a:t>]</a:t>
            </a:r>
            <a:endParaRPr lang="en-AU" altLang="el-GR" sz="2400">
              <a:solidFill>
                <a:srgbClr val="FF66CC"/>
              </a:solidFill>
              <a:latin typeface="Times" panose="02020603060405020304" pitchFamily="18" charset="0"/>
            </a:endParaRPr>
          </a:p>
        </p:txBody>
      </p:sp>
      <p:sp>
        <p:nvSpPr>
          <p:cNvPr id="384010" name="AutoShape 10"/>
          <p:cNvSpPr>
            <a:spLocks noChangeArrowheads="1"/>
          </p:cNvSpPr>
          <p:nvPr/>
        </p:nvSpPr>
        <p:spPr bwMode="auto">
          <a:xfrm>
            <a:off x="685800" y="5029200"/>
            <a:ext cx="762000" cy="533400"/>
          </a:xfrm>
          <a:prstGeom prst="rightArrow">
            <a:avLst>
              <a:gd name="adj1" fmla="val 50000"/>
              <a:gd name="adj2" fmla="val 35714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graphicFrame>
        <p:nvGraphicFramePr>
          <p:cNvPr id="384011" name="Object 11"/>
          <p:cNvGraphicFramePr>
            <a:graphicFrameLocks noChangeAspect="1"/>
          </p:cNvGraphicFramePr>
          <p:nvPr/>
        </p:nvGraphicFramePr>
        <p:xfrm>
          <a:off x="7696200" y="3657600"/>
          <a:ext cx="973138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1" r:id="rId3" imgW="1638300" imgH="3949700" progId="MS_ClipArt_Gallery">
                  <p:embed/>
                </p:oleObj>
              </mc:Choice>
              <mc:Fallback>
                <p:oleObj r:id="rId3" imgW="1638300" imgH="3949700" progId="MS_ClipArt_Gallery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657600"/>
                        <a:ext cx="973138" cy="234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n-AU" altLang="el-GR" sz="3200"/>
              <a:t>Zork</a:t>
            </a:r>
            <a:r>
              <a:rPr lang="el-GR" altLang="el-GR" sz="3200"/>
              <a:t>2</a:t>
            </a:r>
            <a:r>
              <a:rPr lang="en-AU" altLang="el-GR" sz="3200"/>
              <a:t>: </a:t>
            </a:r>
            <a:r>
              <a:rPr lang="el-GR" altLang="el-GR" sz="3200"/>
              <a:t>χειρισμός γεγονότων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handling events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644525" y="1828800"/>
            <a:ext cx="7813675" cy="3695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public class GameInterface  extends JFrame</a:t>
            </a:r>
          </a:p>
          <a:p>
            <a:r>
              <a:rPr lang="en-AU" altLang="el-GR" sz="2000" b="1">
                <a:latin typeface="Courier New" panose="02070309020205020404" pitchFamily="49" charset="0"/>
              </a:rPr>
              <a:t>	implements ActionListener</a:t>
            </a:r>
          </a:p>
          <a:p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public void actionPerformed(ActionEvent event)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String command = event.getActionCommand();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Δράσεις / γεγονότα</a:t>
            </a:r>
            <a:r>
              <a:rPr lang="el-GR" altLang="el-GR"/>
              <a:t> </a:t>
            </a:r>
            <a:r>
              <a:rPr lang="el-GR" altLang="el-GR" sz="3200">
                <a:solidFill>
                  <a:srgbClr val="FF66CC"/>
                </a:solidFill>
              </a:rPr>
              <a:t>[</a:t>
            </a:r>
            <a:r>
              <a:rPr lang="en-AU" altLang="el-GR" sz="3200">
                <a:solidFill>
                  <a:srgbClr val="FF66CC"/>
                </a:solidFill>
              </a:rPr>
              <a:t>Actions</a:t>
            </a:r>
            <a:r>
              <a:rPr lang="el-GR" altLang="el-GR" sz="3200">
                <a:solidFill>
                  <a:srgbClr val="FF66CC"/>
                </a:solidFill>
              </a:rPr>
              <a:t>]</a:t>
            </a:r>
            <a:endParaRPr lang="en-AU" altLang="el-GR" sz="3200">
              <a:solidFill>
                <a:srgbClr val="FF66CC"/>
              </a:solidFill>
            </a:endParaRPr>
          </a:p>
        </p:txBody>
      </p:sp>
      <p:sp>
        <p:nvSpPr>
          <p:cNvPr id="347153" name="AutoShape 17"/>
          <p:cNvSpPr>
            <a:spLocks noChangeArrowheads="1"/>
          </p:cNvSpPr>
          <p:nvPr/>
        </p:nvSpPr>
        <p:spPr bwMode="auto">
          <a:xfrm>
            <a:off x="2895600" y="1524000"/>
            <a:ext cx="952500" cy="498475"/>
          </a:xfrm>
          <a:prstGeom prst="flowChartAlternateProcess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 Quit </a:t>
            </a:r>
          </a:p>
        </p:txBody>
      </p:sp>
      <p:sp>
        <p:nvSpPr>
          <p:cNvPr id="347154" name="AutoShape 18"/>
          <p:cNvSpPr>
            <a:spLocks noChangeArrowheads="1"/>
          </p:cNvSpPr>
          <p:nvPr/>
        </p:nvSpPr>
        <p:spPr bwMode="auto">
          <a:xfrm rot="2964703">
            <a:off x="3563938" y="1922462"/>
            <a:ext cx="381000" cy="193675"/>
          </a:xfrm>
          <a:prstGeom prst="leftArrow">
            <a:avLst>
              <a:gd name="adj1" fmla="val 29028"/>
              <a:gd name="adj2" fmla="val 144399"/>
            </a:avLst>
          </a:prstGeom>
          <a:solidFill>
            <a:srgbClr val="333333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55" name="AutoShape 19"/>
          <p:cNvSpPr>
            <a:spLocks noChangeArrowheads="1"/>
          </p:cNvSpPr>
          <p:nvPr/>
        </p:nvSpPr>
        <p:spPr bwMode="auto">
          <a:xfrm>
            <a:off x="3352800" y="1676400"/>
            <a:ext cx="685800" cy="457200"/>
          </a:xfrm>
          <a:prstGeom prst="irregularSeal1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57" name="Oval 21"/>
          <p:cNvSpPr>
            <a:spLocks noChangeArrowheads="1"/>
          </p:cNvSpPr>
          <p:nvPr/>
        </p:nvSpPr>
        <p:spPr bwMode="auto">
          <a:xfrm>
            <a:off x="6477000" y="1828800"/>
            <a:ext cx="2043113" cy="1423988"/>
          </a:xfrm>
          <a:prstGeom prst="ellipse">
            <a:avLst/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n-AU" altLang="el-GR" sz="1800"/>
          </a:p>
          <a:p>
            <a:pPr algn="ctr"/>
            <a:r>
              <a:rPr lang="en-AU" altLang="el-GR" sz="1800"/>
              <a:t>ActionEvent</a:t>
            </a:r>
          </a:p>
          <a:p>
            <a:pPr algn="ctr"/>
            <a:endParaRPr lang="en-AU" altLang="el-GR" sz="1800"/>
          </a:p>
        </p:txBody>
      </p:sp>
      <p:sp>
        <p:nvSpPr>
          <p:cNvPr id="347159" name="Line 23"/>
          <p:cNvSpPr>
            <a:spLocks noChangeShapeType="1"/>
          </p:cNvSpPr>
          <p:nvPr/>
        </p:nvSpPr>
        <p:spPr bwMode="auto">
          <a:xfrm>
            <a:off x="4038600" y="1981200"/>
            <a:ext cx="24384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60" name="Text Box 24"/>
          <p:cNvSpPr txBox="1">
            <a:spLocks noChangeArrowheads="1"/>
          </p:cNvSpPr>
          <p:nvPr/>
        </p:nvSpPr>
        <p:spPr bwMode="auto">
          <a:xfrm>
            <a:off x="3857625" y="2060575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latin typeface="Times" panose="02020603060405020304" pitchFamily="18" charset="0"/>
              </a:rPr>
              <a:t>2</a:t>
            </a:r>
          </a:p>
        </p:txBody>
      </p:sp>
      <p:sp>
        <p:nvSpPr>
          <p:cNvPr id="347161" name="Text Box 25"/>
          <p:cNvSpPr txBox="1">
            <a:spLocks noChangeArrowheads="1"/>
          </p:cNvSpPr>
          <p:nvPr/>
        </p:nvSpPr>
        <p:spPr bwMode="auto">
          <a:xfrm>
            <a:off x="5562600" y="1752600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latin typeface="Times" panose="02020603060405020304" pitchFamily="18" charset="0"/>
              </a:rPr>
              <a:t>3</a:t>
            </a:r>
          </a:p>
        </p:txBody>
      </p:sp>
      <p:sp>
        <p:nvSpPr>
          <p:cNvPr id="347162" name="Oval 26"/>
          <p:cNvSpPr>
            <a:spLocks noChangeArrowheads="1"/>
          </p:cNvSpPr>
          <p:nvPr/>
        </p:nvSpPr>
        <p:spPr bwMode="auto">
          <a:xfrm>
            <a:off x="4038600" y="3733800"/>
            <a:ext cx="2282825" cy="1423988"/>
          </a:xfrm>
          <a:prstGeom prst="ellipse">
            <a:avLst/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n-AU" altLang="el-GR" sz="1800"/>
          </a:p>
          <a:p>
            <a:pPr algn="ctr"/>
            <a:r>
              <a:rPr lang="en-AU" altLang="el-GR" sz="1800"/>
              <a:t>ActionListener</a:t>
            </a:r>
          </a:p>
          <a:p>
            <a:pPr algn="ctr"/>
            <a:endParaRPr lang="en-AU" altLang="el-GR" sz="1800"/>
          </a:p>
        </p:txBody>
      </p:sp>
      <p:sp>
        <p:nvSpPr>
          <p:cNvPr id="347163" name="Line 27"/>
          <p:cNvSpPr>
            <a:spLocks noChangeShapeType="1"/>
          </p:cNvSpPr>
          <p:nvPr/>
        </p:nvSpPr>
        <p:spPr bwMode="auto">
          <a:xfrm>
            <a:off x="3429000" y="2057400"/>
            <a:ext cx="99060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64" name="Text Box 28"/>
          <p:cNvSpPr txBox="1">
            <a:spLocks noChangeArrowheads="1"/>
          </p:cNvSpPr>
          <p:nvPr/>
        </p:nvSpPr>
        <p:spPr bwMode="auto">
          <a:xfrm>
            <a:off x="4114800" y="2895600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latin typeface="Times" panose="02020603060405020304" pitchFamily="18" charset="0"/>
              </a:rPr>
              <a:t>4</a:t>
            </a:r>
          </a:p>
        </p:txBody>
      </p:sp>
      <p:sp>
        <p:nvSpPr>
          <p:cNvPr id="347165" name="Line 29"/>
          <p:cNvSpPr>
            <a:spLocks noChangeShapeType="1"/>
          </p:cNvSpPr>
          <p:nvPr/>
        </p:nvSpPr>
        <p:spPr bwMode="auto">
          <a:xfrm>
            <a:off x="3048000" y="2057400"/>
            <a:ext cx="1143000" cy="1981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66" name="Text Box 30"/>
          <p:cNvSpPr txBox="1">
            <a:spLocks noChangeArrowheads="1"/>
          </p:cNvSpPr>
          <p:nvPr/>
        </p:nvSpPr>
        <p:spPr bwMode="auto">
          <a:xfrm>
            <a:off x="3048000" y="2362200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>
                <a:latin typeface="Times" panose="02020603060405020304" pitchFamily="18" charset="0"/>
              </a:rPr>
              <a:t>1</a:t>
            </a:r>
          </a:p>
        </p:txBody>
      </p:sp>
      <p:sp>
        <p:nvSpPr>
          <p:cNvPr id="347167" name="Text Box 31"/>
          <p:cNvSpPr txBox="1">
            <a:spLocks noChangeArrowheads="1"/>
          </p:cNvSpPr>
          <p:nvPr/>
        </p:nvSpPr>
        <p:spPr bwMode="auto">
          <a:xfrm>
            <a:off x="5181600" y="3962400"/>
            <a:ext cx="2271713" cy="346075"/>
          </a:xfrm>
          <a:prstGeom prst="rect">
            <a:avLst/>
          </a:prstGeom>
          <a:solidFill>
            <a:srgbClr val="FFFFFF"/>
          </a:solidFill>
          <a:ln w="12700">
            <a:solidFill>
              <a:srgbClr val="23232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600" b="1">
                <a:latin typeface="Courier New" panose="02070309020205020404" pitchFamily="49" charset="0"/>
              </a:rPr>
              <a:t>actionPerformed()</a:t>
            </a:r>
          </a:p>
        </p:txBody>
      </p:sp>
      <p:sp>
        <p:nvSpPr>
          <p:cNvPr id="347168" name="Line 32"/>
          <p:cNvSpPr>
            <a:spLocks noChangeShapeType="1"/>
          </p:cNvSpPr>
          <p:nvPr/>
        </p:nvSpPr>
        <p:spPr bwMode="auto">
          <a:xfrm flipV="1">
            <a:off x="7239000" y="3276600"/>
            <a:ext cx="1524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7169" name="Text Box 33"/>
          <p:cNvSpPr txBox="1">
            <a:spLocks noChangeArrowheads="1"/>
          </p:cNvSpPr>
          <p:nvPr/>
        </p:nvSpPr>
        <p:spPr bwMode="auto">
          <a:xfrm>
            <a:off x="304800" y="2362200"/>
            <a:ext cx="774382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r>
              <a:rPr lang="en-AU" altLang="el-GR" sz="1800">
                <a:latin typeface="Arial" panose="020B0604020202020204" pitchFamily="34" charset="0"/>
              </a:rPr>
              <a:t>1: </a:t>
            </a:r>
            <a:r>
              <a:rPr lang="el-GR" altLang="el-GR" sz="1800">
                <a:latin typeface="Arial" panose="020B0604020202020204" pitchFamily="34" charset="0"/>
              </a:rPr>
              <a:t>το πλήκτρο </a:t>
            </a:r>
          </a:p>
          <a:p>
            <a:r>
              <a:rPr lang="el-GR" altLang="el-GR" sz="1800">
                <a:latin typeface="Arial" panose="020B0604020202020204" pitchFamily="34" charset="0"/>
              </a:rPr>
              <a:t>    αποθηκεύει τον ακροατή </a:t>
            </a:r>
          </a:p>
          <a:p>
            <a:r>
              <a:rPr lang="el-GR" altLang="el-GR" sz="1800">
                <a:latin typeface="Arial" panose="020B0604020202020204" pitchFamily="34" charset="0"/>
              </a:rPr>
              <a:t>    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CC"/>
                </a:solidFill>
                <a:latin typeface="Arial" panose="020B0604020202020204" pitchFamily="34" charset="0"/>
              </a:rPr>
              <a:t>button stores listener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1800">
                <a:latin typeface="Arial" panose="020B0604020202020204" pitchFamily="34" charset="0"/>
              </a:rPr>
              <a:t/>
            </a:r>
            <a:br>
              <a:rPr lang="el-GR" altLang="el-GR" sz="1800">
                <a:latin typeface="Arial" panose="020B0604020202020204" pitchFamily="34" charset="0"/>
              </a:rPr>
            </a:br>
            <a:endParaRPr lang="en-AU" altLang="el-GR" sz="1800">
              <a:latin typeface="Arial" panose="020B0604020202020204" pitchFamily="34" charset="0"/>
            </a:endParaRPr>
          </a:p>
          <a:p>
            <a:r>
              <a:rPr lang="en-AU" altLang="el-GR" sz="1800">
                <a:latin typeface="Arial" panose="020B0604020202020204" pitchFamily="34" charset="0"/>
              </a:rPr>
              <a:t>2: </a:t>
            </a:r>
            <a:r>
              <a:rPr lang="el-GR" altLang="el-GR" sz="1800">
                <a:latin typeface="Arial" panose="020B0604020202020204" pitchFamily="34" charset="0"/>
              </a:rPr>
              <a:t>ο χρήστης πιέζει το πλήκτρο </a:t>
            </a:r>
          </a:p>
          <a:p>
            <a:endParaRPr lang="el-GR" altLang="el-GR" sz="1800">
              <a:latin typeface="Arial" panose="020B0604020202020204" pitchFamily="34" charset="0"/>
            </a:endParaRPr>
          </a:p>
          <a:p>
            <a:r>
              <a:rPr lang="en-AU" altLang="el-GR" sz="1800">
                <a:latin typeface="Arial" panose="020B0604020202020204" pitchFamily="34" charset="0"/>
              </a:rPr>
              <a:t>3: </a:t>
            </a:r>
            <a:r>
              <a:rPr lang="el-GR" altLang="el-GR" sz="1800">
                <a:latin typeface="Arial" panose="020B0604020202020204" pitchFamily="34" charset="0"/>
              </a:rPr>
              <a:t>το πλήκτρο δημιουργεί </a:t>
            </a:r>
          </a:p>
          <a:p>
            <a:r>
              <a:rPr lang="el-GR" altLang="el-GR" sz="1800">
                <a:latin typeface="Arial" panose="020B0604020202020204" pitchFamily="34" charset="0"/>
              </a:rPr>
              <a:t>    αντικείμενο δράσης </a:t>
            </a:r>
          </a:p>
          <a:p>
            <a:r>
              <a:rPr lang="el-GR" altLang="el-GR" sz="1800">
                <a:latin typeface="Arial" panose="020B0604020202020204" pitchFamily="34" charset="0"/>
              </a:rPr>
              <a:t>    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CC"/>
                </a:solidFill>
                <a:latin typeface="Arial" panose="020B0604020202020204" pitchFamily="34" charset="0"/>
              </a:rPr>
              <a:t>button generates action object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1800">
                <a:latin typeface="Arial" panose="020B0604020202020204" pitchFamily="34" charset="0"/>
              </a:rPr>
              <a:t/>
            </a:r>
            <a:br>
              <a:rPr lang="el-GR" altLang="el-GR" sz="1800">
                <a:latin typeface="Arial" panose="020B0604020202020204" pitchFamily="34" charset="0"/>
              </a:rPr>
            </a:br>
            <a:endParaRPr lang="en-AU" altLang="el-GR" sz="1800">
              <a:latin typeface="Arial" panose="020B0604020202020204" pitchFamily="34" charset="0"/>
            </a:endParaRPr>
          </a:p>
          <a:p>
            <a:r>
              <a:rPr lang="en-AU" altLang="el-GR" sz="1800">
                <a:latin typeface="Arial" panose="020B0604020202020204" pitchFamily="34" charset="0"/>
              </a:rPr>
              <a:t>4: </a:t>
            </a:r>
            <a:r>
              <a:rPr lang="el-GR" altLang="el-GR" sz="1800">
                <a:latin typeface="Arial" panose="020B0604020202020204" pitchFamily="34" charset="0"/>
              </a:rPr>
              <a:t>το πλήκτρο καλεί τον ακροατή γεγονότων με το αντικείμενο δράσης </a:t>
            </a:r>
          </a:p>
          <a:p>
            <a:r>
              <a:rPr lang="el-GR" altLang="el-GR" sz="1800">
                <a:latin typeface="Arial" panose="020B0604020202020204" pitchFamily="34" charset="0"/>
              </a:rPr>
              <a:t>    ως παράμετρο 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CC"/>
                </a:solidFill>
                <a:latin typeface="Arial" panose="020B0604020202020204" pitchFamily="34" charset="0"/>
              </a:rPr>
              <a:t>button calls action listener with event object as parameter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Ακροατής γεγονότων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Action listeners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>
            <a:off x="1752600" y="1600200"/>
            <a:ext cx="1981200" cy="9874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>
                <a:latin typeface="Arial" panose="020B0604020202020204" pitchFamily="34" charset="0"/>
              </a:rPr>
              <a:t> GUI Event Framework</a:t>
            </a: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4800600" y="2667000"/>
            <a:ext cx="25908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>
                <a:latin typeface="Arial" panose="020B0604020202020204" pitchFamily="34" charset="0"/>
              </a:rPr>
              <a:t> ActionListener</a:t>
            </a:r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4724400" y="3886200"/>
            <a:ext cx="2667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>
                <a:latin typeface="Arial" panose="020B0604020202020204" pitchFamily="34" charset="0"/>
              </a:rPr>
              <a:t> GameInterface</a:t>
            </a:r>
          </a:p>
        </p:txBody>
      </p:sp>
      <p:sp>
        <p:nvSpPr>
          <p:cNvPr id="348166" name="Freeform 6"/>
          <p:cNvSpPr>
            <a:spLocks/>
          </p:cNvSpPr>
          <p:nvPr/>
        </p:nvSpPr>
        <p:spPr bwMode="auto">
          <a:xfrm>
            <a:off x="2819400" y="2590800"/>
            <a:ext cx="1981200" cy="304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48167" name="Freeform 7"/>
          <p:cNvSpPr>
            <a:spLocks/>
          </p:cNvSpPr>
          <p:nvPr/>
        </p:nvSpPr>
        <p:spPr bwMode="auto">
          <a:xfrm>
            <a:off x="2590800" y="2590800"/>
            <a:ext cx="2057400" cy="1447800"/>
          </a:xfrm>
          <a:custGeom>
            <a:avLst/>
            <a:gdLst>
              <a:gd name="T0" fmla="*/ 0 w 1104"/>
              <a:gd name="T1" fmla="*/ 0 h 192"/>
              <a:gd name="T2" fmla="*/ 0 w 1104"/>
              <a:gd name="T3" fmla="*/ 192 h 192"/>
              <a:gd name="T4" fmla="*/ 1104 w 110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4" h="192">
                <a:moveTo>
                  <a:pt x="0" y="0"/>
                </a:moveTo>
                <a:lnTo>
                  <a:pt x="0" y="192"/>
                </a:lnTo>
                <a:lnTo>
                  <a:pt x="1104" y="192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 anchor="ctr">
            <a:spAutoFit/>
          </a:bodyPr>
          <a:lstStyle/>
          <a:p>
            <a:endParaRPr lang="el-GR"/>
          </a:p>
        </p:txBody>
      </p:sp>
      <p:sp>
        <p:nvSpPr>
          <p:cNvPr id="348168" name="Line 8"/>
          <p:cNvSpPr>
            <a:spLocks noChangeShapeType="1"/>
          </p:cNvSpPr>
          <p:nvPr/>
        </p:nvSpPr>
        <p:spPr bwMode="auto">
          <a:xfrm flipV="1">
            <a:off x="5943600" y="3276600"/>
            <a:ext cx="228600" cy="609600"/>
          </a:xfrm>
          <a:prstGeom prst="line">
            <a:avLst/>
          </a:prstGeom>
          <a:noFill/>
          <a:ln w="762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8169" name="Text Box 9"/>
          <p:cNvSpPr txBox="1">
            <a:spLocks noChangeArrowheads="1"/>
          </p:cNvSpPr>
          <p:nvPr/>
        </p:nvSpPr>
        <p:spPr bwMode="auto">
          <a:xfrm>
            <a:off x="5867400" y="2362200"/>
            <a:ext cx="2784475" cy="406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3232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actionPerformed()</a:t>
            </a:r>
          </a:p>
        </p:txBody>
      </p:sp>
      <p:sp>
        <p:nvSpPr>
          <p:cNvPr id="348170" name="Text Box 10"/>
          <p:cNvSpPr txBox="1">
            <a:spLocks noChangeArrowheads="1"/>
          </p:cNvSpPr>
          <p:nvPr/>
        </p:nvSpPr>
        <p:spPr bwMode="auto">
          <a:xfrm>
            <a:off x="5791200" y="4343400"/>
            <a:ext cx="2784475" cy="406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3232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actionPerformed()</a:t>
            </a:r>
          </a:p>
        </p:txBody>
      </p:sp>
      <p:sp>
        <p:nvSpPr>
          <p:cNvPr id="348171" name="Rectangle 11"/>
          <p:cNvSpPr>
            <a:spLocks noChangeArrowheads="1"/>
          </p:cNvSpPr>
          <p:nvPr/>
        </p:nvSpPr>
        <p:spPr bwMode="auto">
          <a:xfrm>
            <a:off x="685800" y="5410200"/>
            <a:ext cx="73437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>
                <a:latin typeface="Courier New" panose="02070309020205020404" pitchFamily="49" charset="0"/>
              </a:rPr>
              <a:t>public void actionPerformed(ActionEvent event);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Zork</a:t>
            </a:r>
            <a:r>
              <a:rPr lang="el-GR" altLang="el-GR" sz="3600"/>
              <a:t>2: Δράσεις</a:t>
            </a:r>
            <a:endParaRPr lang="en-AU" altLang="el-GR" sz="3600"/>
          </a:p>
        </p:txBody>
      </p:sp>
      <p:sp>
        <p:nvSpPr>
          <p:cNvPr id="361476" name="Text Box 4"/>
          <p:cNvSpPr txBox="1">
            <a:spLocks noChangeArrowheads="1"/>
          </p:cNvSpPr>
          <p:nvPr/>
        </p:nvSpPr>
        <p:spPr bwMode="auto">
          <a:xfrm>
            <a:off x="762000" y="1447800"/>
            <a:ext cx="7204075" cy="406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public void actionPerformed(ActionEvent event)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String command = event.getActionCommand();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if(command.equals("Quit"))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System.exit(0);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String response = game.go(command);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    text.setText(response);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7924800" cy="565150"/>
          </a:xfrm>
        </p:spPr>
        <p:txBody>
          <a:bodyPr/>
          <a:lstStyle/>
          <a:p>
            <a:r>
              <a:rPr lang="el-GR" altLang="el-GR" sz="3600"/>
              <a:t>Τερματισμός προγράμματος ΓΠΕ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GUI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685800" y="2133600"/>
            <a:ext cx="7772400" cy="2743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Κλήση της</a:t>
            </a:r>
            <a:r>
              <a:rPr lang="en-AU" altLang="el-GR" sz="2000"/>
              <a:t> </a:t>
            </a:r>
            <a:r>
              <a:rPr lang="el-GR" altLang="el-GR" sz="2000"/>
              <a:t> </a:t>
            </a:r>
            <a:r>
              <a:rPr lang="en-AU" altLang="el-GR" sz="2000" b="1">
                <a:latin typeface="Courier New" panose="02070309020205020404" pitchFamily="49" charset="0"/>
              </a:rPr>
              <a:t>System.exit(0)</a:t>
            </a:r>
            <a:endParaRPr lang="el-GR" altLang="el-GR" sz="2000" b="1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buFontTx/>
              <a:buChar char="•"/>
            </a:pPr>
            <a:r>
              <a:rPr lang="el-GR" altLang="el-GR" sz="2000"/>
              <a:t>Έξοδος από τον βρόγχο χειρισμού γεγονότων και απελευθέρωση των δεσμευμένων πόρων (μνήμη)</a:t>
            </a:r>
            <a:endParaRPr lang="en-AU" altLang="el-GR" sz="2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Zork</a:t>
            </a:r>
            <a:r>
              <a:rPr lang="el-GR" altLang="el-GR" sz="3600"/>
              <a:t>2: Εκκίνηση </a:t>
            </a:r>
            <a:endParaRPr lang="en-AU" altLang="el-GR" sz="3600"/>
          </a:p>
        </p:txBody>
      </p:sp>
      <p:sp>
        <p:nvSpPr>
          <p:cNvPr id="375811" name="Rectangle 3"/>
          <p:cNvSpPr>
            <a:spLocks noChangeArrowheads="1"/>
          </p:cNvSpPr>
          <p:nvPr/>
        </p:nvSpPr>
        <p:spPr bwMode="auto">
          <a:xfrm>
            <a:off x="762000" y="1752600"/>
            <a:ext cx="7661275" cy="406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JLabel text;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Game game;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/**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* Constructor for objects of class GameInterface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*/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public GameInterface()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makeFrame();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setVisible(true);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game = new Game();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Διάταξη παράθυρου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window layout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876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Κάθε υποδοχέας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container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r>
              <a:rPr lang="el-GR" altLang="el-GR" sz="2000"/>
              <a:t>  διαχειρίζεται τη διάταξη των συστατικών του </a:t>
            </a:r>
          </a:p>
          <a:p>
            <a:pPr>
              <a:buFontTx/>
              <a:buNone/>
            </a:pPr>
            <a:endParaRPr lang="el-GR" altLang="el-GR" sz="2000"/>
          </a:p>
          <a:p>
            <a:pPr>
              <a:buFontTx/>
              <a:buChar char="•"/>
            </a:pPr>
            <a:r>
              <a:rPr lang="el-GR" altLang="el-GR" sz="2000"/>
              <a:t>Ο προγραμματιστής απλώς προσθέτει συστατικά, ο υποδοχέας φροντίζει για τη διάταξη τους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Ο υποδοχέας χρησιμοποιεί ένα διαχειριστή διάταξης για την διάταξη των συστατικών του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Υπάρχουν διαθέσιμοι διάφοροι διαχειριστές διάταξης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Η διάταξη των συστατικών ενός υποδοχέα μπορεί να προσδιοριστεί με την επιλογή του κατάλληλου διαχειριστή- διάταξης</a:t>
            </a:r>
            <a:endParaRPr lang="en-AU" altLang="el-GR" sz="2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Zork</a:t>
            </a:r>
            <a:r>
              <a:rPr lang="el-GR" altLang="el-GR" sz="3600"/>
              <a:t>2</a:t>
            </a:r>
            <a:r>
              <a:rPr lang="en-AU" altLang="el-GR" sz="3600"/>
              <a:t>: </a:t>
            </a:r>
            <a:r>
              <a:rPr lang="el-GR" altLang="el-GR" sz="3600"/>
              <a:t>Διάταξη συστατικών</a:t>
            </a:r>
            <a:endParaRPr lang="en-AU" altLang="el-GR" sz="3600"/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838200" y="1600200"/>
            <a:ext cx="7772400" cy="33972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JPanel northPanel = new JPanel();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getContentPane().add(northPanel, BorderLayout.NORTH);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button = new JButton("West");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northPanel.add(button);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button.addActionListener(this);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... 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JPanel centerPanel = new JPanel();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getContentPane().add(centerPanel, BorderLayout.CENTER);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text = new JLabel("Welcome to Zork 3");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centerPanel.add(text);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Διαχειριστές Διάταξης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Layout managers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44067" name="Text Box 3"/>
          <p:cNvSpPr txBox="1">
            <a:spLocks noChangeArrowheads="1"/>
          </p:cNvSpPr>
          <p:nvPr/>
        </p:nvSpPr>
        <p:spPr bwMode="auto">
          <a:xfrm>
            <a:off x="1524000" y="1676400"/>
            <a:ext cx="2586038" cy="22193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400"/>
              <a:t>BorderLayout</a:t>
            </a:r>
          </a:p>
          <a:p>
            <a:r>
              <a:rPr lang="en-AU" altLang="el-GR" sz="2400"/>
              <a:t>FlowLayout</a:t>
            </a:r>
          </a:p>
          <a:p>
            <a:r>
              <a:rPr lang="en-AU" altLang="el-GR" sz="2400"/>
              <a:t>GridLayout</a:t>
            </a:r>
          </a:p>
          <a:p>
            <a:r>
              <a:rPr lang="en-AU" altLang="el-GR" sz="2400"/>
              <a:t>ScrollPaneLayout</a:t>
            </a:r>
          </a:p>
          <a:p>
            <a:r>
              <a:rPr lang="en-AU" altLang="el-GR" sz="2400"/>
              <a:t>...(</a:t>
            </a:r>
            <a:r>
              <a:rPr lang="el-GR" altLang="el-GR" sz="2400"/>
              <a:t>και άλλοι</a:t>
            </a:r>
            <a:r>
              <a:rPr lang="en-AU" altLang="el-GR" sz="2400"/>
              <a:t>)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685800" y="4343400"/>
            <a:ext cx="7772400" cy="1752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Όλες  οι διατάξεις/διαρρυθμίσεις </a:t>
            </a:r>
            <a:r>
              <a:rPr lang="el-GR" altLang="el-GR" sz="1800">
                <a:solidFill>
                  <a:srgbClr val="FF66CC"/>
                </a:solidFill>
              </a:rPr>
              <a:t>[</a:t>
            </a:r>
            <a:r>
              <a:rPr lang="en-AU" altLang="el-GR" sz="1800">
                <a:solidFill>
                  <a:srgbClr val="FF66CC"/>
                </a:solidFill>
              </a:rPr>
              <a:t>layouts</a:t>
            </a:r>
            <a:r>
              <a:rPr lang="el-GR" altLang="el-GR" sz="1800">
                <a:solidFill>
                  <a:srgbClr val="FF66CC"/>
                </a:solidFill>
              </a:rPr>
              <a:t>]</a:t>
            </a:r>
            <a:r>
              <a:rPr lang="en-AU" altLang="el-GR" sz="2000"/>
              <a:t> </a:t>
            </a:r>
            <a:r>
              <a:rPr lang="el-GR" altLang="el-GR" sz="2000"/>
              <a:t>αφορούν συστατικά</a:t>
            </a:r>
            <a:endParaRPr lang="en-US" altLang="el-GR" sz="2000"/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Τα συστατικά προσθέτονται/ανήκουν  στον υποδοχέα </a:t>
            </a:r>
            <a:r>
              <a:rPr lang="en-US" altLang="el-GR" sz="2000"/>
              <a:t> </a:t>
            </a:r>
            <a:r>
              <a:rPr lang="en-US" altLang="el-GR" sz="1800">
                <a:solidFill>
                  <a:srgbClr val="FF66CC"/>
                </a:solidFill>
              </a:rPr>
              <a:t>[container]</a:t>
            </a:r>
            <a:r>
              <a:rPr lang="el-GR" altLang="el-GR" sz="1800">
                <a:solidFill>
                  <a:schemeClr val="tx1"/>
                </a:solidFill>
              </a:rPr>
              <a:t>,</a:t>
            </a:r>
            <a:r>
              <a:rPr lang="el-GR" altLang="el-GR" sz="2000">
                <a:solidFill>
                  <a:schemeClr val="tx1"/>
                </a:solidFill>
              </a:rPr>
              <a:t> </a:t>
            </a:r>
            <a:r>
              <a:rPr lang="el-GR" altLang="el-GR" sz="2000"/>
              <a:t>όχι στη διάταξη</a:t>
            </a:r>
            <a:r>
              <a:rPr lang="en-US" altLang="el-GR" sz="2000"/>
              <a:t> </a:t>
            </a:r>
            <a:r>
              <a:rPr lang="en-US" altLang="el-GR" sz="1800">
                <a:solidFill>
                  <a:srgbClr val="FF66CC"/>
                </a:solidFill>
              </a:rPr>
              <a:t>[layout]</a:t>
            </a:r>
            <a:endParaRPr lang="en-AU" altLang="el-GR" sz="1800">
              <a:solidFill>
                <a:srgbClr val="FF66CC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FlowLayout</a:t>
            </a:r>
          </a:p>
        </p:txBody>
      </p:sp>
      <p:sp>
        <p:nvSpPr>
          <p:cNvPr id="373763" name="Rectangle 3"/>
          <p:cNvSpPr>
            <a:spLocks noChangeArrowheads="1"/>
          </p:cNvSpPr>
          <p:nvPr/>
        </p:nvSpPr>
        <p:spPr bwMode="auto">
          <a:xfrm>
            <a:off x="685800" y="1524000"/>
            <a:ext cx="7848600" cy="2133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Διατάσει τα συστατικά σε μία οριζόντια γραμμή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Όταν δεν χωρούν, τα συστατικά τοποθετούνται στη επόμενη γραμμή</a:t>
            </a:r>
            <a:endParaRPr lang="en-AU" altLang="el-GR" sz="2000"/>
          </a:p>
        </p:txBody>
      </p:sp>
      <p:grpSp>
        <p:nvGrpSpPr>
          <p:cNvPr id="373782" name="Group 22"/>
          <p:cNvGrpSpPr>
            <a:grpSpLocks/>
          </p:cNvGrpSpPr>
          <p:nvPr/>
        </p:nvGrpSpPr>
        <p:grpSpPr bwMode="auto">
          <a:xfrm>
            <a:off x="685800" y="3352800"/>
            <a:ext cx="6934200" cy="2438400"/>
            <a:chOff x="432" y="2448"/>
            <a:chExt cx="4368" cy="1536"/>
          </a:xfrm>
        </p:grpSpPr>
        <p:sp>
          <p:nvSpPr>
            <p:cNvPr id="373764" name="Rectangle 4"/>
            <p:cNvSpPr>
              <a:spLocks noChangeArrowheads="1"/>
            </p:cNvSpPr>
            <p:nvPr/>
          </p:nvSpPr>
          <p:spPr bwMode="auto">
            <a:xfrm>
              <a:off x="528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65" name="Rectangle 5"/>
            <p:cNvSpPr>
              <a:spLocks noChangeArrowheads="1"/>
            </p:cNvSpPr>
            <p:nvPr/>
          </p:nvSpPr>
          <p:spPr bwMode="auto">
            <a:xfrm>
              <a:off x="960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66" name="Rectangle 6"/>
            <p:cNvSpPr>
              <a:spLocks noChangeArrowheads="1"/>
            </p:cNvSpPr>
            <p:nvPr/>
          </p:nvSpPr>
          <p:spPr bwMode="auto">
            <a:xfrm>
              <a:off x="1392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67" name="Rectangle 7"/>
            <p:cNvSpPr>
              <a:spLocks noChangeArrowheads="1"/>
            </p:cNvSpPr>
            <p:nvPr/>
          </p:nvSpPr>
          <p:spPr bwMode="auto">
            <a:xfrm>
              <a:off x="1824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68" name="Rectangle 8"/>
            <p:cNvSpPr>
              <a:spLocks noChangeArrowheads="1"/>
            </p:cNvSpPr>
            <p:nvPr/>
          </p:nvSpPr>
          <p:spPr bwMode="auto">
            <a:xfrm>
              <a:off x="2256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69" name="Rectangle 9"/>
            <p:cNvSpPr>
              <a:spLocks noChangeArrowheads="1"/>
            </p:cNvSpPr>
            <p:nvPr/>
          </p:nvSpPr>
          <p:spPr bwMode="auto">
            <a:xfrm>
              <a:off x="2688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0" name="Rectangle 10"/>
            <p:cNvSpPr>
              <a:spLocks noChangeArrowheads="1"/>
            </p:cNvSpPr>
            <p:nvPr/>
          </p:nvSpPr>
          <p:spPr bwMode="auto">
            <a:xfrm>
              <a:off x="3120" y="2688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1" name="Rectangle 11"/>
            <p:cNvSpPr>
              <a:spLocks noChangeArrowheads="1"/>
            </p:cNvSpPr>
            <p:nvPr/>
          </p:nvSpPr>
          <p:spPr bwMode="auto">
            <a:xfrm>
              <a:off x="2352" y="345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2" name="Rectangle 12"/>
            <p:cNvSpPr>
              <a:spLocks noChangeArrowheads="1"/>
            </p:cNvSpPr>
            <p:nvPr/>
          </p:nvSpPr>
          <p:spPr bwMode="auto">
            <a:xfrm>
              <a:off x="2784" y="345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3" name="Rectangle 13"/>
            <p:cNvSpPr>
              <a:spLocks noChangeArrowheads="1"/>
            </p:cNvSpPr>
            <p:nvPr/>
          </p:nvSpPr>
          <p:spPr bwMode="auto">
            <a:xfrm>
              <a:off x="3216" y="345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4" name="Rectangle 14"/>
            <p:cNvSpPr>
              <a:spLocks noChangeArrowheads="1"/>
            </p:cNvSpPr>
            <p:nvPr/>
          </p:nvSpPr>
          <p:spPr bwMode="auto">
            <a:xfrm>
              <a:off x="3648" y="345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5" name="Rectangle 15"/>
            <p:cNvSpPr>
              <a:spLocks noChangeArrowheads="1"/>
            </p:cNvSpPr>
            <p:nvPr/>
          </p:nvSpPr>
          <p:spPr bwMode="auto">
            <a:xfrm>
              <a:off x="4080" y="345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6" name="Rectangle 16"/>
            <p:cNvSpPr>
              <a:spLocks noChangeArrowheads="1"/>
            </p:cNvSpPr>
            <p:nvPr/>
          </p:nvSpPr>
          <p:spPr bwMode="auto">
            <a:xfrm>
              <a:off x="2352" y="369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7" name="Rectangle 17"/>
            <p:cNvSpPr>
              <a:spLocks noChangeArrowheads="1"/>
            </p:cNvSpPr>
            <p:nvPr/>
          </p:nvSpPr>
          <p:spPr bwMode="auto">
            <a:xfrm>
              <a:off x="2784" y="3696"/>
              <a:ext cx="336" cy="19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8" name="Rectangle 18"/>
            <p:cNvSpPr>
              <a:spLocks noChangeArrowheads="1"/>
            </p:cNvSpPr>
            <p:nvPr/>
          </p:nvSpPr>
          <p:spPr bwMode="auto">
            <a:xfrm>
              <a:off x="432" y="2592"/>
              <a:ext cx="316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79" name="Rectangle 19"/>
            <p:cNvSpPr>
              <a:spLocks noChangeArrowheads="1"/>
            </p:cNvSpPr>
            <p:nvPr/>
          </p:nvSpPr>
          <p:spPr bwMode="auto">
            <a:xfrm>
              <a:off x="432" y="2448"/>
              <a:ext cx="3168" cy="144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80" name="Rectangle 20"/>
            <p:cNvSpPr>
              <a:spLocks noChangeArrowheads="1"/>
            </p:cNvSpPr>
            <p:nvPr/>
          </p:nvSpPr>
          <p:spPr bwMode="auto">
            <a:xfrm>
              <a:off x="2256" y="3360"/>
              <a:ext cx="2544" cy="62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73781" name="Rectangle 21"/>
            <p:cNvSpPr>
              <a:spLocks noChangeArrowheads="1"/>
            </p:cNvSpPr>
            <p:nvPr/>
          </p:nvSpPr>
          <p:spPr bwMode="auto">
            <a:xfrm>
              <a:off x="2256" y="3216"/>
              <a:ext cx="2544" cy="144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458200" cy="565150"/>
          </a:xfrm>
        </p:spPr>
        <p:txBody>
          <a:bodyPr/>
          <a:lstStyle/>
          <a:p>
            <a:r>
              <a:rPr lang="el-GR" altLang="el-GR" sz="2800"/>
              <a:t>Αυτόνομα παράθυρα </a:t>
            </a:r>
            <a:r>
              <a:rPr lang="el-GR" altLang="el-GR" sz="2000">
                <a:solidFill>
                  <a:srgbClr val="FF66CC"/>
                </a:solidFill>
              </a:rPr>
              <a:t>[</a:t>
            </a:r>
            <a:r>
              <a:rPr lang="en-US" altLang="el-GR" sz="2000">
                <a:solidFill>
                  <a:srgbClr val="FF66CC"/>
                </a:solidFill>
              </a:rPr>
              <a:t>f</a:t>
            </a:r>
            <a:r>
              <a:rPr lang="en-AU" altLang="el-GR" sz="2000">
                <a:solidFill>
                  <a:srgbClr val="FF66CC"/>
                </a:solidFill>
              </a:rPr>
              <a:t>rames</a:t>
            </a:r>
            <a:r>
              <a:rPr lang="el-GR" altLang="el-GR" sz="2000">
                <a:solidFill>
                  <a:srgbClr val="FF66CC"/>
                </a:solidFill>
              </a:rPr>
              <a:t>]</a:t>
            </a:r>
            <a:r>
              <a:rPr lang="el-GR" altLang="el-GR" sz="2800"/>
              <a:t> και συστατικά </a:t>
            </a:r>
            <a:r>
              <a:rPr lang="el-GR" altLang="el-GR" sz="2000">
                <a:solidFill>
                  <a:srgbClr val="FF66CC"/>
                </a:solidFill>
              </a:rPr>
              <a:t>[</a:t>
            </a:r>
            <a:r>
              <a:rPr lang="en-AU" altLang="el-GR" sz="2000">
                <a:solidFill>
                  <a:srgbClr val="FF66CC"/>
                </a:solidFill>
              </a:rPr>
              <a:t>components</a:t>
            </a:r>
            <a:r>
              <a:rPr lang="el-GR" altLang="el-GR" sz="2000">
                <a:solidFill>
                  <a:srgbClr val="FF66CC"/>
                </a:solidFill>
              </a:rPr>
              <a:t>]</a:t>
            </a:r>
            <a:endParaRPr lang="en-AU" altLang="el-GR" sz="2000">
              <a:solidFill>
                <a:srgbClr val="FF66CC"/>
              </a:solidFill>
            </a:endParaRPr>
          </a:p>
        </p:txBody>
      </p:sp>
      <p:pic>
        <p:nvPicPr>
          <p:cNvPr id="340998" name="Picture 6" descr=" Picture 1                                                      00000002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4229100" cy="462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0999" name="Text Box 7"/>
          <p:cNvSpPr txBox="1">
            <a:spLocks noChangeArrowheads="1"/>
          </p:cNvSpPr>
          <p:nvPr/>
        </p:nvSpPr>
        <p:spPr bwMode="auto">
          <a:xfrm>
            <a:off x="5181600" y="2209800"/>
            <a:ext cx="37322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Κατάλογος δυνατοτήτων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menus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5486400" y="2943225"/>
            <a:ext cx="17954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Ετικέτες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labels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1" name="Text Box 9"/>
          <p:cNvSpPr txBox="1">
            <a:spLocks noChangeArrowheads="1"/>
          </p:cNvSpPr>
          <p:nvPr/>
        </p:nvSpPr>
        <p:spPr bwMode="auto">
          <a:xfrm>
            <a:off x="5410200" y="1371600"/>
            <a:ext cx="2551113" cy="68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Αυτόνομα παράθυρα</a:t>
            </a:r>
          </a:p>
          <a:p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windows (frames)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2" name="Text Box 10"/>
          <p:cNvSpPr txBox="1">
            <a:spLocks noChangeArrowheads="1"/>
          </p:cNvSpPr>
          <p:nvPr/>
        </p:nvSpPr>
        <p:spPr bwMode="auto">
          <a:xfrm>
            <a:off x="5486400" y="4038600"/>
            <a:ext cx="3286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Πλαίσιο ελέγχου</a:t>
            </a:r>
            <a:r>
              <a:rPr lang="el-GR" altLang="el-GR" sz="2400"/>
              <a:t>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checkboxes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3" name="Text Box 11"/>
          <p:cNvSpPr txBox="1">
            <a:spLocks noChangeArrowheads="1"/>
          </p:cNvSpPr>
          <p:nvPr/>
        </p:nvSpPr>
        <p:spPr bwMode="auto">
          <a:xfrm>
            <a:off x="5410200" y="3505200"/>
            <a:ext cx="35052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/>
              <a:t>Ραδιοπλήκτρα 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radio buttons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4" name="Text Box 12"/>
          <p:cNvSpPr txBox="1">
            <a:spLocks noChangeArrowheads="1"/>
          </p:cNvSpPr>
          <p:nvPr/>
        </p:nvSpPr>
        <p:spPr bwMode="auto">
          <a:xfrm>
            <a:off x="5791200" y="4648200"/>
            <a:ext cx="16144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Όρια</a:t>
            </a:r>
            <a:r>
              <a:rPr lang="el-GR" altLang="el-GR" sz="2400"/>
              <a:t>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borders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5" name="Text Box 13"/>
          <p:cNvSpPr txBox="1">
            <a:spLocks noChangeArrowheads="1"/>
          </p:cNvSpPr>
          <p:nvPr/>
        </p:nvSpPr>
        <p:spPr bwMode="auto">
          <a:xfrm>
            <a:off x="5486400" y="5334000"/>
            <a:ext cx="20177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/>
              <a:t>Πλήκτρα</a:t>
            </a:r>
            <a:r>
              <a:rPr lang="el-GR" altLang="el-GR" sz="2400"/>
              <a:t> </a:t>
            </a:r>
            <a:r>
              <a:rPr lang="el-GR" altLang="el-GR" sz="1600">
                <a:solidFill>
                  <a:srgbClr val="FF66CC"/>
                </a:solidFill>
              </a:rPr>
              <a:t>[</a:t>
            </a:r>
            <a:r>
              <a:rPr lang="en-AU" altLang="el-GR" sz="1600">
                <a:solidFill>
                  <a:srgbClr val="FF66CC"/>
                </a:solidFill>
              </a:rPr>
              <a:t>buttons</a:t>
            </a:r>
            <a:r>
              <a:rPr lang="el-GR" altLang="el-GR" sz="1600">
                <a:solidFill>
                  <a:srgbClr val="FF66CC"/>
                </a:solidFill>
              </a:rPr>
              <a:t>]</a:t>
            </a:r>
            <a:endParaRPr lang="en-AU" altLang="el-GR" sz="1600">
              <a:solidFill>
                <a:srgbClr val="FF66CC"/>
              </a:solidFill>
            </a:endParaRPr>
          </a:p>
        </p:txBody>
      </p:sp>
      <p:sp>
        <p:nvSpPr>
          <p:cNvPr id="341006" name="Line 14"/>
          <p:cNvSpPr>
            <a:spLocks noChangeShapeType="1"/>
          </p:cNvSpPr>
          <p:nvPr/>
        </p:nvSpPr>
        <p:spPr bwMode="auto">
          <a:xfrm flipH="1">
            <a:off x="4343400" y="1676400"/>
            <a:ext cx="10668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07" name="Line 15"/>
          <p:cNvSpPr>
            <a:spLocks noChangeShapeType="1"/>
          </p:cNvSpPr>
          <p:nvPr/>
        </p:nvSpPr>
        <p:spPr bwMode="auto">
          <a:xfrm flipH="1">
            <a:off x="4267200" y="2438400"/>
            <a:ext cx="9144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08" name="Line 16"/>
          <p:cNvSpPr>
            <a:spLocks noChangeShapeType="1"/>
          </p:cNvSpPr>
          <p:nvPr/>
        </p:nvSpPr>
        <p:spPr bwMode="auto">
          <a:xfrm flipH="1">
            <a:off x="3276600" y="3124200"/>
            <a:ext cx="22098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09" name="Line 17"/>
          <p:cNvSpPr>
            <a:spLocks noChangeShapeType="1"/>
          </p:cNvSpPr>
          <p:nvPr/>
        </p:nvSpPr>
        <p:spPr bwMode="auto">
          <a:xfrm flipH="1">
            <a:off x="3886200" y="3657600"/>
            <a:ext cx="15240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10" name="Line 18"/>
          <p:cNvSpPr>
            <a:spLocks noChangeShapeType="1"/>
          </p:cNvSpPr>
          <p:nvPr/>
        </p:nvSpPr>
        <p:spPr bwMode="auto">
          <a:xfrm flipH="1">
            <a:off x="1905000" y="4267200"/>
            <a:ext cx="35814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11" name="Line 19"/>
          <p:cNvSpPr>
            <a:spLocks noChangeShapeType="1"/>
          </p:cNvSpPr>
          <p:nvPr/>
        </p:nvSpPr>
        <p:spPr bwMode="auto">
          <a:xfrm flipH="1">
            <a:off x="4800600" y="4876800"/>
            <a:ext cx="9906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41012" name="Line 20"/>
          <p:cNvSpPr>
            <a:spLocks noChangeShapeType="1"/>
          </p:cNvSpPr>
          <p:nvPr/>
        </p:nvSpPr>
        <p:spPr bwMode="auto">
          <a:xfrm flipH="1">
            <a:off x="4724400" y="5562600"/>
            <a:ext cx="762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BorderLayout</a:t>
            </a:r>
          </a:p>
        </p:txBody>
      </p:sp>
      <p:sp>
        <p:nvSpPr>
          <p:cNvPr id="379907" name="Rectangle 1027"/>
          <p:cNvSpPr>
            <a:spLocks noChangeArrowheads="1"/>
          </p:cNvSpPr>
          <p:nvPr/>
        </p:nvSpPr>
        <p:spPr bwMode="auto">
          <a:xfrm>
            <a:off x="609600" y="1600200"/>
            <a:ext cx="7772400" cy="1752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Έχει έως πέντε συστατικά σε σταθερές θέσεις</a:t>
            </a:r>
            <a:endParaRPr lang="en-AU" altLang="el-GR" sz="2000"/>
          </a:p>
        </p:txBody>
      </p:sp>
      <p:sp>
        <p:nvSpPr>
          <p:cNvPr id="379916" name="Rectangle 1036"/>
          <p:cNvSpPr>
            <a:spLocks noChangeArrowheads="1"/>
          </p:cNvSpPr>
          <p:nvPr/>
        </p:nvSpPr>
        <p:spPr bwMode="auto">
          <a:xfrm>
            <a:off x="2819400" y="3733800"/>
            <a:ext cx="2971800" cy="13430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n-AU" altLang="el-GR" sz="2400"/>
          </a:p>
          <a:p>
            <a:pPr algn="ctr"/>
            <a:r>
              <a:rPr lang="en-AU" altLang="el-GR" sz="2400"/>
              <a:t>center</a:t>
            </a:r>
          </a:p>
          <a:p>
            <a:pPr algn="ctr"/>
            <a:endParaRPr lang="en-AU" altLang="el-GR" sz="2400"/>
          </a:p>
        </p:txBody>
      </p:sp>
      <p:sp>
        <p:nvSpPr>
          <p:cNvPr id="379920" name="Rectangle 1040"/>
          <p:cNvSpPr>
            <a:spLocks noChangeArrowheads="1"/>
          </p:cNvSpPr>
          <p:nvPr/>
        </p:nvSpPr>
        <p:spPr bwMode="auto">
          <a:xfrm>
            <a:off x="2286000" y="3733800"/>
            <a:ext cx="558800" cy="13716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west</a:t>
            </a:r>
          </a:p>
        </p:txBody>
      </p:sp>
      <p:sp>
        <p:nvSpPr>
          <p:cNvPr id="379926" name="Rectangle 1046"/>
          <p:cNvSpPr>
            <a:spLocks noChangeArrowheads="1"/>
          </p:cNvSpPr>
          <p:nvPr/>
        </p:nvSpPr>
        <p:spPr bwMode="auto">
          <a:xfrm>
            <a:off x="5791200" y="3733800"/>
            <a:ext cx="558800" cy="13716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east</a:t>
            </a:r>
          </a:p>
        </p:txBody>
      </p:sp>
      <p:sp>
        <p:nvSpPr>
          <p:cNvPr id="379917" name="Rectangle 1037"/>
          <p:cNvSpPr>
            <a:spLocks noChangeArrowheads="1"/>
          </p:cNvSpPr>
          <p:nvPr/>
        </p:nvSpPr>
        <p:spPr bwMode="auto">
          <a:xfrm>
            <a:off x="2286000" y="5029200"/>
            <a:ext cx="4064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south</a:t>
            </a:r>
          </a:p>
        </p:txBody>
      </p:sp>
      <p:sp>
        <p:nvSpPr>
          <p:cNvPr id="379925" name="Rectangle 1045"/>
          <p:cNvSpPr>
            <a:spLocks noChangeArrowheads="1"/>
          </p:cNvSpPr>
          <p:nvPr/>
        </p:nvSpPr>
        <p:spPr bwMode="auto">
          <a:xfrm>
            <a:off x="2286000" y="3276600"/>
            <a:ext cx="4064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north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GridLayout</a:t>
            </a:r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609600" y="1600200"/>
            <a:ext cx="7772400" cy="1066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Διατάσει τα συστατικά σε πλέγμα </a:t>
            </a:r>
            <a:r>
              <a:rPr lang="el-GR" altLang="el-GR" sz="2000">
                <a:solidFill>
                  <a:srgbClr val="FF66CC"/>
                </a:solidFill>
              </a:rPr>
              <a:t>[</a:t>
            </a:r>
            <a:r>
              <a:rPr lang="en-AU" altLang="el-GR" sz="2000">
                <a:solidFill>
                  <a:srgbClr val="FF66CC"/>
                </a:solidFill>
              </a:rPr>
              <a:t>grid</a:t>
            </a:r>
            <a:r>
              <a:rPr lang="el-GR" altLang="el-GR" sz="2000">
                <a:solidFill>
                  <a:srgbClr val="FF66CC"/>
                </a:solidFill>
              </a:rPr>
              <a:t>]</a:t>
            </a:r>
            <a:endParaRPr lang="en-AU" altLang="el-GR" sz="2000">
              <a:solidFill>
                <a:srgbClr val="FF66CC"/>
              </a:solidFill>
            </a:endParaRPr>
          </a:p>
        </p:txBody>
      </p:sp>
      <p:sp>
        <p:nvSpPr>
          <p:cNvPr id="380933" name="Rectangle 5"/>
          <p:cNvSpPr>
            <a:spLocks noChangeArrowheads="1"/>
          </p:cNvSpPr>
          <p:nvPr/>
        </p:nvSpPr>
        <p:spPr bwMode="auto">
          <a:xfrm>
            <a:off x="1600200" y="30480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38" name="Rectangle 10"/>
          <p:cNvSpPr>
            <a:spLocks noChangeArrowheads="1"/>
          </p:cNvSpPr>
          <p:nvPr/>
        </p:nvSpPr>
        <p:spPr bwMode="auto">
          <a:xfrm>
            <a:off x="2819400" y="30480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39" name="Rectangle 11"/>
          <p:cNvSpPr>
            <a:spLocks noChangeArrowheads="1"/>
          </p:cNvSpPr>
          <p:nvPr/>
        </p:nvSpPr>
        <p:spPr bwMode="auto">
          <a:xfrm>
            <a:off x="4038600" y="30480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0" name="Rectangle 12"/>
          <p:cNvSpPr>
            <a:spLocks noChangeArrowheads="1"/>
          </p:cNvSpPr>
          <p:nvPr/>
        </p:nvSpPr>
        <p:spPr bwMode="auto">
          <a:xfrm>
            <a:off x="5257800" y="30480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1" name="Rectangle 13"/>
          <p:cNvSpPr>
            <a:spLocks noChangeArrowheads="1"/>
          </p:cNvSpPr>
          <p:nvPr/>
        </p:nvSpPr>
        <p:spPr bwMode="auto">
          <a:xfrm>
            <a:off x="1600200" y="35814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2" name="Rectangle 14"/>
          <p:cNvSpPr>
            <a:spLocks noChangeArrowheads="1"/>
          </p:cNvSpPr>
          <p:nvPr/>
        </p:nvSpPr>
        <p:spPr bwMode="auto">
          <a:xfrm>
            <a:off x="2819400" y="35814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3" name="Rectangle 15"/>
          <p:cNvSpPr>
            <a:spLocks noChangeArrowheads="1"/>
          </p:cNvSpPr>
          <p:nvPr/>
        </p:nvSpPr>
        <p:spPr bwMode="auto">
          <a:xfrm>
            <a:off x="4038600" y="35814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4" name="Rectangle 16"/>
          <p:cNvSpPr>
            <a:spLocks noChangeArrowheads="1"/>
          </p:cNvSpPr>
          <p:nvPr/>
        </p:nvSpPr>
        <p:spPr bwMode="auto">
          <a:xfrm>
            <a:off x="5257800" y="35814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5" name="Rectangle 17"/>
          <p:cNvSpPr>
            <a:spLocks noChangeArrowheads="1"/>
          </p:cNvSpPr>
          <p:nvPr/>
        </p:nvSpPr>
        <p:spPr bwMode="auto">
          <a:xfrm>
            <a:off x="1600200" y="41148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6" name="Rectangle 18"/>
          <p:cNvSpPr>
            <a:spLocks noChangeArrowheads="1"/>
          </p:cNvSpPr>
          <p:nvPr/>
        </p:nvSpPr>
        <p:spPr bwMode="auto">
          <a:xfrm>
            <a:off x="2819400" y="41148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7" name="Rectangle 19"/>
          <p:cNvSpPr>
            <a:spLocks noChangeArrowheads="1"/>
          </p:cNvSpPr>
          <p:nvPr/>
        </p:nvSpPr>
        <p:spPr bwMode="auto">
          <a:xfrm>
            <a:off x="4038600" y="41148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8" name="Rectangle 20"/>
          <p:cNvSpPr>
            <a:spLocks noChangeArrowheads="1"/>
          </p:cNvSpPr>
          <p:nvPr/>
        </p:nvSpPr>
        <p:spPr bwMode="auto">
          <a:xfrm>
            <a:off x="5257800" y="41148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49" name="Rectangle 21"/>
          <p:cNvSpPr>
            <a:spLocks noChangeArrowheads="1"/>
          </p:cNvSpPr>
          <p:nvPr/>
        </p:nvSpPr>
        <p:spPr bwMode="auto">
          <a:xfrm>
            <a:off x="1600200" y="46482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50" name="Rectangle 22"/>
          <p:cNvSpPr>
            <a:spLocks noChangeArrowheads="1"/>
          </p:cNvSpPr>
          <p:nvPr/>
        </p:nvSpPr>
        <p:spPr bwMode="auto">
          <a:xfrm>
            <a:off x="2819400" y="46482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51" name="Rectangle 23"/>
          <p:cNvSpPr>
            <a:spLocks noChangeArrowheads="1"/>
          </p:cNvSpPr>
          <p:nvPr/>
        </p:nvSpPr>
        <p:spPr bwMode="auto">
          <a:xfrm>
            <a:off x="4038600" y="46482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52" name="Rectangle 24"/>
          <p:cNvSpPr>
            <a:spLocks noChangeArrowheads="1"/>
          </p:cNvSpPr>
          <p:nvPr/>
        </p:nvSpPr>
        <p:spPr bwMode="auto">
          <a:xfrm>
            <a:off x="5257800" y="4648200"/>
            <a:ext cx="11430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l-GR" altLang="el-GR" sz="2400"/>
          </a:p>
        </p:txBody>
      </p:sp>
      <p:sp>
        <p:nvSpPr>
          <p:cNvPr id="380953" name="Rectangle 25"/>
          <p:cNvSpPr>
            <a:spLocks noChangeArrowheads="1"/>
          </p:cNvSpPr>
          <p:nvPr/>
        </p:nvSpPr>
        <p:spPr bwMode="auto">
          <a:xfrm>
            <a:off x="1524000" y="2971800"/>
            <a:ext cx="4953000" cy="220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Μεταβολή διαστάσεων παραθύρου</a:t>
            </a:r>
            <a:endParaRPr lang="en-AU" altLang="el-GR" sz="3600"/>
          </a:p>
        </p:txBody>
      </p:sp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609600" y="1600200"/>
            <a:ext cx="8001000" cy="441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Όταν οι διαστάσεις ενός παραθύρου μεταβάλλονται, ο υποδοχέας </a:t>
            </a:r>
            <a:r>
              <a:rPr lang="en-AU" altLang="el-GR" sz="2000"/>
              <a:t>(</a:t>
            </a:r>
            <a:r>
              <a:rPr lang="el-GR" altLang="el-GR" sz="2000"/>
              <a:t>μαζί με τον διαχειριστή-διάταξης</a:t>
            </a:r>
            <a:r>
              <a:rPr lang="en-AU" altLang="el-GR" sz="2000"/>
              <a:t>) </a:t>
            </a:r>
            <a:r>
              <a:rPr lang="el-GR" altLang="el-GR" sz="2000"/>
              <a:t>αναδιατάσσει κατάλληλα τα συστατικά.</a:t>
            </a:r>
          </a:p>
          <a:p>
            <a:pPr>
              <a:buFontTx/>
              <a:buNone/>
            </a:pP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Οι διαχειριστές διάταξης, συγκρινόμενοι με την διάταξη σταθερών συντεταγμένων, έχουν το πλεονέκτημα ότι μπορεί να ανταποκριθούν σε αλλαγές του μεγέθους της γραμματοσειράς, των διαστάσεων του παραθύρου, κλπ.  </a:t>
            </a:r>
            <a:endParaRPr lang="en-AU" altLang="el-GR" sz="2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Κατάλογοι δυνατοτήτων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Menus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914400" y="1600200"/>
            <a:ext cx="7051675" cy="4368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 JMenuBar menubar = new JMenuBar();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 JMenu menu = new JMenu("Edit");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JMenuItem item = new JMenuItem("Copy");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item.addActionListener(this);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menu.add(item)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menu.addSeparator();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item = new JMenuItem("Paste");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item.addActionListener(this);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menu.add(item)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	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 menubar.add(menu);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 setJMenuBar(menubar);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153400" cy="565150"/>
          </a:xfrm>
        </p:spPr>
        <p:txBody>
          <a:bodyPr/>
          <a:lstStyle/>
          <a:p>
            <a:r>
              <a:rPr lang="el-GR" altLang="el-GR" sz="3200">
                <a:solidFill>
                  <a:srgbClr val="000000"/>
                </a:solidFill>
                <a:latin typeface="Times" panose="02020603060405020304" pitchFamily="18" charset="0"/>
              </a:rPr>
              <a:t>Προγραμματισμός</a:t>
            </a:r>
            <a:r>
              <a:rPr lang="el-GR" altLang="el-GR" sz="2800">
                <a:solidFill>
                  <a:srgbClr val="000000"/>
                </a:solidFill>
                <a:latin typeface="Times" panose="02020603060405020304" pitchFamily="18" charset="0"/>
              </a:rPr>
              <a:t> </a:t>
            </a:r>
            <a:r>
              <a:rPr lang="el-GR" altLang="el-GR" sz="3200">
                <a:solidFill>
                  <a:srgbClr val="000000"/>
                </a:solidFill>
                <a:latin typeface="Times" panose="02020603060405020304" pitchFamily="18" charset="0"/>
              </a:rPr>
              <a:t>χειρισμού γεγονότων</a:t>
            </a:r>
            <a:endParaRPr lang="en-AU" altLang="el-GR" sz="2000"/>
          </a:p>
        </p:txBody>
      </p:sp>
      <p:sp>
        <p:nvSpPr>
          <p:cNvPr id="321539" name="Rectangle 3"/>
          <p:cNvSpPr>
            <a:spLocks noChangeArrowheads="1"/>
          </p:cNvSpPr>
          <p:nvPr/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SzTx/>
              <a:buFontTx/>
              <a:buChar char="•"/>
            </a:pPr>
            <a:r>
              <a:rPr lang="el-GR" altLang="el-GR" sz="2400"/>
              <a:t>Στα κλασσικά προγράμματα (βασισμένα σε κείμενο)</a:t>
            </a:r>
            <a:endParaRPr lang="en-AU" altLang="el-GR" sz="2400"/>
          </a:p>
          <a:p>
            <a:pPr lvl="1">
              <a:buClrTx/>
              <a:buSzTx/>
              <a:buFontTx/>
              <a:buChar char="–"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Το πρόγραμμα ελέγχει τη ροή της εκτέλεσης</a:t>
            </a:r>
            <a:endParaRPr lang="en-AU" altLang="el-GR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buClrTx/>
              <a:buSzTx/>
              <a:buFontTx/>
              <a:buChar char="–"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Το πρόγραμμα ελέγχει την ακολουθία εισόδου δεδομένων</a:t>
            </a:r>
            <a:b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AU" altLang="el-GR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Tx/>
              <a:buFontTx/>
              <a:buChar char="•"/>
            </a:pPr>
            <a:r>
              <a:rPr lang="el-GR" altLang="el-GR" sz="2400"/>
              <a:t>Τα προγράμματα ΓΠΕ </a:t>
            </a:r>
            <a:r>
              <a:rPr lang="en-US" altLang="el-GR" sz="2000">
                <a:solidFill>
                  <a:srgbClr val="FF66CC"/>
                </a:solidFill>
              </a:rPr>
              <a:t>[GUI]</a:t>
            </a:r>
            <a:r>
              <a:rPr lang="en-US" altLang="el-GR" sz="2400"/>
              <a:t> </a:t>
            </a:r>
            <a:r>
              <a:rPr lang="el-GR" altLang="el-GR" sz="2400"/>
              <a:t>βασίζονται στο χειρισμό γεγονότων </a:t>
            </a:r>
            <a:r>
              <a:rPr lang="en-AU" altLang="el-GR" sz="2000">
                <a:solidFill>
                  <a:srgbClr val="FF66CC"/>
                </a:solidFill>
              </a:rPr>
              <a:t>[</a:t>
            </a:r>
            <a:r>
              <a:rPr lang="en-AU" altLang="el-GR" sz="2000">
                <a:solidFill>
                  <a:srgbClr val="FF66CC"/>
                </a:solidFill>
                <a:latin typeface="Times" panose="02020603060405020304" pitchFamily="18" charset="0"/>
              </a:rPr>
              <a:t>event-driven</a:t>
            </a:r>
            <a:r>
              <a:rPr lang="en-AU" altLang="el-GR" sz="2000" b="1">
                <a:solidFill>
                  <a:srgbClr val="FF66CC"/>
                </a:solidFill>
                <a:latin typeface="Times" panose="02020603060405020304" pitchFamily="18" charset="0"/>
              </a:rPr>
              <a:t>]</a:t>
            </a:r>
            <a:r>
              <a:rPr lang="el-GR" altLang="el-GR" sz="2000" b="1">
                <a:solidFill>
                  <a:srgbClr val="FF66CC"/>
                </a:solidFill>
                <a:latin typeface="Times" panose="02020603060405020304" pitchFamily="18" charset="0"/>
              </a:rPr>
              <a:t/>
            </a:r>
            <a:br>
              <a:rPr lang="el-GR" altLang="el-GR" sz="2000" b="1">
                <a:solidFill>
                  <a:srgbClr val="FF66CC"/>
                </a:solidFill>
                <a:latin typeface="Times" panose="02020603060405020304" pitchFamily="18" charset="0"/>
              </a:rPr>
            </a:br>
            <a:endParaRPr lang="en-AU" altLang="el-GR" sz="2000">
              <a:solidFill>
                <a:srgbClr val="FF66CC"/>
              </a:solidFill>
            </a:endParaRPr>
          </a:p>
          <a:p>
            <a:pPr>
              <a:buSzTx/>
              <a:buFontTx/>
              <a:buChar char="•"/>
            </a:pPr>
            <a:r>
              <a:rPr lang="el-GR" altLang="el-GR" sz="2400"/>
              <a:t>Στα βασισμένα σε χειρισμό γεγονότων προγράμματα</a:t>
            </a:r>
            <a:endParaRPr lang="en-AU" altLang="el-GR" sz="2400"/>
          </a:p>
          <a:p>
            <a:pPr lvl="1">
              <a:buClrTx/>
              <a:buSzTx/>
              <a:buFontTx/>
              <a:buChar char="–"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Η είσοδος καθορίζει την ροή της εκτέλεσης</a:t>
            </a:r>
            <a:endParaRPr lang="en-AU" altLang="el-GR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buClrTx/>
              <a:buSzTx/>
              <a:buFontTx/>
              <a:buChar char="–"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Η ακολουθία της εισόδου δεδομένων ελέγχει την εκτέλεση του προγράμματος</a:t>
            </a:r>
            <a:endParaRPr lang="en-AU" altLang="el-GR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buClrTx/>
              <a:buSzTx/>
              <a:buFontTx/>
              <a:buChar char="–"/>
            </a:pP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Ο κώδικας του χρήστη 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CC"/>
                </a:solidFill>
                <a:latin typeface="Arial" panose="020B0604020202020204" pitchFamily="34" charset="0"/>
              </a:rPr>
              <a:t>user code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1800">
                <a:solidFill>
                  <a:srgbClr val="000000"/>
                </a:solidFill>
                <a:latin typeface="Arial" panose="020B0604020202020204" pitchFamily="34" charset="0"/>
              </a:rPr>
              <a:t> καλείται από τον κώδικα του συστήματος 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CC"/>
                </a:solidFill>
                <a:latin typeface="Arial" panose="020B0604020202020204" pitchFamily="34" charset="0"/>
              </a:rPr>
              <a:t>system code</a:t>
            </a:r>
            <a:r>
              <a:rPr lang="el-GR" altLang="el-GR" sz="1600">
                <a:solidFill>
                  <a:srgbClr val="FF66CC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CC"/>
              </a:solidFill>
              <a:latin typeface="Arial" panose="020B0604020202020204" pitchFamily="34" charset="0"/>
            </a:endParaRPr>
          </a:p>
        </p:txBody>
      </p:sp>
      <p:sp>
        <p:nvSpPr>
          <p:cNvPr id="321540" name="Rectangle 4"/>
          <p:cNvSpPr>
            <a:spLocks noChangeArrowheads="1"/>
          </p:cNvSpPr>
          <p:nvPr/>
        </p:nvSpPr>
        <p:spPr bwMode="auto">
          <a:xfrm>
            <a:off x="457200" y="1066800"/>
            <a:ext cx="8153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/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l-GR" altLang="el-GR">
                <a:solidFill>
                  <a:srgbClr val="FF66CC"/>
                </a:solidFill>
              </a:rPr>
              <a:t>[</a:t>
            </a:r>
            <a:r>
              <a:rPr lang="en-US" altLang="el-GR">
                <a:solidFill>
                  <a:srgbClr val="FF66CC"/>
                </a:solidFill>
              </a:rPr>
              <a:t>E</a:t>
            </a:r>
            <a:r>
              <a:rPr lang="en-AU" altLang="el-GR">
                <a:solidFill>
                  <a:srgbClr val="FF66CC"/>
                </a:solidFill>
              </a:rPr>
              <a:t>vent-driven programming</a:t>
            </a:r>
            <a:r>
              <a:rPr lang="el-GR" altLang="el-GR">
                <a:solidFill>
                  <a:srgbClr val="FF66CC"/>
                </a:solidFill>
              </a:rPr>
              <a:t>]</a:t>
            </a:r>
            <a:endParaRPr lang="en-AU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>
                <a:solidFill>
                  <a:srgbClr val="000000"/>
                </a:solidFill>
                <a:latin typeface="Times" panose="02020603060405020304" pitchFamily="18" charset="0"/>
              </a:rPr>
              <a:t>Προγραμματισμός</a:t>
            </a:r>
            <a:r>
              <a:rPr lang="el-GR" altLang="el-GR" sz="2800">
                <a:solidFill>
                  <a:srgbClr val="000000"/>
                </a:solidFill>
                <a:latin typeface="Times" panose="02020603060405020304" pitchFamily="18" charset="0"/>
              </a:rPr>
              <a:t> </a:t>
            </a:r>
            <a:r>
              <a:rPr lang="el-GR" altLang="el-GR" sz="3200">
                <a:solidFill>
                  <a:srgbClr val="000000"/>
                </a:solidFill>
                <a:latin typeface="Times" panose="02020603060405020304" pitchFamily="18" charset="0"/>
              </a:rPr>
              <a:t>χειρισμού γεγονότων</a:t>
            </a:r>
            <a:endParaRPr lang="en-AU" altLang="el-GR" sz="3200">
              <a:solidFill>
                <a:srgbClr val="000000"/>
              </a:solidFill>
              <a:latin typeface="Times" panose="02020603060405020304" pitchFamily="18" charset="0"/>
            </a:endParaRPr>
          </a:p>
        </p:txBody>
      </p:sp>
      <p:pic>
        <p:nvPicPr>
          <p:cNvPr id="385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2438400" cy="5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5029" name="AutoShape 5"/>
          <p:cNvSpPr>
            <a:spLocks noChangeArrowheads="1"/>
          </p:cNvSpPr>
          <p:nvPr/>
        </p:nvSpPr>
        <p:spPr bwMode="auto">
          <a:xfrm>
            <a:off x="457200" y="2895600"/>
            <a:ext cx="2284413" cy="2239963"/>
          </a:xfrm>
          <a:prstGeom prst="cloudCallout">
            <a:avLst>
              <a:gd name="adj1" fmla="val -31722"/>
              <a:gd name="adj2" fmla="val 1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endParaRPr lang="en-AU" altLang="el-GR" sz="2400"/>
          </a:p>
          <a:p>
            <a:pPr algn="ctr"/>
            <a:r>
              <a:rPr lang="el-GR" altLang="el-GR" sz="2000"/>
              <a:t>Κώδικας συστήματος</a:t>
            </a:r>
            <a:endParaRPr lang="en-AU" altLang="el-GR" sz="2000"/>
          </a:p>
          <a:p>
            <a:pPr algn="ctr"/>
            <a:endParaRPr lang="en-AU" altLang="el-GR" sz="2000"/>
          </a:p>
        </p:txBody>
      </p:sp>
      <p:sp>
        <p:nvSpPr>
          <p:cNvPr id="385030" name="Line 6"/>
          <p:cNvSpPr>
            <a:spLocks noChangeShapeType="1"/>
          </p:cNvSpPr>
          <p:nvPr/>
        </p:nvSpPr>
        <p:spPr bwMode="auto">
          <a:xfrm>
            <a:off x="1905000" y="4572000"/>
            <a:ext cx="2819400" cy="9906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31" name="Line 7"/>
          <p:cNvSpPr>
            <a:spLocks noChangeShapeType="1"/>
          </p:cNvSpPr>
          <p:nvPr/>
        </p:nvSpPr>
        <p:spPr bwMode="auto">
          <a:xfrm>
            <a:off x="1905000" y="4572000"/>
            <a:ext cx="9144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32" name="Line 8"/>
          <p:cNvSpPr>
            <a:spLocks noChangeShapeType="1"/>
          </p:cNvSpPr>
          <p:nvPr/>
        </p:nvSpPr>
        <p:spPr bwMode="auto">
          <a:xfrm flipV="1">
            <a:off x="5029200" y="5181600"/>
            <a:ext cx="14478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33" name="Rectangle 9"/>
          <p:cNvSpPr>
            <a:spLocks noChangeAspect="1" noChangeArrowheads="1"/>
          </p:cNvSpPr>
          <p:nvPr/>
        </p:nvSpPr>
        <p:spPr bwMode="auto">
          <a:xfrm>
            <a:off x="6553200" y="4948238"/>
            <a:ext cx="1676400" cy="461962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l-GR" altLang="el-GR" sz="1800"/>
              <a:t>Ο κώδικας μας </a:t>
            </a:r>
            <a:endParaRPr lang="en-AU" altLang="el-GR" sz="1800"/>
          </a:p>
        </p:txBody>
      </p:sp>
      <p:sp>
        <p:nvSpPr>
          <p:cNvPr id="385034" name="Rectangle 10"/>
          <p:cNvSpPr>
            <a:spLocks noChangeArrowheads="1"/>
          </p:cNvSpPr>
          <p:nvPr/>
        </p:nvSpPr>
        <p:spPr bwMode="auto">
          <a:xfrm>
            <a:off x="6553200" y="4267200"/>
            <a:ext cx="16764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 </a:t>
            </a:r>
          </a:p>
        </p:txBody>
      </p:sp>
      <p:sp>
        <p:nvSpPr>
          <p:cNvPr id="385035" name="Rectangle 11"/>
          <p:cNvSpPr>
            <a:spLocks noChangeArrowheads="1"/>
          </p:cNvSpPr>
          <p:nvPr/>
        </p:nvSpPr>
        <p:spPr bwMode="auto">
          <a:xfrm>
            <a:off x="6553200" y="3657600"/>
            <a:ext cx="16764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 </a:t>
            </a:r>
          </a:p>
        </p:txBody>
      </p:sp>
      <p:sp>
        <p:nvSpPr>
          <p:cNvPr id="385036" name="Rectangle 12"/>
          <p:cNvSpPr>
            <a:spLocks noChangeArrowheads="1"/>
          </p:cNvSpPr>
          <p:nvPr/>
        </p:nvSpPr>
        <p:spPr bwMode="auto">
          <a:xfrm>
            <a:off x="6553200" y="3048000"/>
            <a:ext cx="16764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 </a:t>
            </a:r>
          </a:p>
        </p:txBody>
      </p:sp>
      <p:sp>
        <p:nvSpPr>
          <p:cNvPr id="385037" name="Rectangle 13"/>
          <p:cNvSpPr>
            <a:spLocks noChangeArrowheads="1"/>
          </p:cNvSpPr>
          <p:nvPr/>
        </p:nvSpPr>
        <p:spPr bwMode="auto">
          <a:xfrm>
            <a:off x="6553200" y="2438400"/>
            <a:ext cx="16764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ctr"/>
            <a:r>
              <a:rPr lang="en-AU" altLang="el-GR" sz="2400"/>
              <a:t> </a:t>
            </a:r>
          </a:p>
        </p:txBody>
      </p:sp>
      <p:sp>
        <p:nvSpPr>
          <p:cNvPr id="385038" name="Line 14"/>
          <p:cNvSpPr>
            <a:spLocks noChangeShapeType="1"/>
          </p:cNvSpPr>
          <p:nvPr/>
        </p:nvSpPr>
        <p:spPr bwMode="auto">
          <a:xfrm flipV="1">
            <a:off x="4953000" y="2667000"/>
            <a:ext cx="1524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39" name="Line 15"/>
          <p:cNvSpPr>
            <a:spLocks noChangeShapeType="1"/>
          </p:cNvSpPr>
          <p:nvPr/>
        </p:nvSpPr>
        <p:spPr bwMode="auto">
          <a:xfrm>
            <a:off x="4267200" y="3200400"/>
            <a:ext cx="22860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40" name="Line 16"/>
          <p:cNvSpPr>
            <a:spLocks noChangeShapeType="1"/>
          </p:cNvSpPr>
          <p:nvPr/>
        </p:nvSpPr>
        <p:spPr bwMode="auto">
          <a:xfrm>
            <a:off x="4953000" y="388620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85041" name="Line 17"/>
          <p:cNvSpPr>
            <a:spLocks noChangeShapeType="1"/>
          </p:cNvSpPr>
          <p:nvPr/>
        </p:nvSpPr>
        <p:spPr bwMode="auto">
          <a:xfrm>
            <a:off x="5105400" y="4343400"/>
            <a:ext cx="137160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Βιβλιοθήκες ΓΠΕ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GUI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r>
              <a:rPr lang="el-GR" altLang="el-GR" sz="3600"/>
              <a:t> της </a:t>
            </a:r>
            <a:r>
              <a:rPr lang="en-AU" altLang="el-GR" sz="3600"/>
              <a:t> Java</a:t>
            </a:r>
          </a:p>
        </p:txBody>
      </p:sp>
      <p:sp>
        <p:nvSpPr>
          <p:cNvPr id="349187" name="Rectangle 3"/>
          <p:cNvSpPr>
            <a:spLocks noChangeArrowheads="1"/>
          </p:cNvSpPr>
          <p:nvPr/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 dirty="0"/>
              <a:t>Μια βιβλιοθήκη ΓΠΕ είναι ένα σύνολο από κλάσεις για την κατασκευή ΓΠΕ (παράθυρα, πλήκτρα, ράβδους κύλισης, </a:t>
            </a:r>
            <a:r>
              <a:rPr lang="en-AU" altLang="el-GR" sz="2000" dirty="0"/>
              <a:t> </a:t>
            </a:r>
            <a:r>
              <a:rPr lang="el-GR" altLang="el-GR" sz="2000" dirty="0"/>
              <a:t>καταλόγους δυνατοτήτων </a:t>
            </a:r>
            <a:r>
              <a:rPr lang="en-AU" altLang="el-GR" sz="2000" dirty="0"/>
              <a:t> </a:t>
            </a:r>
            <a:r>
              <a:rPr lang="el-GR" altLang="el-GR" sz="1800" dirty="0">
                <a:solidFill>
                  <a:srgbClr val="FF66CC"/>
                </a:solidFill>
              </a:rPr>
              <a:t>[</a:t>
            </a:r>
            <a:r>
              <a:rPr lang="en-AU" altLang="el-GR" sz="1800" dirty="0">
                <a:solidFill>
                  <a:srgbClr val="FF66CC"/>
                </a:solidFill>
              </a:rPr>
              <a:t>menus</a:t>
            </a:r>
            <a:r>
              <a:rPr lang="el-GR" altLang="el-GR" sz="1800" dirty="0">
                <a:solidFill>
                  <a:srgbClr val="FF66CC"/>
                </a:solidFill>
              </a:rPr>
              <a:t>]</a:t>
            </a:r>
            <a:r>
              <a:rPr lang="en-AU" altLang="el-GR" sz="2000" dirty="0"/>
              <a:t>, </a:t>
            </a:r>
            <a:r>
              <a:rPr lang="el-GR" altLang="el-GR" sz="2000" dirty="0"/>
              <a:t>γεγονότα</a:t>
            </a:r>
            <a:r>
              <a:rPr lang="en-AU" altLang="el-GR" sz="2000" dirty="0"/>
              <a:t>, </a:t>
            </a:r>
            <a:r>
              <a:rPr lang="el-GR" altLang="el-GR" sz="2000" dirty="0" err="1"/>
              <a:t>κλπ</a:t>
            </a:r>
            <a:r>
              <a:rPr lang="en-AU" altLang="el-GR" sz="2000" dirty="0"/>
              <a:t>.) </a:t>
            </a:r>
            <a:endParaRPr lang="el-GR" altLang="el-GR" sz="2000" dirty="0"/>
          </a:p>
          <a:p>
            <a:pPr>
              <a:buFontTx/>
              <a:buNone/>
            </a:pPr>
            <a:endParaRPr lang="en-AU" altLang="el-GR" sz="2000" dirty="0"/>
          </a:p>
          <a:p>
            <a:pPr>
              <a:buFontTx/>
              <a:buChar char="•"/>
            </a:pPr>
            <a:r>
              <a:rPr lang="el-GR" altLang="el-GR" sz="2000" dirty="0"/>
              <a:t>Η </a:t>
            </a:r>
            <a:r>
              <a:rPr lang="en-AU" altLang="el-GR" sz="2000" dirty="0"/>
              <a:t>Java </a:t>
            </a:r>
            <a:r>
              <a:rPr lang="el-GR" altLang="el-GR" sz="2000" dirty="0"/>
              <a:t>παρέχει </a:t>
            </a:r>
            <a:r>
              <a:rPr lang="el-GR" altLang="el-GR" sz="2000" dirty="0" smtClean="0"/>
              <a:t>τρείς </a:t>
            </a:r>
            <a:r>
              <a:rPr lang="el-GR" altLang="el-GR" sz="2000" dirty="0"/>
              <a:t>βιβλιοθήκες ΓΠΕ</a:t>
            </a:r>
            <a:r>
              <a:rPr lang="en-AU" altLang="el-GR" sz="2000" dirty="0"/>
              <a:t>: </a:t>
            </a:r>
            <a:r>
              <a:rPr lang="el-GR" altLang="el-GR" sz="2000" dirty="0"/>
              <a:t/>
            </a:r>
            <a:br>
              <a:rPr lang="el-GR" altLang="el-GR" sz="2000" dirty="0"/>
            </a:br>
            <a:r>
              <a:rPr lang="el-GR" altLang="el-GR" sz="2000" dirty="0"/>
              <a:t>την </a:t>
            </a:r>
            <a:r>
              <a:rPr lang="en-US" altLang="el-GR" sz="2400" b="1" dirty="0">
                <a:latin typeface="Courier New" panose="02070309020205020404" pitchFamily="49" charset="0"/>
              </a:rPr>
              <a:t>AWT</a:t>
            </a:r>
            <a:r>
              <a:rPr lang="en-AU" altLang="el-GR" sz="2000" dirty="0"/>
              <a:t> </a:t>
            </a:r>
            <a:r>
              <a:rPr lang="el-GR" altLang="el-GR" sz="2000" dirty="0">
                <a:solidFill>
                  <a:srgbClr val="FF66CC"/>
                </a:solidFill>
              </a:rPr>
              <a:t>(</a:t>
            </a:r>
            <a:r>
              <a:rPr lang="en-AU" altLang="el-GR" sz="2000" dirty="0">
                <a:solidFill>
                  <a:srgbClr val="FF66CC"/>
                </a:solidFill>
              </a:rPr>
              <a:t>Abstract Windowing </a:t>
            </a:r>
            <a:r>
              <a:rPr lang="en-AU" altLang="el-GR" sz="2000" dirty="0" smtClean="0">
                <a:solidFill>
                  <a:srgbClr val="FF66CC"/>
                </a:solidFill>
              </a:rPr>
              <a:t>Toolkit)</a:t>
            </a:r>
            <a:r>
              <a:rPr lang="el-GR" altLang="el-GR" sz="2000" dirty="0" smtClean="0"/>
              <a:t>, την </a:t>
            </a:r>
            <a:r>
              <a:rPr lang="en-AU" altLang="el-GR" sz="2400" b="1" dirty="0" smtClean="0">
                <a:latin typeface="Courier New" panose="02070309020205020404" pitchFamily="49" charset="0"/>
              </a:rPr>
              <a:t>Swing</a:t>
            </a:r>
            <a:r>
              <a:rPr lang="el-GR" altLang="el-GR" sz="2400" b="1" dirty="0" smtClean="0">
                <a:latin typeface="Courier New" panose="02070309020205020404" pitchFamily="49" charset="0"/>
              </a:rPr>
              <a:t> </a:t>
            </a:r>
            <a:r>
              <a:rPr lang="el-GR" altLang="el-GR" sz="2000" dirty="0"/>
              <a:t>και την </a:t>
            </a:r>
            <a:r>
              <a:rPr lang="en-US" altLang="el-GR" sz="2400" b="1" dirty="0" smtClean="0">
                <a:latin typeface="Courier New" panose="02070309020205020404" pitchFamily="49" charset="0"/>
              </a:rPr>
              <a:t>JavaFX</a:t>
            </a:r>
            <a:endParaRPr lang="en-AU" altLang="el-GR" sz="2400" dirty="0">
              <a:latin typeface="Courier New" panose="02070309020205020404" pitchFamily="49" charset="0"/>
            </a:endParaRPr>
          </a:p>
          <a:p>
            <a:pPr>
              <a:spcBef>
                <a:spcPts val="1200"/>
              </a:spcBef>
              <a:buFontTx/>
              <a:buChar char="•"/>
            </a:pPr>
            <a:r>
              <a:rPr lang="el-GR" altLang="el-GR" sz="2000" dirty="0"/>
              <a:t>Η </a:t>
            </a:r>
            <a:r>
              <a:rPr lang="en-AU" altLang="el-GR" sz="2400" b="1" dirty="0">
                <a:latin typeface="Courier New" panose="02070309020205020404" pitchFamily="49" charset="0"/>
              </a:rPr>
              <a:t>Swing</a:t>
            </a:r>
            <a:r>
              <a:rPr lang="en-AU" altLang="el-GR" sz="2000" dirty="0"/>
              <a:t> </a:t>
            </a:r>
            <a:r>
              <a:rPr lang="el-GR" altLang="el-GR" sz="2000" dirty="0"/>
              <a:t>είναι μία προέκταση</a:t>
            </a:r>
            <a:r>
              <a:rPr lang="en-AU" altLang="el-GR" sz="2000" dirty="0"/>
              <a:t> (</a:t>
            </a:r>
            <a:r>
              <a:rPr lang="el-GR" altLang="el-GR" sz="2000" dirty="0"/>
              <a:t>και αντικατάσταση ενός μέρους</a:t>
            </a:r>
            <a:r>
              <a:rPr lang="en-AU" altLang="el-GR" sz="2000" dirty="0"/>
              <a:t>) </a:t>
            </a:r>
            <a:r>
              <a:rPr lang="el-GR" altLang="el-GR" sz="2000" dirty="0"/>
              <a:t>της</a:t>
            </a:r>
            <a:r>
              <a:rPr lang="en-AU" altLang="el-GR" sz="2000" dirty="0"/>
              <a:t> </a:t>
            </a:r>
            <a:r>
              <a:rPr lang="en-US" altLang="el-GR" sz="2400" b="1" dirty="0">
                <a:latin typeface="Courier New" panose="02070309020205020404" pitchFamily="49" charset="0"/>
              </a:rPr>
              <a:t>AWT</a:t>
            </a:r>
            <a:r>
              <a:rPr lang="en-AU" altLang="el-GR" sz="2000" dirty="0"/>
              <a:t> </a:t>
            </a:r>
            <a:endParaRPr lang="en-AU" altLang="el-GR" sz="2000" dirty="0" smtClean="0"/>
          </a:p>
          <a:p>
            <a:pPr>
              <a:spcBef>
                <a:spcPts val="1200"/>
              </a:spcBef>
              <a:buFontTx/>
              <a:buChar char="•"/>
            </a:pPr>
            <a:r>
              <a:rPr lang="el-GR" altLang="el-GR" sz="2000" dirty="0" smtClean="0"/>
              <a:t>Η </a:t>
            </a:r>
            <a:r>
              <a:rPr lang="en-AU" altLang="el-GR" sz="2400" b="1" dirty="0" smtClean="0">
                <a:latin typeface="Courier New" panose="02070309020205020404" pitchFamily="49" charset="0"/>
              </a:rPr>
              <a:t>JavaFX</a:t>
            </a:r>
            <a:r>
              <a:rPr lang="en-AU" altLang="el-GR" sz="2000" dirty="0" smtClean="0"/>
              <a:t> </a:t>
            </a:r>
            <a:r>
              <a:rPr lang="el-GR" altLang="el-GR" sz="2000" dirty="0" err="1" smtClean="0"/>
              <a:t>εισήχθει</a:t>
            </a:r>
            <a:r>
              <a:rPr lang="el-GR" altLang="el-GR" sz="2000" dirty="0" smtClean="0"/>
              <a:t> στην </a:t>
            </a:r>
            <a:r>
              <a:rPr lang="en-US" altLang="el-GR" sz="2000" dirty="0" smtClean="0"/>
              <a:t>Java SE 7</a:t>
            </a:r>
            <a:r>
              <a:rPr lang="en-AU" altLang="el-GR" sz="2000" dirty="0" smtClean="0"/>
              <a:t> </a:t>
            </a:r>
          </a:p>
          <a:p>
            <a:pPr>
              <a:buFontTx/>
              <a:buChar char="•"/>
            </a:pPr>
            <a:endParaRPr lang="en-AU" alt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60" name="Line 52"/>
          <p:cNvSpPr>
            <a:spLocks noChangeShapeType="1"/>
          </p:cNvSpPr>
          <p:nvPr/>
        </p:nvSpPr>
        <p:spPr bwMode="auto">
          <a:xfrm>
            <a:off x="762000" y="5867400"/>
            <a:ext cx="74676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6" name="Rectangle 28"/>
          <p:cNvSpPr>
            <a:spLocks noChangeArrowheads="1"/>
          </p:cNvSpPr>
          <p:nvPr/>
        </p:nvSpPr>
        <p:spPr bwMode="auto">
          <a:xfrm>
            <a:off x="4962525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7" name="Rectangle 29"/>
          <p:cNvSpPr>
            <a:spLocks noChangeArrowheads="1"/>
          </p:cNvSpPr>
          <p:nvPr/>
        </p:nvSpPr>
        <p:spPr bwMode="auto">
          <a:xfrm>
            <a:off x="5419725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8" name="Rectangle 30"/>
          <p:cNvSpPr>
            <a:spLocks noChangeArrowheads="1"/>
          </p:cNvSpPr>
          <p:nvPr/>
        </p:nvSpPr>
        <p:spPr bwMode="auto">
          <a:xfrm>
            <a:off x="5876925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9" name="Rectangle 31"/>
          <p:cNvSpPr>
            <a:spLocks noChangeArrowheads="1"/>
          </p:cNvSpPr>
          <p:nvPr/>
        </p:nvSpPr>
        <p:spPr bwMode="auto">
          <a:xfrm>
            <a:off x="6334125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0" name="Rectangle 32"/>
          <p:cNvSpPr>
            <a:spLocks noChangeArrowheads="1"/>
          </p:cNvSpPr>
          <p:nvPr/>
        </p:nvSpPr>
        <p:spPr bwMode="auto">
          <a:xfrm>
            <a:off x="6791325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1" name="Rectangle 23"/>
          <p:cNvSpPr>
            <a:spLocks noChangeArrowheads="1"/>
          </p:cNvSpPr>
          <p:nvPr/>
        </p:nvSpPr>
        <p:spPr bwMode="auto">
          <a:xfrm>
            <a:off x="4962525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2" name="Rectangle 24"/>
          <p:cNvSpPr>
            <a:spLocks noChangeArrowheads="1"/>
          </p:cNvSpPr>
          <p:nvPr/>
        </p:nvSpPr>
        <p:spPr bwMode="auto">
          <a:xfrm>
            <a:off x="5419725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3" name="Rectangle 25"/>
          <p:cNvSpPr>
            <a:spLocks noChangeArrowheads="1"/>
          </p:cNvSpPr>
          <p:nvPr/>
        </p:nvSpPr>
        <p:spPr bwMode="auto">
          <a:xfrm>
            <a:off x="5876925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4" name="Rectangle 26"/>
          <p:cNvSpPr>
            <a:spLocks noChangeArrowheads="1"/>
          </p:cNvSpPr>
          <p:nvPr/>
        </p:nvSpPr>
        <p:spPr bwMode="auto">
          <a:xfrm>
            <a:off x="6334125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5" name="Rectangle 27"/>
          <p:cNvSpPr>
            <a:spLocks noChangeArrowheads="1"/>
          </p:cNvSpPr>
          <p:nvPr/>
        </p:nvSpPr>
        <p:spPr bwMode="auto">
          <a:xfrm>
            <a:off x="6791325" y="49530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4962525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7" name="Rectangle 19"/>
          <p:cNvSpPr>
            <a:spLocks noChangeArrowheads="1"/>
          </p:cNvSpPr>
          <p:nvPr/>
        </p:nvSpPr>
        <p:spPr bwMode="auto">
          <a:xfrm>
            <a:off x="5419725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rgbClr val="D7D7D7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8" name="Rectangle 20"/>
          <p:cNvSpPr>
            <a:spLocks noChangeArrowheads="1"/>
          </p:cNvSpPr>
          <p:nvPr/>
        </p:nvSpPr>
        <p:spPr bwMode="auto">
          <a:xfrm>
            <a:off x="5876925" y="44958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9" name="Rectangle 21"/>
          <p:cNvSpPr>
            <a:spLocks noChangeArrowheads="1"/>
          </p:cNvSpPr>
          <p:nvPr/>
        </p:nvSpPr>
        <p:spPr bwMode="auto">
          <a:xfrm>
            <a:off x="6334125" y="44958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30" name="Rectangle 22"/>
          <p:cNvSpPr>
            <a:spLocks noChangeArrowheads="1"/>
          </p:cNvSpPr>
          <p:nvPr/>
        </p:nvSpPr>
        <p:spPr bwMode="auto">
          <a:xfrm>
            <a:off x="6791325" y="44958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6" name="Rectangle 38"/>
          <p:cNvSpPr>
            <a:spLocks noChangeArrowheads="1"/>
          </p:cNvSpPr>
          <p:nvPr/>
        </p:nvSpPr>
        <p:spPr bwMode="auto">
          <a:xfrm>
            <a:off x="4962525" y="40386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7" name="Rectangle 39"/>
          <p:cNvSpPr>
            <a:spLocks noChangeArrowheads="1"/>
          </p:cNvSpPr>
          <p:nvPr/>
        </p:nvSpPr>
        <p:spPr bwMode="auto">
          <a:xfrm>
            <a:off x="5419725" y="40386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8" name="Rectangle 40"/>
          <p:cNvSpPr>
            <a:spLocks noChangeArrowheads="1"/>
          </p:cNvSpPr>
          <p:nvPr/>
        </p:nvSpPr>
        <p:spPr bwMode="auto">
          <a:xfrm>
            <a:off x="5876925" y="40386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9" name="Rectangle 41"/>
          <p:cNvSpPr>
            <a:spLocks noChangeArrowheads="1"/>
          </p:cNvSpPr>
          <p:nvPr/>
        </p:nvSpPr>
        <p:spPr bwMode="auto">
          <a:xfrm>
            <a:off x="6334125" y="40386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50" name="Rectangle 42"/>
          <p:cNvSpPr>
            <a:spLocks noChangeArrowheads="1"/>
          </p:cNvSpPr>
          <p:nvPr/>
        </p:nvSpPr>
        <p:spPr bwMode="auto">
          <a:xfrm>
            <a:off x="6791325" y="40386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565150"/>
          </a:xfrm>
        </p:spPr>
        <p:txBody>
          <a:bodyPr/>
          <a:lstStyle/>
          <a:p>
            <a:r>
              <a:rPr lang="en-AU" altLang="el-GR" sz="3600"/>
              <a:t>AWT / Swing</a:t>
            </a:r>
          </a:p>
        </p:txBody>
      </p:sp>
      <p:sp>
        <p:nvSpPr>
          <p:cNvPr id="350221" name="Rectangle 13"/>
          <p:cNvSpPr>
            <a:spLocks noChangeArrowheads="1"/>
          </p:cNvSpPr>
          <p:nvPr/>
        </p:nvSpPr>
        <p:spPr bwMode="auto">
          <a:xfrm>
            <a:off x="1371600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2" name="Rectangle 14"/>
          <p:cNvSpPr>
            <a:spLocks noChangeArrowheads="1"/>
          </p:cNvSpPr>
          <p:nvPr/>
        </p:nvSpPr>
        <p:spPr bwMode="auto">
          <a:xfrm>
            <a:off x="1828800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3" name="Rectangle 15"/>
          <p:cNvSpPr>
            <a:spLocks noChangeArrowheads="1"/>
          </p:cNvSpPr>
          <p:nvPr/>
        </p:nvSpPr>
        <p:spPr bwMode="auto">
          <a:xfrm>
            <a:off x="2286000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4" name="Rectangle 16"/>
          <p:cNvSpPr>
            <a:spLocks noChangeArrowheads="1"/>
          </p:cNvSpPr>
          <p:nvPr/>
        </p:nvSpPr>
        <p:spPr bwMode="auto">
          <a:xfrm>
            <a:off x="2743200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5" name="Rectangle 17"/>
          <p:cNvSpPr>
            <a:spLocks noChangeArrowheads="1"/>
          </p:cNvSpPr>
          <p:nvPr/>
        </p:nvSpPr>
        <p:spPr bwMode="auto">
          <a:xfrm>
            <a:off x="3200400" y="54102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1" name="Rectangle 33"/>
          <p:cNvSpPr>
            <a:spLocks noChangeArrowheads="1"/>
          </p:cNvSpPr>
          <p:nvPr/>
        </p:nvSpPr>
        <p:spPr bwMode="auto">
          <a:xfrm>
            <a:off x="4962525" y="35814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2" name="Rectangle 34"/>
          <p:cNvSpPr>
            <a:spLocks noChangeArrowheads="1"/>
          </p:cNvSpPr>
          <p:nvPr/>
        </p:nvSpPr>
        <p:spPr bwMode="auto">
          <a:xfrm>
            <a:off x="5419725" y="35814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3" name="Rectangle 35"/>
          <p:cNvSpPr>
            <a:spLocks noChangeArrowheads="1"/>
          </p:cNvSpPr>
          <p:nvPr/>
        </p:nvSpPr>
        <p:spPr bwMode="auto">
          <a:xfrm>
            <a:off x="5876925" y="35814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4" name="Rectangle 36"/>
          <p:cNvSpPr>
            <a:spLocks noChangeArrowheads="1"/>
          </p:cNvSpPr>
          <p:nvPr/>
        </p:nvSpPr>
        <p:spPr bwMode="auto">
          <a:xfrm>
            <a:off x="6334125" y="35814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45" name="Rectangle 37"/>
          <p:cNvSpPr>
            <a:spLocks noChangeArrowheads="1"/>
          </p:cNvSpPr>
          <p:nvPr/>
        </p:nvSpPr>
        <p:spPr bwMode="auto">
          <a:xfrm>
            <a:off x="6791325" y="3581400"/>
            <a:ext cx="457200" cy="457200"/>
          </a:xfrm>
          <a:prstGeom prst="rect">
            <a:avLst/>
          </a:prstGeom>
          <a:solidFill>
            <a:schemeClr val="tx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57" name="Text Box 49"/>
          <p:cNvSpPr txBox="1">
            <a:spLocks noChangeArrowheads="1"/>
          </p:cNvSpPr>
          <p:nvPr/>
        </p:nvSpPr>
        <p:spPr bwMode="auto">
          <a:xfrm>
            <a:off x="4953000" y="3581400"/>
            <a:ext cx="2371725" cy="228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10000"/>
              </a:lnSpc>
            </a:pPr>
            <a:r>
              <a:rPr lang="en-AU" altLang="el-GR" sz="6000">
                <a:solidFill>
                  <a:srgbClr val="FFFFFF"/>
                </a:solidFill>
                <a:latin typeface="Times" panose="02020603060405020304" pitchFamily="18" charset="0"/>
              </a:rPr>
              <a:t>Swing+</a:t>
            </a:r>
            <a:endParaRPr lang="en-AU" altLang="el-GR" sz="6000">
              <a:latin typeface="Times" panose="0202060306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AU" altLang="el-GR" sz="6000">
                <a:latin typeface="Times" panose="02020603060405020304" pitchFamily="18" charset="0"/>
              </a:rPr>
              <a:t>AWT</a:t>
            </a:r>
          </a:p>
        </p:txBody>
      </p:sp>
      <p:sp>
        <p:nvSpPr>
          <p:cNvPr id="350216" name="Rectangle 8"/>
          <p:cNvSpPr>
            <a:spLocks noChangeArrowheads="1"/>
          </p:cNvSpPr>
          <p:nvPr/>
        </p:nvSpPr>
        <p:spPr bwMode="auto">
          <a:xfrm>
            <a:off x="1371600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7" name="Rectangle 9"/>
          <p:cNvSpPr>
            <a:spLocks noChangeArrowheads="1"/>
          </p:cNvSpPr>
          <p:nvPr/>
        </p:nvSpPr>
        <p:spPr bwMode="auto">
          <a:xfrm>
            <a:off x="1828800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8" name="Rectangle 10"/>
          <p:cNvSpPr>
            <a:spLocks noChangeArrowheads="1"/>
          </p:cNvSpPr>
          <p:nvPr/>
        </p:nvSpPr>
        <p:spPr bwMode="auto">
          <a:xfrm>
            <a:off x="2286000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9" name="Rectangle 11"/>
          <p:cNvSpPr>
            <a:spLocks noChangeArrowheads="1"/>
          </p:cNvSpPr>
          <p:nvPr/>
        </p:nvSpPr>
        <p:spPr bwMode="auto">
          <a:xfrm>
            <a:off x="2743200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20" name="Rectangle 12"/>
          <p:cNvSpPr>
            <a:spLocks noChangeArrowheads="1"/>
          </p:cNvSpPr>
          <p:nvPr/>
        </p:nvSpPr>
        <p:spPr bwMode="auto">
          <a:xfrm>
            <a:off x="3200400" y="49530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1" name="Rectangle 3"/>
          <p:cNvSpPr>
            <a:spLocks noChangeArrowheads="1"/>
          </p:cNvSpPr>
          <p:nvPr/>
        </p:nvSpPr>
        <p:spPr bwMode="auto">
          <a:xfrm>
            <a:off x="1371600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2" name="Rectangle 4"/>
          <p:cNvSpPr>
            <a:spLocks noChangeArrowheads="1"/>
          </p:cNvSpPr>
          <p:nvPr/>
        </p:nvSpPr>
        <p:spPr bwMode="auto">
          <a:xfrm>
            <a:off x="1828800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3" name="Rectangle 5"/>
          <p:cNvSpPr>
            <a:spLocks noChangeArrowheads="1"/>
          </p:cNvSpPr>
          <p:nvPr/>
        </p:nvSpPr>
        <p:spPr bwMode="auto">
          <a:xfrm>
            <a:off x="2286000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4" name="Rectangle 6"/>
          <p:cNvSpPr>
            <a:spLocks noChangeArrowheads="1"/>
          </p:cNvSpPr>
          <p:nvPr/>
        </p:nvSpPr>
        <p:spPr bwMode="auto">
          <a:xfrm>
            <a:off x="2743200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15" name="Rectangle 7"/>
          <p:cNvSpPr>
            <a:spLocks noChangeArrowheads="1"/>
          </p:cNvSpPr>
          <p:nvPr/>
        </p:nvSpPr>
        <p:spPr bwMode="auto">
          <a:xfrm>
            <a:off x="3200400" y="4495800"/>
            <a:ext cx="457200" cy="457200"/>
          </a:xfrm>
          <a:prstGeom prst="rect">
            <a:avLst/>
          </a:prstGeom>
          <a:solidFill>
            <a:srgbClr val="D7D7D7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extrusionH="430200" prstMaterial="legacyPlastic">
            <a:bevelT w="13500" h="13500" prst="angle"/>
            <a:bevelB w="13500" h="13500" prst="angle"/>
            <a:extrusionClr>
              <a:schemeClr val="hlink"/>
            </a:extrusionClr>
            <a:contourClr>
              <a:srgbClr val="D7D7D7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-3284103" algn="b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  <a:flatTx/>
          </a:bodyPr>
          <a:lstStyle/>
          <a:p>
            <a:endParaRPr lang="el-GR"/>
          </a:p>
        </p:txBody>
      </p:sp>
      <p:sp>
        <p:nvSpPr>
          <p:cNvPr id="350256" name="Text Box 48"/>
          <p:cNvSpPr txBox="1">
            <a:spLocks noChangeArrowheads="1"/>
          </p:cNvSpPr>
          <p:nvPr/>
        </p:nvSpPr>
        <p:spPr bwMode="auto">
          <a:xfrm>
            <a:off x="1600200" y="4787900"/>
            <a:ext cx="1863725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6000">
                <a:latin typeface="Times" panose="02020603060405020304" pitchFamily="18" charset="0"/>
              </a:rPr>
              <a:t>AWT</a:t>
            </a:r>
          </a:p>
        </p:txBody>
      </p:sp>
      <p:sp>
        <p:nvSpPr>
          <p:cNvPr id="350261" name="Text Box 53"/>
          <p:cNvSpPr txBox="1">
            <a:spLocks noChangeArrowheads="1"/>
          </p:cNvSpPr>
          <p:nvPr/>
        </p:nvSpPr>
        <p:spPr bwMode="auto">
          <a:xfrm>
            <a:off x="1052513" y="5910263"/>
            <a:ext cx="59118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400">
                <a:latin typeface="Arial" panose="020B0604020202020204" pitchFamily="34" charset="0"/>
              </a:rPr>
              <a:t>Τα συστατικά στοιχεία των</a:t>
            </a:r>
            <a:r>
              <a:rPr lang="en-AU" altLang="el-GR" sz="2400">
                <a:latin typeface="Arial" panose="020B0604020202020204" pitchFamily="34" charset="0"/>
              </a:rPr>
              <a:t> AWT </a:t>
            </a:r>
            <a:r>
              <a:rPr lang="el-GR" altLang="el-GR" sz="2400">
                <a:latin typeface="Arial" panose="020B0604020202020204" pitchFamily="34" charset="0"/>
              </a:rPr>
              <a:t>και</a:t>
            </a:r>
            <a:r>
              <a:rPr lang="en-AU" altLang="el-GR" sz="2400">
                <a:latin typeface="Arial" panose="020B0604020202020204" pitchFamily="34" charset="0"/>
              </a:rPr>
              <a:t> Swing</a:t>
            </a:r>
          </a:p>
        </p:txBody>
      </p:sp>
      <p:sp>
        <p:nvSpPr>
          <p:cNvPr id="350262" name="Text Box 54"/>
          <p:cNvSpPr txBox="1">
            <a:spLocks noChangeArrowheads="1"/>
          </p:cNvSpPr>
          <p:nvPr/>
        </p:nvSpPr>
        <p:spPr bwMode="auto">
          <a:xfrm>
            <a:off x="762000" y="1446213"/>
            <a:ext cx="7645400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l-GR" altLang="el-GR" sz="2400">
                <a:latin typeface="Arial" panose="020B0604020202020204" pitchFamily="34" charset="0"/>
              </a:rPr>
              <a:t>Στην </a:t>
            </a:r>
            <a:r>
              <a:rPr lang="en-AU" altLang="el-GR" sz="2400">
                <a:latin typeface="Arial" panose="020B0604020202020204" pitchFamily="34" charset="0"/>
              </a:rPr>
              <a:t> Swing:</a:t>
            </a:r>
          </a:p>
          <a:p>
            <a:pPr>
              <a:lnSpc>
                <a:spcPct val="80000"/>
              </a:lnSpc>
            </a:pPr>
            <a:r>
              <a:rPr lang="el-GR" altLang="el-GR" sz="2400">
                <a:latin typeface="Arial" panose="020B0604020202020204" pitchFamily="34" charset="0"/>
              </a:rPr>
              <a:t>	</a:t>
            </a:r>
            <a:r>
              <a:rPr lang="en-AU" altLang="el-GR" sz="2400">
                <a:latin typeface="Arial" panose="020B0604020202020204" pitchFamily="34" charset="0"/>
              </a:rPr>
              <a:t>- </a:t>
            </a:r>
            <a:r>
              <a:rPr lang="el-GR" altLang="el-GR" sz="2000">
                <a:latin typeface="Arial" panose="020B0604020202020204" pitchFamily="34" charset="0"/>
              </a:rPr>
              <a:t>μερικά νέα συστατικά έχουν προστεθεί </a:t>
            </a:r>
            <a:endParaRPr lang="en-AU" altLang="el-GR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>
                <a:latin typeface="Arial" panose="020B0604020202020204" pitchFamily="34" charset="0"/>
              </a:rPr>
              <a:t>	- </a:t>
            </a:r>
            <a:r>
              <a:rPr lang="el-GR" altLang="el-GR" sz="2000">
                <a:latin typeface="Arial" panose="020B0604020202020204" pitchFamily="34" charset="0"/>
              </a:rPr>
              <a:t>μερικά </a:t>
            </a:r>
            <a:r>
              <a:rPr lang="en-AU" altLang="el-GR" sz="2000">
                <a:latin typeface="Arial" panose="020B0604020202020204" pitchFamily="34" charset="0"/>
              </a:rPr>
              <a:t>AWT</a:t>
            </a:r>
            <a:r>
              <a:rPr lang="el-GR" altLang="el-GR" sz="2000">
                <a:latin typeface="Arial" panose="020B0604020202020204" pitchFamily="34" charset="0"/>
              </a:rPr>
              <a:t>-συστατικά έχουν αντικατασταθεί </a:t>
            </a:r>
            <a:endParaRPr lang="en-AU" altLang="el-GR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>
                <a:latin typeface="Arial" panose="020B0604020202020204" pitchFamily="34" charset="0"/>
              </a:rPr>
              <a:t>	- </a:t>
            </a:r>
            <a:r>
              <a:rPr lang="el-GR" altLang="el-GR" sz="2000">
                <a:latin typeface="Arial" panose="020B0604020202020204" pitchFamily="34" charset="0"/>
              </a:rPr>
              <a:t>μερικά</a:t>
            </a:r>
            <a:r>
              <a:rPr lang="en-AU" altLang="el-GR" sz="2000">
                <a:latin typeface="Arial" panose="020B0604020202020204" pitchFamily="34" charset="0"/>
              </a:rPr>
              <a:t> AWT </a:t>
            </a:r>
            <a:r>
              <a:rPr lang="el-GR" altLang="el-GR" sz="2000">
                <a:latin typeface="Arial" panose="020B0604020202020204" pitchFamily="34" charset="0"/>
              </a:rPr>
              <a:t>-συστατικά</a:t>
            </a:r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συνεχίζουν να χρησιμοποιούνται</a:t>
            </a:r>
            <a:endParaRPr lang="en-AU" altLang="el-GR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Προγραμματισμός με την </a:t>
            </a:r>
            <a:r>
              <a:rPr lang="en-AU" altLang="el-GR" sz="3600"/>
              <a:t>Swing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4294967295"/>
          </p:nvPr>
        </p:nvSpPr>
        <p:spPr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 sz="2400"/>
              <a:t>Ο προγραμματισμός με την </a:t>
            </a:r>
            <a:r>
              <a:rPr lang="en-AU" altLang="el-GR" sz="2400"/>
              <a:t>Swing (</a:t>
            </a:r>
            <a:r>
              <a:rPr lang="el-GR" altLang="el-GR" sz="2400"/>
              <a:t>και γενικά ο ΓΠΕ προγραμματισμός) βασίζεται στην κληρονομικότητα</a:t>
            </a:r>
            <a:br>
              <a:rPr lang="el-GR" altLang="el-GR" sz="2400"/>
            </a:br>
            <a:endParaRPr lang="en-AU" altLang="el-GR" sz="2400"/>
          </a:p>
          <a:p>
            <a:r>
              <a:rPr lang="el-GR" altLang="el-GR" sz="2400"/>
              <a:t>Τα ΓΠΕ δημιουργούνται μέσω της επέκτασης και του συνδυασμού υπαρχόντων κλάσεων της </a:t>
            </a:r>
            <a:r>
              <a:rPr lang="en-AU" altLang="el-GR" sz="2400"/>
              <a:t>Swing</a:t>
            </a:r>
            <a:r>
              <a:rPr lang="el-GR" altLang="el-GR" sz="2400"/>
              <a:t/>
            </a:r>
            <a:br>
              <a:rPr lang="el-GR" altLang="el-GR" sz="2400"/>
            </a:br>
            <a:endParaRPr lang="en-AU" altLang="el-GR" sz="2400"/>
          </a:p>
          <a:p>
            <a:r>
              <a:rPr lang="el-GR" altLang="el-GR" sz="2400"/>
              <a:t>Παράδειγμα</a:t>
            </a:r>
            <a:r>
              <a:rPr lang="en-AU" altLang="el-GR" sz="2400"/>
              <a:t>: </a:t>
            </a:r>
            <a:r>
              <a:rPr lang="el-GR" altLang="el-GR" sz="2400"/>
              <a:t>Η κλάση </a:t>
            </a:r>
            <a:r>
              <a:rPr lang="en-AU" altLang="el-GR" sz="2400" b="1"/>
              <a:t>MyInterface</a:t>
            </a:r>
            <a:r>
              <a:rPr lang="en-AU" altLang="el-GR" sz="2400"/>
              <a:t> </a:t>
            </a:r>
            <a:r>
              <a:rPr lang="el-GR" altLang="el-GR" sz="2400"/>
              <a:t>επεκτείνει </a:t>
            </a:r>
            <a:r>
              <a:rPr lang="en-US" altLang="el-GR" sz="2400"/>
              <a:t>[extends]</a:t>
            </a:r>
            <a:r>
              <a:rPr lang="en-AU" altLang="el-GR" sz="2400"/>
              <a:t> </a:t>
            </a:r>
            <a:r>
              <a:rPr lang="el-GR" altLang="el-GR" sz="2400"/>
              <a:t>την </a:t>
            </a:r>
            <a:r>
              <a:rPr lang="en-AU" altLang="el-GR" sz="2400" b="1"/>
              <a:t>JFrame</a:t>
            </a:r>
            <a:r>
              <a:rPr lang="en-AU" altLang="el-GR" sz="2400"/>
              <a:t>, </a:t>
            </a:r>
            <a:r>
              <a:rPr lang="el-GR" altLang="el-GR" sz="2400"/>
              <a:t>και χρησιμοποιεί τις </a:t>
            </a:r>
            <a:r>
              <a:rPr lang="en-AU" altLang="el-GR" sz="2400"/>
              <a:t> </a:t>
            </a:r>
            <a:r>
              <a:rPr lang="en-AU" altLang="el-GR" sz="2400" b="1"/>
              <a:t>JButton</a:t>
            </a:r>
            <a:r>
              <a:rPr lang="en-AU" altLang="el-GR" sz="2400"/>
              <a:t> </a:t>
            </a:r>
            <a:r>
              <a:rPr lang="el-GR" altLang="el-GR" sz="2400"/>
              <a:t>και</a:t>
            </a:r>
            <a:r>
              <a:rPr lang="en-AU" altLang="el-GR" sz="2400"/>
              <a:t> </a:t>
            </a:r>
            <a:r>
              <a:rPr lang="en-AU" altLang="el-GR" sz="2400" b="1"/>
              <a:t>TextField</a:t>
            </a:r>
            <a:r>
              <a:rPr lang="en-AU" altLang="el-GR" sz="2400" i="1"/>
              <a:t>.</a:t>
            </a:r>
            <a:endParaRPr lang="en-AU" altLang="el-GR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Το σύνολο αρχών </a:t>
            </a:r>
            <a:r>
              <a:rPr lang="en-US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framework]</a:t>
            </a:r>
            <a:r>
              <a:rPr lang="el-GR" altLang="el-GR" sz="3600"/>
              <a:t> της</a:t>
            </a:r>
            <a:r>
              <a:rPr lang="en-AU" altLang="el-GR" sz="3600"/>
              <a:t> Swing</a:t>
            </a:r>
          </a:p>
        </p:txBody>
      </p:sp>
      <p:sp>
        <p:nvSpPr>
          <p:cNvPr id="354307" name="Rectangle 3"/>
          <p:cNvSpPr>
            <a:spLocks noChangeArrowheads="1"/>
          </p:cNvSpPr>
          <p:nvPr/>
        </p:nvSpPr>
        <p:spPr bwMode="auto">
          <a:xfrm>
            <a:off x="685800" y="1295400"/>
            <a:ext cx="7772400" cy="464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000"/>
              <a:t>Η</a:t>
            </a:r>
            <a:r>
              <a:rPr lang="en-AU" altLang="el-GR" sz="2000"/>
              <a:t> Swing </a:t>
            </a:r>
            <a:r>
              <a:rPr lang="el-GR" altLang="el-GR" sz="2000"/>
              <a:t>παρέχει ένα σύνολο κλάσεων και το πλαίσιο (κανόνες) χρήσης τους</a:t>
            </a:r>
            <a:br>
              <a:rPr lang="el-GR" altLang="el-GR" sz="2000"/>
            </a:b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Οι κλάσεις της </a:t>
            </a:r>
            <a:r>
              <a:rPr lang="en-AU" altLang="el-GR" sz="2000"/>
              <a:t> Swing </a:t>
            </a:r>
            <a:r>
              <a:rPr lang="el-GR" altLang="el-GR" sz="2000"/>
              <a:t>συνδυάζονται με κώδικα-χρήστη</a:t>
            </a:r>
            <a:r>
              <a:rPr lang="en-AU" altLang="el-GR" sz="2000"/>
              <a:t> </a:t>
            </a:r>
            <a:r>
              <a:rPr lang="el-GR" altLang="el-GR" sz="2000"/>
              <a:t>για τη δημιουργία εφαρμογών ΓΠΕ</a:t>
            </a:r>
            <a:br>
              <a:rPr lang="el-GR" altLang="el-GR" sz="2000"/>
            </a:b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Ο κώδικας-χρήστη χρησιμοποιεί κλάσεις της βιβλιοθήκης για να κατασκευάσει το γραφικό περιβάλλον</a:t>
            </a:r>
            <a:br>
              <a:rPr lang="el-GR" altLang="el-GR" sz="2000"/>
            </a:br>
            <a:endParaRPr lang="en-AU" altLang="el-GR" sz="2000"/>
          </a:p>
          <a:p>
            <a:pPr>
              <a:buFontTx/>
              <a:buChar char="•"/>
            </a:pPr>
            <a:r>
              <a:rPr lang="el-GR" altLang="el-GR" sz="2000"/>
              <a:t>Ο κώδικας της βιβλιοθήκης καλεί τον κώδικα-χρήστη για το χειρισμό της εισόδου (πχ. πίεση πλήκτρου ποντικιού)</a:t>
            </a:r>
            <a:endParaRPr lang="en-AU" altLang="el-GR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3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10584</TotalTime>
  <Pages>43</Pages>
  <Words>1035</Words>
  <Application>Microsoft Office PowerPoint</Application>
  <PresentationFormat>On-screen Show (4:3)</PresentationFormat>
  <Paragraphs>302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AGaramond Italic</vt:lpstr>
      <vt:lpstr>Arial</vt:lpstr>
      <vt:lpstr>Courier New</vt:lpstr>
      <vt:lpstr>Helvetica</vt:lpstr>
      <vt:lpstr>Monotype Sorts</vt:lpstr>
      <vt:lpstr>Times</vt:lpstr>
      <vt:lpstr>ZapfHumnst BT</vt:lpstr>
      <vt:lpstr>untitled 2</vt:lpstr>
      <vt:lpstr>MS_ClipArt_Gallery</vt:lpstr>
      <vt:lpstr>Week 10: Graphical User Interfaces</vt:lpstr>
      <vt:lpstr>Έννοιες του προγραμματισμού ΓΠΕ [GUI]</vt:lpstr>
      <vt:lpstr>Αυτόνομα παράθυρα [frames] και συστατικά [components]</vt:lpstr>
      <vt:lpstr>Προγραμματισμός χειρισμού γεγονότων</vt:lpstr>
      <vt:lpstr>Προγραμματισμός χειρισμού γεγονότων</vt:lpstr>
      <vt:lpstr>Βιβλιοθήκες ΓΠΕ [GUI] της  Java</vt:lpstr>
      <vt:lpstr>AWT / Swing</vt:lpstr>
      <vt:lpstr>Προγραμματισμός με την Swing</vt:lpstr>
      <vt:lpstr>Το σύνολο αρχών [framework] της Swing</vt:lpstr>
      <vt:lpstr>Ένα αντικειμενοστρεφές πρόγραμμα</vt:lpstr>
      <vt:lpstr>Χρήση βιβλιοθηκών κλάσεων</vt:lpstr>
      <vt:lpstr>Πλαίσια / σύνολα αρχών [Frameworks]</vt:lpstr>
      <vt:lpstr>Το παράδειγμα  Zork2</vt:lpstr>
      <vt:lpstr>Ο ακροατής γεγονότων [action/event listener]</vt:lpstr>
      <vt:lpstr>Κώδικας για Zork2: Η κλάση</vt:lpstr>
      <vt:lpstr>Zork2: προσθήκη συστατικών</vt:lpstr>
      <vt:lpstr>Swing: Η δομή ενός αυτόνομου παράθυρου [frame] </vt:lpstr>
      <vt:lpstr>Διάταξη συστατικών στοιχείων</vt:lpstr>
      <vt:lpstr>Υποδοχείς [Containers]</vt:lpstr>
      <vt:lpstr>Zork2: χειρισμός γεγονότων [handling events]</vt:lpstr>
      <vt:lpstr>Δράσεις / γεγονότα [Actions]</vt:lpstr>
      <vt:lpstr>Ακροατής γεγονότων [Action listeners]</vt:lpstr>
      <vt:lpstr>Zork2: Δράσεις</vt:lpstr>
      <vt:lpstr>Τερματισμός προγράμματος ΓΠΕ [GUI]</vt:lpstr>
      <vt:lpstr>Zork2: Εκκίνηση </vt:lpstr>
      <vt:lpstr>Διάταξη παράθυρου [window layout]</vt:lpstr>
      <vt:lpstr>Zork2: Διάταξη συστατικών</vt:lpstr>
      <vt:lpstr>Διαχειριστές Διάταξης [Layout managers]</vt:lpstr>
      <vt:lpstr>FlowLayout</vt:lpstr>
      <vt:lpstr>BorderLayout</vt:lpstr>
      <vt:lpstr>GridLayout</vt:lpstr>
      <vt:lpstr>Μεταβολή διαστάσεων παραθύρου</vt:lpstr>
      <vt:lpstr>Κατάλογοι δυνατοτήτων [Menus]</vt:lpstr>
    </vt:vector>
  </TitlesOfParts>
  <Company>University of Ioannina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</dc:title>
  <dc:subject>Lecture slides</dc:subject>
  <dc:creator>Αντώνιος Συμβώνης</dc:creator>
  <cp:keywords>July 2002</cp:keywords>
  <dc:description>Translated from the lecture notes of _x000d_
Michael Kölling, Monash University</dc:description>
  <cp:lastModifiedBy>ASymv</cp:lastModifiedBy>
  <cp:revision>297</cp:revision>
  <cp:lastPrinted>2018-12-29T09:56:40Z</cp:lastPrinted>
  <dcterms:created xsi:type="dcterms:W3CDTF">1996-04-15T15:18:02Z</dcterms:created>
  <dcterms:modified xsi:type="dcterms:W3CDTF">2018-12-29T10:06:18Z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