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316" r:id="rId2"/>
    <p:sldId id="317" r:id="rId3"/>
    <p:sldId id="318" r:id="rId4"/>
    <p:sldId id="319" r:id="rId5"/>
    <p:sldId id="320" r:id="rId6"/>
    <p:sldId id="321" r:id="rId7"/>
    <p:sldId id="322" r:id="rId8"/>
    <p:sldId id="323" r:id="rId9"/>
    <p:sldId id="326" r:id="rId10"/>
    <p:sldId id="327" r:id="rId11"/>
    <p:sldId id="325" r:id="rId12"/>
    <p:sldId id="328" r:id="rId13"/>
    <p:sldId id="330" r:id="rId14"/>
    <p:sldId id="324" r:id="rId15"/>
    <p:sldId id="341" r:id="rId16"/>
    <p:sldId id="329" r:id="rId17"/>
    <p:sldId id="331" r:id="rId18"/>
    <p:sldId id="332" r:id="rId19"/>
    <p:sldId id="333" r:id="rId20"/>
    <p:sldId id="337" r:id="rId21"/>
    <p:sldId id="343" r:id="rId22"/>
    <p:sldId id="338" r:id="rId23"/>
    <p:sldId id="339" r:id="rId24"/>
    <p:sldId id="340" r:id="rId25"/>
    <p:sldId id="342" r:id="rId26"/>
    <p:sldId id="346" r:id="rId27"/>
    <p:sldId id="347" r:id="rId28"/>
    <p:sldId id="344" r:id="rId29"/>
    <p:sldId id="345" r:id="rId30"/>
    <p:sldId id="348" r:id="rId31"/>
    <p:sldId id="349" r:id="rId32"/>
    <p:sldId id="350" r:id="rId33"/>
  </p:sldIdLst>
  <p:sldSz cx="9144000" cy="6858000" type="screen4x3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AU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panose="02020603050405020304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panose="02020603050405020304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panose="02020603050405020304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panose="02020603050405020304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19191"/>
    <a:srgbClr val="CECECE"/>
    <a:srgbClr val="B3B3B3"/>
    <a:srgbClr val="333333"/>
    <a:srgbClr val="232323"/>
    <a:srgbClr val="47474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40" autoAdjust="0"/>
    <p:restoredTop sz="90929"/>
  </p:normalViewPr>
  <p:slideViewPr>
    <p:cSldViewPr>
      <p:cViewPr varScale="1">
        <p:scale>
          <a:sx n="109" d="100"/>
          <a:sy n="109" d="100"/>
        </p:scale>
        <p:origin x="136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3966" y="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61943" y="448265"/>
            <a:ext cx="6991316" cy="3398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4337" tIns="46341" rIns="94337" bIns="46341">
            <a:spAutoFit/>
          </a:bodyPr>
          <a:lstStyle>
            <a:lvl1pPr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Εισαγωγή στον </a:t>
            </a:r>
            <a:r>
              <a:rPr lang="el-GR" altLang="el-GR" sz="1600" dirty="0" err="1">
                <a:solidFill>
                  <a:srgbClr val="000000"/>
                </a:solidFill>
                <a:latin typeface="Arial" panose="020B0604020202020204" pitchFamily="34" charset="0"/>
              </a:rPr>
              <a:t>Αντικειμενοστρεφή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Προγραμματισμό</a:t>
            </a:r>
            <a:r>
              <a:rPr lang="en-AU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 – </a:t>
            </a:r>
            <a:r>
              <a:rPr lang="el-GR" altLang="el-GR" sz="1600" dirty="0">
                <a:solidFill>
                  <a:srgbClr val="000000"/>
                </a:solidFill>
                <a:latin typeface="Arial" panose="020B0604020202020204" pitchFamily="34" charset="0"/>
              </a:rPr>
              <a:t>Διάλεξη </a:t>
            </a:r>
            <a:r>
              <a:rPr lang="el-GR" altLang="el-GR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#</a:t>
            </a:r>
            <a:r>
              <a:rPr lang="en-US" altLang="el-GR" sz="1600" dirty="0" smtClean="0">
                <a:solidFill>
                  <a:srgbClr val="000000"/>
                </a:solidFill>
                <a:latin typeface="Arial" panose="020B0604020202020204" pitchFamily="34" charset="0"/>
              </a:rPr>
              <a:t>16</a:t>
            </a:r>
            <a:endParaRPr lang="en-AU" altLang="el-GR" sz="1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4160059" y="8913167"/>
            <a:ext cx="2636571" cy="2782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4337" tIns="46341" rIns="94337" bIns="46341">
            <a:spAutoFit/>
          </a:bodyPr>
          <a:lstStyle>
            <a:lvl1pPr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476250"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954088"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430338"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1906588" algn="l" defTabSz="954088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3637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8209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2781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735388" defTabSz="954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l-GR" altLang="el-GR" sz="1200" dirty="0">
                <a:solidFill>
                  <a:srgbClr val="000000"/>
                </a:solidFill>
                <a:latin typeface="Arial" panose="020B0604020202020204" pitchFamily="34" charset="0"/>
              </a:rPr>
              <a:t>Αντώνιος </a:t>
            </a:r>
            <a:r>
              <a:rPr lang="el-GR" altLang="el-GR" sz="1200" dirty="0" err="1">
                <a:solidFill>
                  <a:srgbClr val="000000"/>
                </a:solidFill>
                <a:latin typeface="Arial" panose="020B0604020202020204" pitchFamily="34" charset="0"/>
              </a:rPr>
              <a:t>Συμβώνης</a:t>
            </a:r>
            <a:r>
              <a:rPr lang="en-AU" altLang="el-GR" sz="12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l-GR" altLang="el-GR" sz="1200" dirty="0">
                <a:solidFill>
                  <a:srgbClr val="000000"/>
                </a:solidFill>
                <a:latin typeface="Arial" panose="020B0604020202020204" pitchFamily="34" charset="0"/>
              </a:rPr>
              <a:t>ΣΕΜΦΕ, ΕΜΠ</a:t>
            </a:r>
            <a:endParaRPr lang="en-AU" altLang="el-GR" sz="12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924" y="4563065"/>
            <a:ext cx="5365352" cy="40433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337" tIns="46341" rIns="94337" bIns="463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Click to edit Master notes styles</a:t>
            </a:r>
          </a:p>
          <a:p>
            <a:pPr lvl="1"/>
            <a:r>
              <a:rPr lang="en-AU" altLang="el-GR" smtClean="0"/>
              <a:t>Second Level</a:t>
            </a:r>
          </a:p>
          <a:p>
            <a:pPr lvl="2"/>
            <a:r>
              <a:rPr lang="en-AU" altLang="el-GR" smtClean="0"/>
              <a:t>Third Level</a:t>
            </a:r>
          </a:p>
          <a:p>
            <a:pPr lvl="3"/>
            <a:r>
              <a:rPr lang="en-AU" altLang="el-GR" smtClean="0"/>
              <a:t>Fourth Level</a:t>
            </a:r>
          </a:p>
          <a:p>
            <a:pPr lvl="4"/>
            <a:r>
              <a:rPr lang="en-AU" altLang="el-GR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09700" y="835025"/>
            <a:ext cx="4494213" cy="33702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 altLang="el-G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0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6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96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cast to character has to be used to get character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2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n-AU" altLang="el-GR" b="1">
                <a:solidFill>
                  <a:srgbClr val="000000"/>
                </a:solidFill>
              </a:rPr>
              <a:t>Week 4</a:t>
            </a:r>
            <a:r>
              <a:rPr lang="en-AU" altLang="el-GR">
                <a:solidFill>
                  <a:srgbClr val="000000"/>
                </a:solidFill>
              </a:rPr>
              <a:t>: Exceptions</a:t>
            </a:r>
          </a:p>
          <a:p>
            <a:pPr>
              <a:spcBef>
                <a:spcPct val="0"/>
              </a:spcBef>
            </a:pPr>
            <a:r>
              <a:rPr lang="en-AU" altLang="el-GR">
                <a:solidFill>
                  <a:srgbClr val="000000"/>
                </a:solidFill>
              </a:rPr>
              <a:t>time: 2 x one hour</a:t>
            </a:r>
          </a:p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altLang="el-GR">
                <a:solidFill>
                  <a:srgbClr val="000000"/>
                </a:solidFill>
              </a:rPr>
              <a:t>this lecture is done with live demo run in parallel</a:t>
            </a:r>
          </a:p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pPr>
              <a:spcBef>
                <a:spcPct val="0"/>
              </a:spcBef>
            </a:pPr>
            <a:r>
              <a:rPr lang="en-AU" altLang="el-GR">
                <a:solidFill>
                  <a:srgbClr val="000000"/>
                </a:solidFill>
              </a:rPr>
              <a:t>topics:</a:t>
            </a:r>
          </a:p>
          <a:p>
            <a:pPr>
              <a:spcBef>
                <a:spcPct val="0"/>
              </a:spcBef>
            </a:pPr>
            <a:r>
              <a:rPr lang="en-AU" altLang="el-GR">
                <a:solidFill>
                  <a:srgbClr val="000000"/>
                </a:solidFill>
              </a:rPr>
              <a:t>• </a:t>
            </a:r>
          </a:p>
          <a:p>
            <a:pPr>
              <a:spcBef>
                <a:spcPct val="0"/>
              </a:spcBef>
            </a:pPr>
            <a:endParaRPr lang="en-AU" altLang="el-GR">
              <a:solidFill>
                <a:srgbClr val="000000"/>
              </a:solidFill>
            </a:endParaRPr>
          </a:p>
          <a:p>
            <a:endParaRPr lang="en-AU" alt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2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altLang="el-GR"/>
              <a:t>processing the character as int is okay as long as it goes from stream to stream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 alt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2804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66375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501650"/>
            <a:ext cx="1943100" cy="5594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01650"/>
            <a:ext cx="5676900" cy="55943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7270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4054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0067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4478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8464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2679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920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716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06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6347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80000"/>
                <a:invGamma/>
              </a:schemeClr>
            </a:gs>
            <a:gs pos="50000">
              <a:schemeClr val="bg1"/>
            </a:gs>
            <a:gs pos="100000">
              <a:schemeClr val="bg1">
                <a:gamma/>
                <a:shade val="80000"/>
                <a:invGamma/>
              </a:schemeClr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34950" y="234950"/>
            <a:ext cx="8674100" cy="6235700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01650"/>
            <a:ext cx="77724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Click to edit Master title style</a:t>
            </a: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457200" y="1143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/>
              </a:gs>
              <a:gs pos="100000">
                <a:srgbClr val="474747">
                  <a:gamma/>
                  <a:tint val="30196"/>
                  <a:invGamma/>
                </a:srgb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478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l-GR" smtClean="0"/>
              <a:t>sample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2553621" y="6434138"/>
            <a:ext cx="6437979" cy="2744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Εισαγωγή στον </a:t>
            </a:r>
            <a:r>
              <a:rPr lang="el-GR" altLang="el-GR" sz="12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Αντικειμενοστρεφή</a:t>
            </a:r>
            <a:r>
              <a:rPr lang="el-GR" altLang="el-GR" sz="1200" baseline="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 </a:t>
            </a: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Προγραμματισμό</a:t>
            </a:r>
            <a:r>
              <a:rPr lang="en-AU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Αντώνιος </a:t>
            </a:r>
            <a:r>
              <a:rPr lang="el-GR" altLang="el-GR" sz="12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Συμβώνης</a:t>
            </a:r>
            <a:r>
              <a:rPr lang="en-AU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 </a:t>
            </a:r>
            <a:r>
              <a:rPr lang="el-GR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ΣΕΜΦΕ, ΕΜΠ</a:t>
            </a:r>
            <a:r>
              <a:rPr lang="en-AU" altLang="el-GR" sz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</a:rPr>
              <a:t>,</a:t>
            </a:r>
            <a:r>
              <a:rPr lang="en-AU" altLang="el-GR" sz="1200" dirty="0" smtClean="0"/>
              <a:t> </a:t>
            </a:r>
            <a:r>
              <a:rPr lang="en-AU" altLang="el-GR" sz="1200" kern="12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t>Slide </a:t>
            </a:r>
            <a:fld id="{FB66F834-279D-4E87-891F-8713BCD441E8}" type="slidenum">
              <a:rPr lang="en-AU" altLang="el-GR" sz="1200" kern="120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" panose="02020603060405020304" pitchFamily="18" charset="0"/>
                <a:ea typeface="+mn-ea"/>
                <a:cs typeface="+mn-cs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‹#›</a:t>
            </a:fld>
            <a:endParaRPr lang="en-AU" altLang="el-GR" sz="1200" kern="12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" panose="02020603060405020304" pitchFamily="18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ZapfHumnst BT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ZapfHumnst BT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ZapfHumnst BT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ZapfHumnst BT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ZapfHumnst BT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ZapfHumnst BT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ZapfHumnst BT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ZapfHumnst BT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Monotype Sorts" charset="2"/>
        <a:buChar char="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Times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Rectangle 4098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AU" altLang="el-GR">
                <a:solidFill>
                  <a:srgbClr val="FFFFFF"/>
                </a:solidFill>
              </a:rPr>
              <a:t>Week 9: Input / Output</a:t>
            </a:r>
          </a:p>
        </p:txBody>
      </p:sp>
      <p:sp>
        <p:nvSpPr>
          <p:cNvPr id="269315" name="Rectangle 4099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l-GR" altLang="el-GR" sz="3200" dirty="0" smtClean="0">
                <a:latin typeface="ZapfHumnst BT" charset="0"/>
              </a:rPr>
              <a:t>Διάλεξη #16:</a:t>
            </a:r>
            <a:endParaRPr lang="en-AU" altLang="el-GR" sz="3200" dirty="0">
              <a:latin typeface="ZapfHumnst BT" charset="0"/>
            </a:endParaRP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l-GR" altLang="el-GR" sz="3200" dirty="0">
                <a:latin typeface="ZapfHumnst BT" charset="0"/>
              </a:rPr>
              <a:t>Είσοδος / Έξοδος 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l-GR" altLang="el-GR" sz="2800" dirty="0">
                <a:solidFill>
                  <a:srgbClr val="FF33CC"/>
                </a:solidFill>
                <a:latin typeface="ZapfHumnst BT" charset="0"/>
              </a:rPr>
              <a:t>[</a:t>
            </a:r>
            <a:r>
              <a:rPr lang="en-AU" altLang="el-GR" sz="2800" dirty="0">
                <a:solidFill>
                  <a:srgbClr val="FF33CC"/>
                </a:solidFill>
                <a:latin typeface="ZapfHumnst BT" charset="0"/>
              </a:rPr>
              <a:t>Input / Output</a:t>
            </a:r>
            <a:r>
              <a:rPr lang="el-GR" altLang="el-GR" sz="2800" dirty="0">
                <a:solidFill>
                  <a:srgbClr val="FF33CC"/>
                </a:solidFill>
                <a:latin typeface="ZapfHumnst BT" charset="0"/>
              </a:rPr>
              <a:t>]</a:t>
            </a:r>
            <a:endParaRPr lang="en-AU" altLang="el-GR" sz="2800" dirty="0">
              <a:solidFill>
                <a:srgbClr val="FF33CC"/>
              </a:solidFill>
              <a:latin typeface="ZapfHumnst BT" charset="0"/>
            </a:endParaRPr>
          </a:p>
        </p:txBody>
      </p:sp>
      <p:sp>
        <p:nvSpPr>
          <p:cNvPr id="269316" name="Rectangle 4100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565150"/>
          </a:xfrm>
        </p:spPr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Η ιεραρχία </a:t>
            </a:r>
            <a:r>
              <a:rPr lang="en-AU" altLang="el-GR" sz="3600">
                <a:latin typeface="Arial" panose="020B0604020202020204" pitchFamily="34" charset="0"/>
              </a:rPr>
              <a:t>Stream </a:t>
            </a:r>
            <a:r>
              <a:rPr lang="en-AU" altLang="el-GR" sz="3200">
                <a:latin typeface="Arial" panose="020B0604020202020204" pitchFamily="34" charset="0"/>
              </a:rPr>
              <a:t>(</a:t>
            </a:r>
            <a:r>
              <a:rPr lang="el-GR" altLang="el-GR" sz="3200">
                <a:latin typeface="Arial" panose="020B0604020202020204" pitchFamily="34" charset="0"/>
              </a:rPr>
              <a:t>ελλιπής</a:t>
            </a:r>
            <a:r>
              <a:rPr lang="en-AU" altLang="el-GR" sz="3200">
                <a:latin typeface="Arial" panose="020B0604020202020204" pitchFamily="34" charset="0"/>
              </a:rPr>
              <a:t>)</a:t>
            </a:r>
            <a:r>
              <a:rPr lang="en-AU" altLang="el-GR"/>
              <a:t> </a:t>
            </a:r>
          </a:p>
        </p:txBody>
      </p:sp>
      <p:sp>
        <p:nvSpPr>
          <p:cNvPr id="336900" name="Rectangle 1028"/>
          <p:cNvSpPr>
            <a:spLocks noChangeArrowheads="1"/>
          </p:cNvSpPr>
          <p:nvPr/>
        </p:nvSpPr>
        <p:spPr bwMode="auto">
          <a:xfrm>
            <a:off x="3048000" y="1524000"/>
            <a:ext cx="2090738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OutputStream</a:t>
            </a:r>
          </a:p>
        </p:txBody>
      </p:sp>
      <p:sp>
        <p:nvSpPr>
          <p:cNvPr id="336901" name="Rectangle 1029"/>
          <p:cNvSpPr>
            <a:spLocks noChangeArrowheads="1"/>
          </p:cNvSpPr>
          <p:nvPr/>
        </p:nvSpPr>
        <p:spPr bwMode="auto">
          <a:xfrm>
            <a:off x="3224213" y="2895600"/>
            <a:ext cx="2582862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FileOutputStream</a:t>
            </a:r>
          </a:p>
        </p:txBody>
      </p:sp>
      <p:sp>
        <p:nvSpPr>
          <p:cNvPr id="336902" name="Rectangle 1030"/>
          <p:cNvSpPr>
            <a:spLocks noChangeArrowheads="1"/>
          </p:cNvSpPr>
          <p:nvPr/>
        </p:nvSpPr>
        <p:spPr bwMode="auto">
          <a:xfrm>
            <a:off x="328613" y="2895600"/>
            <a:ext cx="27686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FilterOutputStream</a:t>
            </a:r>
          </a:p>
        </p:txBody>
      </p:sp>
      <p:sp>
        <p:nvSpPr>
          <p:cNvPr id="336903" name="Rectangle 1031"/>
          <p:cNvSpPr>
            <a:spLocks noChangeArrowheads="1"/>
          </p:cNvSpPr>
          <p:nvPr/>
        </p:nvSpPr>
        <p:spPr bwMode="auto">
          <a:xfrm>
            <a:off x="304800" y="4724400"/>
            <a:ext cx="180340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PrintStream</a:t>
            </a:r>
          </a:p>
        </p:txBody>
      </p:sp>
      <p:sp>
        <p:nvSpPr>
          <p:cNvPr id="336904" name="Rectangle 1032"/>
          <p:cNvSpPr>
            <a:spLocks noChangeArrowheads="1"/>
          </p:cNvSpPr>
          <p:nvPr/>
        </p:nvSpPr>
        <p:spPr bwMode="auto">
          <a:xfrm>
            <a:off x="2590800" y="4724400"/>
            <a:ext cx="3243263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BufferedOutputStream</a:t>
            </a:r>
          </a:p>
        </p:txBody>
      </p:sp>
      <p:sp>
        <p:nvSpPr>
          <p:cNvPr id="336905" name="Rectangle 1033"/>
          <p:cNvSpPr>
            <a:spLocks noChangeArrowheads="1"/>
          </p:cNvSpPr>
          <p:nvPr/>
        </p:nvSpPr>
        <p:spPr bwMode="auto">
          <a:xfrm>
            <a:off x="5967413" y="2895600"/>
            <a:ext cx="2871787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PipedOutputStream</a:t>
            </a:r>
          </a:p>
        </p:txBody>
      </p:sp>
      <p:sp>
        <p:nvSpPr>
          <p:cNvPr id="336906" name="Line 1034"/>
          <p:cNvSpPr>
            <a:spLocks noChangeShapeType="1"/>
          </p:cNvSpPr>
          <p:nvPr/>
        </p:nvSpPr>
        <p:spPr bwMode="auto">
          <a:xfrm flipV="1">
            <a:off x="1676400" y="2057400"/>
            <a:ext cx="1524000" cy="838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6907" name="Line 1035"/>
          <p:cNvSpPr>
            <a:spLocks noChangeShapeType="1"/>
          </p:cNvSpPr>
          <p:nvPr/>
        </p:nvSpPr>
        <p:spPr bwMode="auto">
          <a:xfrm flipH="1" flipV="1">
            <a:off x="4114800" y="2057400"/>
            <a:ext cx="152400" cy="838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6908" name="Line 1036"/>
          <p:cNvSpPr>
            <a:spLocks noChangeShapeType="1"/>
          </p:cNvSpPr>
          <p:nvPr/>
        </p:nvSpPr>
        <p:spPr bwMode="auto">
          <a:xfrm flipV="1">
            <a:off x="1219200" y="3429000"/>
            <a:ext cx="2286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6909" name="Line 1037"/>
          <p:cNvSpPr>
            <a:spLocks noChangeShapeType="1"/>
          </p:cNvSpPr>
          <p:nvPr/>
        </p:nvSpPr>
        <p:spPr bwMode="auto">
          <a:xfrm flipH="1" flipV="1">
            <a:off x="5105400" y="2057400"/>
            <a:ext cx="2209800" cy="838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6910" name="Line 1038"/>
          <p:cNvSpPr>
            <a:spLocks noChangeShapeType="1"/>
          </p:cNvSpPr>
          <p:nvPr/>
        </p:nvSpPr>
        <p:spPr bwMode="auto">
          <a:xfrm flipH="1" flipV="1">
            <a:off x="2286000" y="3429000"/>
            <a:ext cx="19050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6912" name="Text Box 1040"/>
          <p:cNvSpPr txBox="1">
            <a:spLocks noChangeArrowheads="1"/>
          </p:cNvSpPr>
          <p:nvPr/>
        </p:nvSpPr>
        <p:spPr bwMode="auto">
          <a:xfrm>
            <a:off x="5821363" y="1325563"/>
            <a:ext cx="274955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2000">
                <a:latin typeface="AGaramond Italic" charset="0"/>
              </a:rPr>
              <a:t>(</a:t>
            </a:r>
            <a:r>
              <a:rPr lang="el-GR" altLang="el-GR" sz="2000">
                <a:latin typeface="AGaramond Italic" charset="0"/>
              </a:rPr>
              <a:t>μόνο έξοδος</a:t>
            </a:r>
            <a:r>
              <a:rPr lang="en-AU" altLang="el-GR" sz="2000">
                <a:latin typeface="AGaramond Italic" charset="0"/>
              </a:rPr>
              <a:t>, </a:t>
            </a:r>
            <a:r>
              <a:rPr lang="el-GR" altLang="el-GR" sz="2000">
                <a:latin typeface="AGaramond Italic" charset="0"/>
              </a:rPr>
              <a:t>ελλιπής</a:t>
            </a:r>
            <a:r>
              <a:rPr lang="en-AU" altLang="el-GR" sz="2000">
                <a:latin typeface="AGaramond Italic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565150"/>
          </a:xfrm>
        </p:spPr>
        <p:txBody>
          <a:bodyPr/>
          <a:lstStyle/>
          <a:p>
            <a:r>
              <a:rPr lang="en-AU" altLang="el-GR" sz="3600" b="1">
                <a:latin typeface="Courier New" panose="02070309020205020404" pitchFamily="49" charset="0"/>
              </a:rPr>
              <a:t>System.in</a:t>
            </a:r>
            <a:r>
              <a:rPr lang="en-AU" altLang="el-GR" sz="3600"/>
              <a:t> </a:t>
            </a:r>
            <a:r>
              <a:rPr lang="el-GR" altLang="el-GR" sz="3600"/>
              <a:t> </a:t>
            </a:r>
            <a:r>
              <a:rPr lang="el-GR" altLang="el-GR" sz="3200">
                <a:latin typeface="Arial" panose="020B0604020202020204" pitchFamily="34" charset="0"/>
              </a:rPr>
              <a:t>και</a:t>
            </a:r>
            <a:r>
              <a:rPr lang="en-AU" altLang="el-GR" sz="3600"/>
              <a:t> </a:t>
            </a:r>
            <a:r>
              <a:rPr lang="el-GR" altLang="el-GR" sz="3600"/>
              <a:t> </a:t>
            </a:r>
            <a:r>
              <a:rPr lang="en-AU" altLang="el-GR" sz="3600" b="1">
                <a:latin typeface="Courier New" panose="02070309020205020404" pitchFamily="49" charset="0"/>
              </a:rPr>
              <a:t>System.out</a:t>
            </a:r>
          </a:p>
        </p:txBody>
      </p:sp>
      <p:sp>
        <p:nvSpPr>
          <p:cNvPr id="331780" name="Rectangle 4"/>
          <p:cNvSpPr>
            <a:spLocks noChangeArrowheads="1"/>
          </p:cNvSpPr>
          <p:nvPr/>
        </p:nvSpPr>
        <p:spPr bwMode="auto">
          <a:xfrm>
            <a:off x="685800" y="2057400"/>
            <a:ext cx="7772400" cy="2235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class System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 public static final PrintStream err;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 public static final InputStream in;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 public static final PrintStream out;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 ...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331781" name="Text Box 5"/>
          <p:cNvSpPr txBox="1">
            <a:spLocks noChangeArrowheads="1"/>
          </p:cNvSpPr>
          <p:nvPr/>
        </p:nvSpPr>
        <p:spPr bwMode="auto">
          <a:xfrm>
            <a:off x="685800" y="4846638"/>
            <a:ext cx="7848600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l"/>
            <a:r>
              <a:rPr lang="el-GR" altLang="el-GR">
                <a:latin typeface="Helvetica" panose="020B0604020202020204" pitchFamily="34" charset="0"/>
              </a:rPr>
              <a:t>Η κλάση </a:t>
            </a:r>
            <a:r>
              <a:rPr lang="en-AU" altLang="el-GR">
                <a:latin typeface="Helvetica" panose="020B0604020202020204" pitchFamily="34" charset="0"/>
              </a:rPr>
              <a:t>System (</a:t>
            </a:r>
            <a:r>
              <a:rPr lang="el-GR" altLang="el-GR">
                <a:latin typeface="Helvetica" panose="020B0604020202020204" pitchFamily="34" charset="0"/>
              </a:rPr>
              <a:t>για ιστορικούς λόγους</a:t>
            </a:r>
            <a:r>
              <a:rPr lang="en-AU" altLang="el-GR">
                <a:latin typeface="Helvetica" panose="020B0604020202020204" pitchFamily="34" charset="0"/>
              </a:rPr>
              <a:t>) </a:t>
            </a:r>
            <a:r>
              <a:rPr lang="el-GR" altLang="el-GR">
                <a:latin typeface="Helvetica" panose="020B0604020202020204" pitchFamily="34" charset="0"/>
              </a:rPr>
              <a:t>χρησιμοποιεί τις </a:t>
            </a:r>
            <a:r>
              <a:rPr lang="en-AU" altLang="el-GR">
                <a:latin typeface="Helvetica" panose="020B0604020202020204" pitchFamily="34" charset="0"/>
              </a:rPr>
              <a:t> PrintStream </a:t>
            </a:r>
            <a:r>
              <a:rPr lang="el-GR" altLang="el-GR">
                <a:latin typeface="Helvetica" panose="020B0604020202020204" pitchFamily="34" charset="0"/>
              </a:rPr>
              <a:t>και </a:t>
            </a:r>
            <a:r>
              <a:rPr lang="en-AU" altLang="el-GR">
                <a:latin typeface="Helvetica" panose="020B0604020202020204" pitchFamily="34" charset="0"/>
              </a:rPr>
              <a:t> InputStream </a:t>
            </a:r>
            <a:r>
              <a:rPr lang="el-GR" altLang="el-GR">
                <a:latin typeface="Helvetica" panose="020B0604020202020204" pitchFamily="34" charset="0"/>
              </a:rPr>
              <a:t>για</a:t>
            </a:r>
            <a:r>
              <a:rPr lang="en-AU" altLang="el-GR">
                <a:latin typeface="Helvetica" panose="020B0604020202020204" pitchFamily="34" charset="0"/>
              </a:rPr>
              <a:t> I/O. </a:t>
            </a:r>
            <a:r>
              <a:rPr lang="el-GR" altLang="el-GR">
                <a:latin typeface="Helvetica" panose="020B0604020202020204" pitchFamily="34" charset="0"/>
              </a:rPr>
              <a:t>Ο προτιμητέος τρόπος για είσοδο/έξοδο κειμένου</a:t>
            </a:r>
            <a:r>
              <a:rPr lang="en-AU" altLang="el-GR">
                <a:latin typeface="Helvetica" panose="020B0604020202020204" pitchFamily="34" charset="0"/>
              </a:rPr>
              <a:t> </a:t>
            </a:r>
            <a:r>
              <a:rPr lang="el-GR" altLang="el-GR">
                <a:latin typeface="Helvetica" panose="020B0604020202020204" pitchFamily="34" charset="0"/>
              </a:rPr>
              <a:t>είναι μέσω των «</a:t>
            </a:r>
            <a:r>
              <a:rPr lang="en-AU" altLang="el-GR">
                <a:latin typeface="Helvetica" panose="020B0604020202020204" pitchFamily="34" charset="0"/>
              </a:rPr>
              <a:t>Reader/Writer</a:t>
            </a:r>
            <a:r>
              <a:rPr lang="el-GR" altLang="el-GR">
                <a:latin typeface="Helvetica" panose="020B0604020202020204" pitchFamily="34" charset="0"/>
              </a:rPr>
              <a:t>»</a:t>
            </a:r>
            <a:r>
              <a:rPr lang="en-AU" altLang="el-GR">
                <a:latin typeface="Helvetica" panose="020B0604020202020204" pitchFamily="34" charset="0"/>
              </a:rPr>
              <a:t> </a:t>
            </a:r>
            <a:r>
              <a:rPr lang="el-GR" altLang="el-GR">
                <a:latin typeface="Helvetica" panose="020B0604020202020204" pitchFamily="34" charset="0"/>
              </a:rPr>
              <a:t>κλάσεων</a:t>
            </a:r>
            <a:r>
              <a:rPr lang="en-AU" altLang="el-GR">
                <a:latin typeface="Helvetica" panose="020B0604020202020204" pitchFamily="34" charset="0"/>
              </a:rPr>
              <a:t>.</a:t>
            </a:r>
          </a:p>
        </p:txBody>
      </p:sp>
      <p:sp>
        <p:nvSpPr>
          <p:cNvPr id="331782" name="Rectangle 6"/>
          <p:cNvSpPr>
            <a:spLocks noChangeArrowheads="1"/>
          </p:cNvSpPr>
          <p:nvPr/>
        </p:nvSpPr>
        <p:spPr bwMode="auto">
          <a:xfrm>
            <a:off x="685800" y="1371600"/>
            <a:ext cx="67818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System.out.println("trust no-one");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Μεθοδοι της </a:t>
            </a:r>
            <a:r>
              <a:rPr lang="en-AU" altLang="el-GR" sz="3600"/>
              <a:t>PrintStream</a:t>
            </a:r>
          </a:p>
        </p:txBody>
      </p:sp>
      <p:sp>
        <p:nvSpPr>
          <p:cNvPr id="337923" name="Rectangle 3"/>
          <p:cNvSpPr>
            <a:spLocks noChangeArrowheads="1"/>
          </p:cNvSpPr>
          <p:nvPr/>
        </p:nvSpPr>
        <p:spPr bwMode="auto">
          <a:xfrm>
            <a:off x="609600" y="1371600"/>
            <a:ext cx="4572000" cy="2540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print(boolean b)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print(char c)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print(double d)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print(float f)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print(int i)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print(long l)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print(String s)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print(Object o)</a:t>
            </a:r>
          </a:p>
        </p:txBody>
      </p:sp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3733800" y="3810000"/>
            <a:ext cx="4953000" cy="254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println(boolean b)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println (char c)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println (double d)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println (float f)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println (int i)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println (long l)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println (String s)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public void println (Object o)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Ανάγνωση</a:t>
            </a:r>
            <a:r>
              <a:rPr lang="en-AU" altLang="el-GR"/>
              <a:t> </a:t>
            </a:r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772400" cy="53340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l-GR" altLang="el-GR" sz="2800">
                <a:latin typeface="AGaramond Italic" charset="0"/>
              </a:rPr>
              <a:t>Παράδειγμα</a:t>
            </a:r>
            <a:endParaRPr lang="en-AU" altLang="el-GR" sz="2800">
              <a:latin typeface="AGaramond Italic" charset="0"/>
            </a:endParaRPr>
          </a:p>
        </p:txBody>
      </p:sp>
      <p:sp>
        <p:nvSpPr>
          <p:cNvPr id="339972" name="Rectangle 4"/>
          <p:cNvSpPr>
            <a:spLocks noChangeArrowheads="1"/>
          </p:cNvSpPr>
          <p:nvPr/>
        </p:nvSpPr>
        <p:spPr bwMode="auto">
          <a:xfrm>
            <a:off x="381000" y="2286000"/>
            <a:ext cx="8458200" cy="3149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BufferedReader reader = 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new BufferedReader(new InputStreamReader(System.in));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try 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  String inputLine = reader.readLine();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catch(IOException exc)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  // an IO error occurred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339973" name="Rectangle 5"/>
          <p:cNvSpPr>
            <a:spLocks noChangeArrowheads="1"/>
          </p:cNvSpPr>
          <p:nvPr/>
        </p:nvSpPr>
        <p:spPr bwMode="auto">
          <a:xfrm>
            <a:off x="762000" y="5791200"/>
            <a:ext cx="77724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 algn="l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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Font typeface="Monotype Sorts" charset="2"/>
              <a:buNone/>
            </a:pPr>
            <a:r>
              <a:rPr lang="el-GR" altLang="el-GR" sz="2800">
                <a:latin typeface="AGaramond Italic" charset="0"/>
              </a:rPr>
              <a:t>Τι σημαίνουν όλα αυτά;</a:t>
            </a:r>
            <a:endParaRPr lang="en-AU" altLang="el-GR" sz="2800">
              <a:latin typeface="AGaramond Italic" charset="0"/>
            </a:endParaRPr>
          </a:p>
        </p:txBody>
      </p:sp>
      <p:graphicFrame>
        <p:nvGraphicFramePr>
          <p:cNvPr id="339974" name="Object 6"/>
          <p:cNvGraphicFramePr>
            <a:graphicFrameLocks noChangeAspect="1"/>
          </p:cNvGraphicFramePr>
          <p:nvPr/>
        </p:nvGraphicFramePr>
        <p:xfrm>
          <a:off x="6931025" y="4419600"/>
          <a:ext cx="1712913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125" r:id="rId3" imgW="2540000" imgH="2933700" progId="MS_ClipArt_Gallery">
                  <p:embed/>
                </p:oleObj>
              </mc:Choice>
              <mc:Fallback>
                <p:oleObj r:id="rId3" imgW="2540000" imgH="2933700" progId="MS_ClipArt_Gallery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1025" y="4419600"/>
                        <a:ext cx="1712913" cy="198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Απόληξη στοιχείων και επεξεργασία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329732" name="Rectangle 4"/>
          <p:cNvSpPr>
            <a:spLocks noChangeArrowheads="1"/>
          </p:cNvSpPr>
          <p:nvPr/>
        </p:nvSpPr>
        <p:spPr bwMode="auto">
          <a:xfrm>
            <a:off x="4800600" y="1828800"/>
            <a:ext cx="3276600" cy="37338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grpSp>
        <p:nvGrpSpPr>
          <p:cNvPr id="329733" name="Group 5"/>
          <p:cNvGrpSpPr>
            <a:grpSpLocks/>
          </p:cNvGrpSpPr>
          <p:nvPr/>
        </p:nvGrpSpPr>
        <p:grpSpPr bwMode="auto">
          <a:xfrm>
            <a:off x="914400" y="1828800"/>
            <a:ext cx="3276600" cy="3733800"/>
            <a:chOff x="240" y="1344"/>
            <a:chExt cx="2064" cy="2352"/>
          </a:xfrm>
        </p:grpSpPr>
        <p:sp>
          <p:nvSpPr>
            <p:cNvPr id="329734" name="Rectangle 6"/>
            <p:cNvSpPr>
              <a:spLocks noChangeArrowheads="1"/>
            </p:cNvSpPr>
            <p:nvPr/>
          </p:nvSpPr>
          <p:spPr bwMode="auto">
            <a:xfrm>
              <a:off x="912" y="1536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35" name="Rectangle 7"/>
            <p:cNvSpPr>
              <a:spLocks noChangeArrowheads="1"/>
            </p:cNvSpPr>
            <p:nvPr/>
          </p:nvSpPr>
          <p:spPr bwMode="auto">
            <a:xfrm>
              <a:off x="1296" y="2016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36" name="Rectangle 8"/>
            <p:cNvSpPr>
              <a:spLocks noChangeArrowheads="1"/>
            </p:cNvSpPr>
            <p:nvPr/>
          </p:nvSpPr>
          <p:spPr bwMode="auto">
            <a:xfrm>
              <a:off x="480" y="2016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37" name="Rectangle 9"/>
            <p:cNvSpPr>
              <a:spLocks noChangeArrowheads="1"/>
            </p:cNvSpPr>
            <p:nvPr/>
          </p:nvSpPr>
          <p:spPr bwMode="auto">
            <a:xfrm>
              <a:off x="480" y="2496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38" name="Rectangle 10"/>
            <p:cNvSpPr>
              <a:spLocks noChangeArrowheads="1"/>
            </p:cNvSpPr>
            <p:nvPr/>
          </p:nvSpPr>
          <p:spPr bwMode="auto">
            <a:xfrm>
              <a:off x="720" y="3120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39" name="Rectangle 11"/>
            <p:cNvSpPr>
              <a:spLocks noChangeArrowheads="1"/>
            </p:cNvSpPr>
            <p:nvPr/>
          </p:nvSpPr>
          <p:spPr bwMode="auto">
            <a:xfrm>
              <a:off x="1536" y="2688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40" name="Line 12"/>
            <p:cNvSpPr>
              <a:spLocks noChangeShapeType="1"/>
            </p:cNvSpPr>
            <p:nvPr/>
          </p:nvSpPr>
          <p:spPr bwMode="auto">
            <a:xfrm flipV="1">
              <a:off x="720" y="1776"/>
              <a:ext cx="384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41" name="Line 13"/>
            <p:cNvSpPr>
              <a:spLocks noChangeShapeType="1"/>
            </p:cNvSpPr>
            <p:nvPr/>
          </p:nvSpPr>
          <p:spPr bwMode="auto">
            <a:xfrm flipH="1" flipV="1">
              <a:off x="1248" y="1776"/>
              <a:ext cx="288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42" name="Line 14"/>
            <p:cNvSpPr>
              <a:spLocks noChangeShapeType="1"/>
            </p:cNvSpPr>
            <p:nvPr/>
          </p:nvSpPr>
          <p:spPr bwMode="auto">
            <a:xfrm flipV="1">
              <a:off x="720" y="2304"/>
              <a:ext cx="0" cy="1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43" name="Line 15"/>
            <p:cNvSpPr>
              <a:spLocks noChangeShapeType="1"/>
            </p:cNvSpPr>
            <p:nvPr/>
          </p:nvSpPr>
          <p:spPr bwMode="auto">
            <a:xfrm flipH="1" flipV="1">
              <a:off x="1632" y="2304"/>
              <a:ext cx="192" cy="3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44" name="Line 16"/>
            <p:cNvSpPr>
              <a:spLocks noChangeShapeType="1"/>
            </p:cNvSpPr>
            <p:nvPr/>
          </p:nvSpPr>
          <p:spPr bwMode="auto">
            <a:xfrm flipV="1">
              <a:off x="960" y="2304"/>
              <a:ext cx="576" cy="8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9745" name="Rectangle 17"/>
            <p:cNvSpPr>
              <a:spLocks noChangeArrowheads="1"/>
            </p:cNvSpPr>
            <p:nvPr/>
          </p:nvSpPr>
          <p:spPr bwMode="auto">
            <a:xfrm>
              <a:off x="240" y="1344"/>
              <a:ext cx="2064" cy="235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329746" name="Rectangle 18"/>
          <p:cNvSpPr>
            <a:spLocks noChangeArrowheads="1"/>
          </p:cNvSpPr>
          <p:nvPr/>
        </p:nvSpPr>
        <p:spPr bwMode="auto">
          <a:xfrm>
            <a:off x="5867400" y="21336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47" name="Rectangle 19"/>
          <p:cNvSpPr>
            <a:spLocks noChangeArrowheads="1"/>
          </p:cNvSpPr>
          <p:nvPr/>
        </p:nvSpPr>
        <p:spPr bwMode="auto">
          <a:xfrm>
            <a:off x="6477000" y="28956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48" name="Rectangle 20"/>
          <p:cNvSpPr>
            <a:spLocks noChangeArrowheads="1"/>
          </p:cNvSpPr>
          <p:nvPr/>
        </p:nvSpPr>
        <p:spPr bwMode="auto">
          <a:xfrm>
            <a:off x="5181600" y="28956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49" name="Rectangle 21"/>
          <p:cNvSpPr>
            <a:spLocks noChangeArrowheads="1"/>
          </p:cNvSpPr>
          <p:nvPr/>
        </p:nvSpPr>
        <p:spPr bwMode="auto">
          <a:xfrm>
            <a:off x="5181600" y="36576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50" name="Rectangle 22"/>
          <p:cNvSpPr>
            <a:spLocks noChangeArrowheads="1"/>
          </p:cNvSpPr>
          <p:nvPr/>
        </p:nvSpPr>
        <p:spPr bwMode="auto">
          <a:xfrm>
            <a:off x="5562600" y="46482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51" name="Rectangle 23"/>
          <p:cNvSpPr>
            <a:spLocks noChangeArrowheads="1"/>
          </p:cNvSpPr>
          <p:nvPr/>
        </p:nvSpPr>
        <p:spPr bwMode="auto">
          <a:xfrm>
            <a:off x="6858000" y="39624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52" name="Line 24"/>
          <p:cNvSpPr>
            <a:spLocks noChangeShapeType="1"/>
          </p:cNvSpPr>
          <p:nvPr/>
        </p:nvSpPr>
        <p:spPr bwMode="auto">
          <a:xfrm flipV="1">
            <a:off x="5562600" y="2514600"/>
            <a:ext cx="6096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53" name="Line 25"/>
          <p:cNvSpPr>
            <a:spLocks noChangeShapeType="1"/>
          </p:cNvSpPr>
          <p:nvPr/>
        </p:nvSpPr>
        <p:spPr bwMode="auto">
          <a:xfrm flipH="1" flipV="1">
            <a:off x="6400800" y="2514600"/>
            <a:ext cx="4572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54" name="Line 26"/>
          <p:cNvSpPr>
            <a:spLocks noChangeShapeType="1"/>
          </p:cNvSpPr>
          <p:nvPr/>
        </p:nvSpPr>
        <p:spPr bwMode="auto">
          <a:xfrm flipV="1">
            <a:off x="5562600" y="3352800"/>
            <a:ext cx="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55" name="Line 27"/>
          <p:cNvSpPr>
            <a:spLocks noChangeShapeType="1"/>
          </p:cNvSpPr>
          <p:nvPr/>
        </p:nvSpPr>
        <p:spPr bwMode="auto">
          <a:xfrm flipH="1" flipV="1">
            <a:off x="7010400" y="3352800"/>
            <a:ext cx="3048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56" name="Line 28"/>
          <p:cNvSpPr>
            <a:spLocks noChangeShapeType="1"/>
          </p:cNvSpPr>
          <p:nvPr/>
        </p:nvSpPr>
        <p:spPr bwMode="auto">
          <a:xfrm flipV="1">
            <a:off x="5943600" y="3352800"/>
            <a:ext cx="9144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59" name="Text Box 31"/>
          <p:cNvSpPr txBox="1">
            <a:spLocks noChangeArrowheads="1"/>
          </p:cNvSpPr>
          <p:nvPr/>
        </p:nvSpPr>
        <p:spPr bwMode="auto">
          <a:xfrm>
            <a:off x="5257800" y="1371600"/>
            <a:ext cx="320675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l"/>
            <a:r>
              <a:rPr lang="el-GR" altLang="el-GR" sz="1800">
                <a:latin typeface="AGaramond Italic" charset="0"/>
              </a:rPr>
              <a:t>Ρεύματα απόληξης στοιχείων</a:t>
            </a:r>
            <a:r>
              <a:rPr lang="en-AU" altLang="el-GR" sz="1800">
                <a:latin typeface="AGaramond Italic" charset="0"/>
              </a:rPr>
              <a:t> </a:t>
            </a:r>
          </a:p>
        </p:txBody>
      </p:sp>
      <p:sp>
        <p:nvSpPr>
          <p:cNvPr id="329760" name="Text Box 32"/>
          <p:cNvSpPr txBox="1">
            <a:spLocks noChangeArrowheads="1"/>
          </p:cNvSpPr>
          <p:nvPr/>
        </p:nvSpPr>
        <p:spPr bwMode="auto">
          <a:xfrm>
            <a:off x="6248400" y="5562600"/>
            <a:ext cx="25304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l"/>
            <a:r>
              <a:rPr lang="el-GR" altLang="el-GR" sz="1800">
                <a:latin typeface="AGaramond Italic" charset="0"/>
              </a:rPr>
              <a:t>Ρεύματα επεξεργασίας</a:t>
            </a:r>
            <a:r>
              <a:rPr lang="en-AU" altLang="el-GR">
                <a:latin typeface="AGaramond Italic" charset="0"/>
              </a:rPr>
              <a:t> </a:t>
            </a:r>
          </a:p>
        </p:txBody>
      </p:sp>
      <p:sp>
        <p:nvSpPr>
          <p:cNvPr id="329763" name="AutoShape 35"/>
          <p:cNvSpPr>
            <a:spLocks noChangeArrowheads="1"/>
          </p:cNvSpPr>
          <p:nvPr/>
        </p:nvSpPr>
        <p:spPr bwMode="auto">
          <a:xfrm>
            <a:off x="457200" y="1905000"/>
            <a:ext cx="8001000" cy="1524000"/>
          </a:xfrm>
          <a:prstGeom prst="flowChartAlternateProcess">
            <a:avLst/>
          </a:prstGeom>
          <a:noFill/>
          <a:ln w="1905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64" name="AutoShape 36"/>
          <p:cNvSpPr>
            <a:spLocks noChangeArrowheads="1"/>
          </p:cNvSpPr>
          <p:nvPr/>
        </p:nvSpPr>
        <p:spPr bwMode="auto">
          <a:xfrm>
            <a:off x="457200" y="3581400"/>
            <a:ext cx="8001000" cy="1676400"/>
          </a:xfrm>
          <a:prstGeom prst="flowChartAlternateProcess">
            <a:avLst/>
          </a:prstGeom>
          <a:noFill/>
          <a:ln w="19050">
            <a:solidFill>
              <a:srgbClr val="000000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65" name="Line 37"/>
          <p:cNvSpPr>
            <a:spLocks noChangeShapeType="1"/>
          </p:cNvSpPr>
          <p:nvPr/>
        </p:nvSpPr>
        <p:spPr bwMode="auto">
          <a:xfrm flipH="1">
            <a:off x="7391400" y="1676400"/>
            <a:ext cx="22860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66" name="Line 38"/>
          <p:cNvSpPr>
            <a:spLocks noChangeShapeType="1"/>
          </p:cNvSpPr>
          <p:nvPr/>
        </p:nvSpPr>
        <p:spPr bwMode="auto">
          <a:xfrm>
            <a:off x="7391400" y="5105400"/>
            <a:ext cx="228600" cy="533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9768" name="Rectangle 40"/>
          <p:cNvSpPr>
            <a:spLocks noChangeArrowheads="1"/>
          </p:cNvSpPr>
          <p:nvPr/>
        </p:nvSpPr>
        <p:spPr bwMode="auto">
          <a:xfrm>
            <a:off x="457200" y="1143000"/>
            <a:ext cx="5334000" cy="56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/>
          <a:lstStyle>
            <a:lvl1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algn="l"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r>
              <a:rPr lang="el-GR" altLang="el-GR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>
                <a:solidFill>
                  <a:srgbClr val="FF33CC"/>
                </a:solidFill>
                <a:latin typeface="Arial" panose="020B0604020202020204" pitchFamily="34" charset="0"/>
              </a:rPr>
              <a:t>Data Sink vs Processing</a:t>
            </a:r>
            <a:r>
              <a:rPr lang="el-GR" altLang="el-GR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endParaRPr lang="en-AU" altLang="el-GR">
              <a:solidFill>
                <a:srgbClr val="FF33CC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/>
              <a:t>Data Sink vs Processing (2)</a:t>
            </a:r>
          </a:p>
        </p:txBody>
      </p:sp>
      <p:sp>
        <p:nvSpPr>
          <p:cNvPr id="35430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SzTx/>
              <a:buFontTx/>
              <a:buChar char="•"/>
            </a:pPr>
            <a:r>
              <a:rPr lang="el-GR" altLang="el-GR" sz="2400"/>
              <a:t>Τα «ρεύματα απόληξης στοιχείων»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data sink streams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r>
              <a:rPr lang="en-AU" altLang="el-GR" sz="2400"/>
              <a:t> </a:t>
            </a:r>
            <a:r>
              <a:rPr lang="el-GR" altLang="el-GR" sz="2400"/>
              <a:t>είναι υλοποιήσεις της διαπροσωπείας </a:t>
            </a:r>
            <a:r>
              <a:rPr lang="en-AU" altLang="el-GR" sz="2400"/>
              <a:t> </a:t>
            </a:r>
            <a:r>
              <a:rPr lang="en-US" altLang="el-GR" sz="2400"/>
              <a:t>“</a:t>
            </a:r>
            <a:r>
              <a:rPr lang="en-AU" altLang="el-GR" sz="2400"/>
              <a:t>stream” </a:t>
            </a:r>
            <a:r>
              <a:rPr lang="el-GR" altLang="el-GR" sz="2400"/>
              <a:t>οι οποίες παρέχουν πρόσβαση σε διάφορες πηγές και προορισμούς </a:t>
            </a:r>
            <a:r>
              <a:rPr lang="en-AU" altLang="el-GR" sz="2400"/>
              <a:t> </a:t>
            </a:r>
            <a:r>
              <a:rPr lang="el-GR" altLang="el-GR" sz="2400"/>
              <a:t> στοιχείων </a:t>
            </a:r>
            <a:r>
              <a:rPr lang="en-AU" altLang="el-GR" sz="2400"/>
              <a:t>(</a:t>
            </a:r>
            <a:r>
              <a:rPr lang="el-GR" altLang="el-GR" sz="2400"/>
              <a:t>αλλά δεν προσθέτουν νέες λειτουργίες</a:t>
            </a:r>
            <a:r>
              <a:rPr lang="en-AU" altLang="el-GR" sz="2400"/>
              <a:t>)</a:t>
            </a:r>
            <a:r>
              <a:rPr lang="el-GR" altLang="el-GR" sz="2400"/>
              <a:t>.</a:t>
            </a:r>
          </a:p>
          <a:p>
            <a:pPr>
              <a:buSzTx/>
              <a:buFontTx/>
              <a:buNone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Τα «ρεύματα επεξεργασίας»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processing streams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r>
              <a:rPr lang="el-GR" altLang="el-GR" sz="2400"/>
              <a:t> παρέχουν επιπλέον λειτουργίες σε σχέση με υπάρχοντα ρεύματα. </a:t>
            </a:r>
            <a:endParaRPr lang="en-AU" altLang="el-GR" sz="24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01650"/>
            <a:ext cx="8305800" cy="565150"/>
          </a:xfrm>
        </p:spPr>
        <p:txBody>
          <a:bodyPr/>
          <a:lstStyle/>
          <a:p>
            <a:r>
              <a:rPr lang="el-GR" altLang="el-GR" sz="3200">
                <a:latin typeface="Arial" panose="020B0604020202020204" pitchFamily="34" charset="0"/>
              </a:rPr>
              <a:t>Η ιεραρχία αναγνωστών/εγγραφέων </a:t>
            </a:r>
            <a:r>
              <a:rPr lang="el-GR" altLang="el-GR" sz="2400">
                <a:latin typeface="Arial" panose="020B0604020202020204" pitchFamily="34" charset="0"/>
              </a:rPr>
              <a:t>(ελλιπής)</a:t>
            </a:r>
            <a:endParaRPr lang="en-AU" altLang="el-GR" sz="2400">
              <a:latin typeface="Arial" panose="020B0604020202020204" pitchFamily="34" charset="0"/>
            </a:endParaRPr>
          </a:p>
        </p:txBody>
      </p:sp>
      <p:sp>
        <p:nvSpPr>
          <p:cNvPr id="338947" name="Rectangle 3"/>
          <p:cNvSpPr>
            <a:spLocks noChangeArrowheads="1"/>
          </p:cNvSpPr>
          <p:nvPr/>
        </p:nvSpPr>
        <p:spPr bwMode="auto">
          <a:xfrm>
            <a:off x="3168650" y="1524000"/>
            <a:ext cx="1868488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    Reader    </a:t>
            </a:r>
          </a:p>
        </p:txBody>
      </p:sp>
      <p:sp>
        <p:nvSpPr>
          <p:cNvPr id="338948" name="Rectangle 4"/>
          <p:cNvSpPr>
            <a:spLocks noChangeArrowheads="1"/>
          </p:cNvSpPr>
          <p:nvPr/>
        </p:nvSpPr>
        <p:spPr bwMode="auto">
          <a:xfrm>
            <a:off x="3276600" y="2895600"/>
            <a:ext cx="2286000" cy="466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StringReader</a:t>
            </a:r>
          </a:p>
        </p:txBody>
      </p:sp>
      <p:sp>
        <p:nvSpPr>
          <p:cNvPr id="338949" name="Rectangle 5"/>
          <p:cNvSpPr>
            <a:spLocks noChangeArrowheads="1"/>
          </p:cNvSpPr>
          <p:nvPr/>
        </p:nvSpPr>
        <p:spPr bwMode="auto">
          <a:xfrm>
            <a:off x="547688" y="2895600"/>
            <a:ext cx="2347912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BufferedReader</a:t>
            </a:r>
          </a:p>
        </p:txBody>
      </p:sp>
      <p:sp>
        <p:nvSpPr>
          <p:cNvPr id="338950" name="Rectangle 6"/>
          <p:cNvSpPr>
            <a:spLocks noChangeArrowheads="1"/>
          </p:cNvSpPr>
          <p:nvPr/>
        </p:nvSpPr>
        <p:spPr bwMode="auto">
          <a:xfrm>
            <a:off x="685800" y="4343400"/>
            <a:ext cx="2859088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LineNumberReader</a:t>
            </a:r>
          </a:p>
        </p:txBody>
      </p:sp>
      <p:sp>
        <p:nvSpPr>
          <p:cNvPr id="338951" name="Rectangle 7"/>
          <p:cNvSpPr>
            <a:spLocks noChangeArrowheads="1"/>
          </p:cNvSpPr>
          <p:nvPr/>
        </p:nvSpPr>
        <p:spPr bwMode="auto">
          <a:xfrm>
            <a:off x="6477000" y="4343400"/>
            <a:ext cx="1828800" cy="466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FileReader</a:t>
            </a:r>
          </a:p>
        </p:txBody>
      </p:sp>
      <p:sp>
        <p:nvSpPr>
          <p:cNvPr id="338952" name="Rectangle 8"/>
          <p:cNvSpPr>
            <a:spLocks noChangeArrowheads="1"/>
          </p:cNvSpPr>
          <p:nvPr/>
        </p:nvSpPr>
        <p:spPr bwMode="auto">
          <a:xfrm>
            <a:off x="5884863" y="2895600"/>
            <a:ext cx="2855912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InputStreamReader</a:t>
            </a:r>
          </a:p>
        </p:txBody>
      </p:sp>
      <p:sp>
        <p:nvSpPr>
          <p:cNvPr id="338953" name="Line 9"/>
          <p:cNvSpPr>
            <a:spLocks noChangeShapeType="1"/>
          </p:cNvSpPr>
          <p:nvPr/>
        </p:nvSpPr>
        <p:spPr bwMode="auto">
          <a:xfrm flipV="1">
            <a:off x="1676400" y="2057400"/>
            <a:ext cx="1524000" cy="838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8954" name="Line 10"/>
          <p:cNvSpPr>
            <a:spLocks noChangeShapeType="1"/>
          </p:cNvSpPr>
          <p:nvPr/>
        </p:nvSpPr>
        <p:spPr bwMode="auto">
          <a:xfrm flipH="1" flipV="1">
            <a:off x="4114800" y="2057400"/>
            <a:ext cx="152400" cy="838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8955" name="Line 11"/>
          <p:cNvSpPr>
            <a:spLocks noChangeShapeType="1"/>
          </p:cNvSpPr>
          <p:nvPr/>
        </p:nvSpPr>
        <p:spPr bwMode="auto">
          <a:xfrm flipH="1" flipV="1">
            <a:off x="1676400" y="3429000"/>
            <a:ext cx="381000" cy="914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8956" name="Line 12"/>
          <p:cNvSpPr>
            <a:spLocks noChangeShapeType="1"/>
          </p:cNvSpPr>
          <p:nvPr/>
        </p:nvSpPr>
        <p:spPr bwMode="auto">
          <a:xfrm flipH="1" flipV="1">
            <a:off x="5105400" y="2057400"/>
            <a:ext cx="2209800" cy="838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8957" name="Line 13"/>
          <p:cNvSpPr>
            <a:spLocks noChangeShapeType="1"/>
          </p:cNvSpPr>
          <p:nvPr/>
        </p:nvSpPr>
        <p:spPr bwMode="auto">
          <a:xfrm flipV="1">
            <a:off x="7391400" y="3429000"/>
            <a:ext cx="0" cy="914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38958" name="Text Box 14"/>
          <p:cNvSpPr txBox="1">
            <a:spLocks noChangeArrowheads="1"/>
          </p:cNvSpPr>
          <p:nvPr/>
        </p:nvSpPr>
        <p:spPr bwMode="auto">
          <a:xfrm>
            <a:off x="5770563" y="1339850"/>
            <a:ext cx="2851150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AGaramond Italic" charset="0"/>
              </a:rPr>
              <a:t>(</a:t>
            </a:r>
            <a:r>
              <a:rPr lang="el-GR" altLang="el-GR" sz="1800">
                <a:latin typeface="AGaramond Italic" charset="0"/>
              </a:rPr>
              <a:t>μόνο ανάγνωση</a:t>
            </a:r>
            <a:r>
              <a:rPr lang="en-AU" altLang="el-GR" sz="1800">
                <a:latin typeface="AGaramond Italic" charset="0"/>
              </a:rPr>
              <a:t>, </a:t>
            </a:r>
            <a:r>
              <a:rPr lang="el-GR" altLang="el-GR" sz="1800">
                <a:latin typeface="AGaramond Italic" charset="0"/>
              </a:rPr>
              <a:t>ελλιπής</a:t>
            </a:r>
            <a:r>
              <a:rPr lang="en-AU" altLang="el-GR" sz="1800">
                <a:latin typeface="AGaramond Italic" charset="0"/>
              </a:rPr>
              <a:t>)</a:t>
            </a:r>
          </a:p>
        </p:txBody>
      </p:sp>
      <p:sp>
        <p:nvSpPr>
          <p:cNvPr id="338962" name="Rectangle 18"/>
          <p:cNvSpPr>
            <a:spLocks noChangeArrowheads="1"/>
          </p:cNvSpPr>
          <p:nvPr/>
        </p:nvSpPr>
        <p:spPr bwMode="auto">
          <a:xfrm>
            <a:off x="5562600" y="5867400"/>
            <a:ext cx="361950" cy="466725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  </a:t>
            </a:r>
          </a:p>
        </p:txBody>
      </p:sp>
      <p:sp>
        <p:nvSpPr>
          <p:cNvPr id="338963" name="Rectangle 19"/>
          <p:cNvSpPr>
            <a:spLocks noChangeArrowheads="1"/>
          </p:cNvSpPr>
          <p:nvPr/>
        </p:nvSpPr>
        <p:spPr bwMode="auto">
          <a:xfrm>
            <a:off x="5562600" y="5257800"/>
            <a:ext cx="361950" cy="4667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Helvetica" panose="020B0604020202020204" pitchFamily="34" charset="0"/>
              </a:rPr>
              <a:t>  </a:t>
            </a:r>
          </a:p>
        </p:txBody>
      </p:sp>
      <p:sp>
        <p:nvSpPr>
          <p:cNvPr id="338964" name="Text Box 20"/>
          <p:cNvSpPr txBox="1">
            <a:spLocks noChangeArrowheads="1"/>
          </p:cNvSpPr>
          <p:nvPr/>
        </p:nvSpPr>
        <p:spPr bwMode="auto">
          <a:xfrm>
            <a:off x="6123781" y="5745162"/>
            <a:ext cx="2057400" cy="57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l"/>
            <a:r>
              <a:rPr lang="el-GR" altLang="el-GR" sz="1600" dirty="0">
                <a:latin typeface="Helvetica" panose="020B0604020202020204" pitchFamily="34" charset="0"/>
              </a:rPr>
              <a:t>ρεύματα απόληξης στοιχείων</a:t>
            </a:r>
            <a:endParaRPr lang="en-AU" altLang="el-GR" sz="1600" dirty="0">
              <a:latin typeface="Helvetica" panose="020B0604020202020204" pitchFamily="34" charset="0"/>
            </a:endParaRPr>
          </a:p>
        </p:txBody>
      </p:sp>
      <p:sp>
        <p:nvSpPr>
          <p:cNvPr id="338965" name="Text Box 21"/>
          <p:cNvSpPr txBox="1">
            <a:spLocks noChangeArrowheads="1"/>
          </p:cNvSpPr>
          <p:nvPr/>
        </p:nvSpPr>
        <p:spPr bwMode="auto">
          <a:xfrm>
            <a:off x="6123781" y="5257800"/>
            <a:ext cx="2211388" cy="33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 sz="1600" dirty="0">
                <a:latin typeface="Helvetica" panose="020B0604020202020204" pitchFamily="34" charset="0"/>
              </a:rPr>
              <a:t>ρεύματα επεξεργασίας</a:t>
            </a:r>
            <a:endParaRPr lang="en-AU" altLang="el-GR" sz="1600" dirty="0">
              <a:latin typeface="Helvetica" panose="020B0604020202020204" pitchFamily="34" charset="0"/>
            </a:endParaRPr>
          </a:p>
        </p:txBody>
      </p:sp>
      <p:sp>
        <p:nvSpPr>
          <p:cNvPr id="338966" name="Rectangle 22"/>
          <p:cNvSpPr>
            <a:spLocks noChangeArrowheads="1"/>
          </p:cNvSpPr>
          <p:nvPr/>
        </p:nvSpPr>
        <p:spPr bwMode="auto">
          <a:xfrm>
            <a:off x="5410200" y="5029200"/>
            <a:ext cx="3124200" cy="1371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/>
              <a:t>InputStream</a:t>
            </a:r>
          </a:p>
        </p:txBody>
      </p:sp>
      <p:sp>
        <p:nvSpPr>
          <p:cNvPr id="34201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SzTx/>
              <a:buFontTx/>
              <a:buChar char="•"/>
            </a:pPr>
            <a:r>
              <a:rPr lang="el-GR" altLang="el-GR" sz="2400"/>
              <a:t>Αφηρημένη </a:t>
            </a:r>
            <a:r>
              <a:rPr lang="en-US" altLang="el-GR" sz="2400">
                <a:solidFill>
                  <a:srgbClr val="FF33CC"/>
                </a:solidFill>
              </a:rPr>
              <a:t>[abstract]</a:t>
            </a:r>
            <a:r>
              <a:rPr lang="en-US" altLang="el-GR" sz="2400"/>
              <a:t> </a:t>
            </a:r>
            <a:r>
              <a:rPr lang="el-GR" altLang="el-GR" sz="2400"/>
              <a:t>κλάση</a:t>
            </a:r>
          </a:p>
          <a:p>
            <a:pPr>
              <a:buSzTx/>
              <a:buFontTx/>
              <a:buChar char="•"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Διαβάζει </a:t>
            </a:r>
            <a:r>
              <a:rPr lang="en-AU" altLang="el-GR" sz="2400"/>
              <a:t> bytes </a:t>
            </a:r>
            <a:r>
              <a:rPr lang="el-GR" altLang="el-GR" sz="2400"/>
              <a:t>δεδομένων από οποιοδήποτε ρεύμα εισόδου</a:t>
            </a:r>
            <a:endParaRPr lang="en-AU" altLang="el-GR" sz="24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/>
              <a:t>InputStreamReader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SzTx/>
              <a:buFontTx/>
              <a:buChar char="•"/>
            </a:pPr>
            <a:r>
              <a:rPr lang="el-GR" altLang="el-GR" sz="2400"/>
              <a:t>Τελική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concrete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r>
              <a:rPr lang="el-GR" altLang="el-GR" sz="2400"/>
              <a:t> κλάση</a:t>
            </a:r>
          </a:p>
          <a:p>
            <a:pPr>
              <a:buSzTx/>
              <a:buFontTx/>
              <a:buNone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Συνδέεται με έναν ρεύμα-υπόστρωμα τύπου </a:t>
            </a:r>
            <a:r>
              <a:rPr lang="en-AU" altLang="el-GR" sz="2400"/>
              <a:t>InputStream</a:t>
            </a:r>
            <a:endParaRPr lang="el-GR" altLang="el-GR" sz="2400"/>
          </a:p>
          <a:p>
            <a:pPr>
              <a:buSzTx/>
              <a:buFontTx/>
              <a:buNone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Μετατρέπει </a:t>
            </a:r>
            <a:r>
              <a:rPr lang="en-AU" altLang="el-GR" sz="2400"/>
              <a:t> bytes </a:t>
            </a:r>
            <a:r>
              <a:rPr lang="el-GR" altLang="el-GR" sz="2400"/>
              <a:t>από το </a:t>
            </a:r>
            <a:r>
              <a:rPr lang="en-AU" altLang="el-GR" sz="2400"/>
              <a:t> InputStream </a:t>
            </a:r>
            <a:r>
              <a:rPr lang="el-GR" altLang="el-GR" sz="2400"/>
              <a:t>σε</a:t>
            </a:r>
            <a:r>
              <a:rPr lang="en-AU" altLang="el-GR" sz="2400"/>
              <a:t> </a:t>
            </a:r>
            <a:r>
              <a:rPr lang="el-GR" altLang="el-GR" sz="2400"/>
              <a:t>χαρακτήρες</a:t>
            </a:r>
          </a:p>
          <a:p>
            <a:pPr>
              <a:buSzTx/>
              <a:buFontTx/>
              <a:buNone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Κάθε λειτουργία ανάγνωσης μπορεί να προκαλέσει μία ή περισσότερες λειτουργίες ανάγνωσης του ρεύματος-υπόστρωμα </a:t>
            </a:r>
            <a:r>
              <a:rPr lang="en-AU" altLang="el-GR" sz="2400"/>
              <a:t>InputStream</a:t>
            </a:r>
            <a:endParaRPr lang="el-GR" altLang="el-GR" sz="24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l-GR"/>
              <a:t>BufferedReader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SzTx/>
              <a:buFontTx/>
              <a:buChar char="•"/>
            </a:pPr>
            <a:r>
              <a:rPr lang="el-GR" altLang="el-GR" sz="2400"/>
              <a:t>Τελική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concrete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r>
              <a:rPr lang="el-GR" altLang="el-GR" sz="2400"/>
              <a:t> κλάση</a:t>
            </a:r>
          </a:p>
          <a:p>
            <a:pPr>
              <a:buSzTx/>
              <a:buFontTx/>
              <a:buChar char="•"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Συνδέεται με έναν αναγνώστη-υπόστρωμα </a:t>
            </a:r>
            <a:r>
              <a:rPr lang="en-AU" altLang="el-GR" sz="2400"/>
              <a:t>(</a:t>
            </a:r>
            <a:r>
              <a:rPr lang="el-GR" altLang="el-GR" sz="2400"/>
              <a:t>συνήθως τύπου</a:t>
            </a:r>
            <a:r>
              <a:rPr lang="en-AU" altLang="el-GR" sz="2400"/>
              <a:t> InputStreamReader </a:t>
            </a:r>
            <a:r>
              <a:rPr lang="el-GR" altLang="el-GR" sz="2400"/>
              <a:t>ή</a:t>
            </a:r>
            <a:r>
              <a:rPr lang="en-AU" altLang="el-GR" sz="2400"/>
              <a:t> FileReader)</a:t>
            </a:r>
            <a:endParaRPr lang="el-GR" altLang="el-GR" sz="2400"/>
          </a:p>
          <a:p>
            <a:pPr>
              <a:buSzTx/>
              <a:buFontTx/>
              <a:buChar char="•"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Προσθέτει «προσωρινή μνήμη»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buffering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r>
              <a:rPr lang="en-AU" altLang="el-GR" sz="2400"/>
              <a:t> </a:t>
            </a:r>
            <a:r>
              <a:rPr lang="el-GR" altLang="el-GR" sz="2400"/>
              <a:t>για καλύτερες επιδόσεις </a:t>
            </a:r>
          </a:p>
          <a:p>
            <a:pPr>
              <a:buSzTx/>
              <a:buFontTx/>
              <a:buChar char="•"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Αποφεύγει να πραγματοποιεί μια κλήση «ανάγνωσης» για κάθε χαρακτήρα</a:t>
            </a:r>
            <a:endParaRPr lang="en-AU" altLang="el-GR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1650"/>
            <a:ext cx="8382000" cy="565150"/>
          </a:xfrm>
        </p:spPr>
        <p:txBody>
          <a:bodyPr/>
          <a:lstStyle/>
          <a:p>
            <a:r>
              <a:rPr lang="el-GR" altLang="el-GR" sz="3200">
                <a:latin typeface="Helvetica" panose="020B0604020202020204" pitchFamily="34" charset="0"/>
              </a:rPr>
              <a:t>Μηχανισμοί εισόδου/εξόδου</a:t>
            </a:r>
            <a:r>
              <a:rPr lang="el-GR" altLang="el-GR" sz="3600">
                <a:latin typeface="Helvetica" panose="020B0604020202020204" pitchFamily="34" charset="0"/>
              </a:rPr>
              <a:t> </a:t>
            </a:r>
            <a:r>
              <a:rPr lang="el-GR" altLang="el-GR" sz="2800">
                <a:solidFill>
                  <a:srgbClr val="FF33CC"/>
                </a:solidFill>
                <a:latin typeface="Helvetica" panose="020B0604020202020204" pitchFamily="34" charset="0"/>
              </a:rPr>
              <a:t>[</a:t>
            </a:r>
            <a:r>
              <a:rPr lang="en-AU" altLang="el-GR" sz="2800">
                <a:solidFill>
                  <a:srgbClr val="FF33CC"/>
                </a:solidFill>
                <a:latin typeface="Helvetica" panose="020B0604020202020204" pitchFamily="34" charset="0"/>
              </a:rPr>
              <a:t>I/O</a:t>
            </a:r>
            <a:r>
              <a:rPr lang="el-GR" altLang="el-GR" sz="2800">
                <a:solidFill>
                  <a:srgbClr val="FF33CC"/>
                </a:solidFill>
                <a:latin typeface="Helvetica" panose="020B0604020202020204" pitchFamily="34" charset="0"/>
              </a:rPr>
              <a:t> </a:t>
            </a:r>
            <a:r>
              <a:rPr lang="en-AU" altLang="el-GR" sz="2800">
                <a:solidFill>
                  <a:srgbClr val="FF33CC"/>
                </a:solidFill>
                <a:latin typeface="Helvetica" panose="020B0604020202020204" pitchFamily="34" charset="0"/>
              </a:rPr>
              <a:t>mechanisms</a:t>
            </a:r>
            <a:r>
              <a:rPr lang="el-GR" altLang="el-GR" sz="2800">
                <a:solidFill>
                  <a:srgbClr val="FF33CC"/>
                </a:solidFill>
                <a:latin typeface="Helvetica" panose="020B0604020202020204" pitchFamily="34" charset="0"/>
              </a:rPr>
              <a:t>]</a:t>
            </a:r>
            <a:endParaRPr lang="en-AU" altLang="el-GR" sz="2800">
              <a:solidFill>
                <a:srgbClr val="FF33CC"/>
              </a:solidFill>
              <a:latin typeface="Helvetica" panose="020B0604020202020204" pitchFamily="34" charset="0"/>
            </a:endParaRP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924800" cy="4648200"/>
          </a:xfrm>
        </p:spPr>
        <p:txBody>
          <a:bodyPr/>
          <a:lstStyle/>
          <a:p>
            <a:pPr>
              <a:buSzTx/>
              <a:buFontTx/>
              <a:buChar char="•"/>
            </a:pPr>
            <a:r>
              <a:rPr lang="el-GR" altLang="el-GR" sz="2400"/>
              <a:t>Όλα τα προγράμματα χρειάζονται είσοδο/έξοδο για να επικοινωνούν με το περιβάλλον τους.</a:t>
            </a:r>
          </a:p>
          <a:p>
            <a:pPr>
              <a:buSzTx/>
              <a:buFontTx/>
              <a:buNone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Η είσοδος/έξοδος γίνεται μέσω  κειμένου, γραφικών, αισθητήρων, εξωτερικών συσκευών, κλπ. </a:t>
            </a:r>
          </a:p>
          <a:p>
            <a:pPr>
              <a:buSzTx/>
              <a:buFontTx/>
              <a:buChar char="•"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Για προσωπικούς υπολογιστές: οθόνη, πληκτρολόγιο, ποντίκι, δίκτυο, σύστημα αρχείων.</a:t>
            </a:r>
          </a:p>
          <a:p>
            <a:pPr>
              <a:buSzTx/>
              <a:buFontTx/>
              <a:buNone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Για εμφυτευμένα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embedded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r>
              <a:rPr lang="el-GR" altLang="el-GR" sz="1800"/>
              <a:t> </a:t>
            </a:r>
            <a:r>
              <a:rPr lang="el-GR" altLang="el-GR" sz="2400"/>
              <a:t>υπολογιστικά συστήματα</a:t>
            </a:r>
            <a:r>
              <a:rPr lang="en-AU" altLang="el-GR" sz="2400"/>
              <a:t>: </a:t>
            </a:r>
            <a:r>
              <a:rPr lang="el-GR" altLang="el-GR" sz="2400"/>
              <a:t>αισθητήρες, άλλοι μηχανισμοί.</a:t>
            </a:r>
            <a:endParaRPr lang="en-AU" altLang="el-G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Ανάγνωση</a:t>
            </a:r>
            <a:r>
              <a:rPr lang="en-AU" altLang="el-GR"/>
              <a:t>: </a:t>
            </a:r>
            <a:r>
              <a:rPr lang="el-GR" altLang="el-GR"/>
              <a:t>παράδειγμα</a:t>
            </a:r>
            <a:endParaRPr lang="en-AU" altLang="el-GR"/>
          </a:p>
        </p:txBody>
      </p:sp>
      <p:sp>
        <p:nvSpPr>
          <p:cNvPr id="348163" name="Rectangle 3"/>
          <p:cNvSpPr>
            <a:spLocks noChangeArrowheads="1"/>
          </p:cNvSpPr>
          <p:nvPr/>
        </p:nvSpPr>
        <p:spPr bwMode="auto">
          <a:xfrm>
            <a:off x="381000" y="1676400"/>
            <a:ext cx="8458200" cy="4368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 dirty="0" err="1">
                <a:latin typeface="Courier New" panose="02070309020205020404" pitchFamily="49" charset="0"/>
              </a:rPr>
              <a:t>BufferedReader</a:t>
            </a:r>
            <a:r>
              <a:rPr lang="en-AU" altLang="el-GR" sz="2000" b="1" dirty="0">
                <a:latin typeface="Courier New" panose="02070309020205020404" pitchFamily="49" charset="0"/>
              </a:rPr>
              <a:t> reader = 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new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BufferedReader</a:t>
            </a:r>
            <a:r>
              <a:rPr lang="en-AU" altLang="el-GR" sz="2000" b="1" dirty="0">
                <a:latin typeface="Courier New" panose="02070309020205020404" pitchFamily="49" charset="0"/>
              </a:rPr>
              <a:t>(new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InputStreamReader</a:t>
            </a:r>
            <a:r>
              <a:rPr lang="en-AU" altLang="el-GR" sz="2000" b="1" dirty="0">
                <a:latin typeface="Courier New" panose="02070309020205020404" pitchFamily="49" charset="0"/>
              </a:rPr>
              <a:t>(System.in));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try 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while(true) 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{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   String line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reader.readLine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System.out.println</a:t>
            </a:r>
            <a:r>
              <a:rPr lang="en-AU" altLang="el-GR" sz="2000" b="1" dirty="0">
                <a:latin typeface="Courier New" panose="02070309020205020404" pitchFamily="49" charset="0"/>
              </a:rPr>
              <a:t>("the line was: " + line);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}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catch(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IOException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exc</a:t>
            </a:r>
            <a:r>
              <a:rPr lang="en-AU" altLang="el-GR" sz="2000" b="1" dirty="0">
                <a:latin typeface="Courier New" panose="02070309020205020404" pitchFamily="49" charset="0"/>
              </a:rPr>
              <a:t>)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// an IO error occurred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7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AU" altLang="el-GR">
                <a:solidFill>
                  <a:srgbClr val="FFFFFF"/>
                </a:solidFill>
              </a:rPr>
              <a:t>Week 9: File I/O</a:t>
            </a:r>
          </a:p>
        </p:txBody>
      </p:sp>
      <p:sp>
        <p:nvSpPr>
          <p:cNvPr id="361475" name="Rectangle 3"/>
          <p:cNvSpPr>
            <a:spLocks noChangeArrowheads="1"/>
          </p:cNvSpPr>
          <p:nvPr/>
        </p:nvSpPr>
        <p:spPr bwMode="auto">
          <a:xfrm>
            <a:off x="1219200" y="1905000"/>
            <a:ext cx="6705600" cy="3048000"/>
          </a:xfrm>
          <a:prstGeom prst="rect">
            <a:avLst/>
          </a:prstGeom>
          <a:gradFill rotWithShape="0">
            <a:gsLst>
              <a:gs pos="0">
                <a:srgbClr val="676767"/>
              </a:gs>
              <a:gs pos="50000">
                <a:srgbClr val="676767">
                  <a:gamma/>
                  <a:tint val="0"/>
                  <a:invGamma/>
                </a:srgbClr>
              </a:gs>
              <a:gs pos="100000">
                <a:srgbClr val="676767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l-GR" altLang="el-GR" sz="3200">
                <a:latin typeface="Arial" panose="020B0604020202020204" pitchFamily="34" charset="0"/>
              </a:rPr>
              <a:t>Είσοδος/έξοδος αρχείου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None/>
            </a:pPr>
            <a:r>
              <a:rPr lang="el-GR" altLang="el-GR" sz="3200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3200">
                <a:solidFill>
                  <a:srgbClr val="FF33CC"/>
                </a:solidFill>
                <a:latin typeface="Arial" panose="020B0604020202020204" pitchFamily="34" charset="0"/>
              </a:rPr>
              <a:t>File I/O</a:t>
            </a:r>
            <a:r>
              <a:rPr lang="el-GR" altLang="el-GR" sz="3200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endParaRPr lang="en-AU" altLang="el-GR" sz="3200">
              <a:solidFill>
                <a:srgbClr val="FF33CC"/>
              </a:solidFill>
              <a:latin typeface="Arial" panose="020B0604020202020204" pitchFamily="34" charset="0"/>
            </a:endParaRPr>
          </a:p>
        </p:txBody>
      </p:sp>
      <p:sp>
        <p:nvSpPr>
          <p:cNvPr id="361476" name="Rectangle 4"/>
          <p:cNvSpPr>
            <a:spLocks noChangeArrowheads="1"/>
          </p:cNvSpPr>
          <p:nvPr/>
        </p:nvSpPr>
        <p:spPr bwMode="auto">
          <a:xfrm>
            <a:off x="457200" y="5715000"/>
            <a:ext cx="8229600" cy="76200"/>
          </a:xfrm>
          <a:prstGeom prst="rect">
            <a:avLst/>
          </a:prstGeom>
          <a:gradFill rotWithShape="0">
            <a:gsLst>
              <a:gs pos="0">
                <a:srgbClr val="474747">
                  <a:gamma/>
                  <a:tint val="30196"/>
                  <a:invGamma/>
                </a:srgbClr>
              </a:gs>
              <a:gs pos="100000">
                <a:srgbClr val="474747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7772400" cy="565150"/>
          </a:xfrm>
        </p:spPr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Τεμαχισμός </a:t>
            </a:r>
            <a:r>
              <a:rPr lang="el-GR" altLang="el-GR" sz="3200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3200">
                <a:solidFill>
                  <a:srgbClr val="FF33CC"/>
                </a:solidFill>
                <a:latin typeface="Arial" panose="020B0604020202020204" pitchFamily="34" charset="0"/>
              </a:rPr>
              <a:t>tokenising</a:t>
            </a:r>
            <a:r>
              <a:rPr lang="el-GR" altLang="el-GR" sz="3200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r>
              <a:rPr lang="el-GR" altLang="el-GR" sz="3600">
                <a:latin typeface="Arial" panose="020B0604020202020204" pitchFamily="34" charset="0"/>
              </a:rPr>
              <a:t> της εισόδου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349188" name="Rectangle 4"/>
          <p:cNvSpPr>
            <a:spLocks noChangeArrowheads="1"/>
          </p:cNvSpPr>
          <p:nvPr/>
        </p:nvSpPr>
        <p:spPr bwMode="auto">
          <a:xfrm>
            <a:off x="381000" y="1676400"/>
            <a:ext cx="8458200" cy="1320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StringTokenizer tokenizer = new StringTokenizer(line);</a:t>
            </a:r>
          </a:p>
          <a:p>
            <a:pPr algn="l"/>
            <a:endParaRPr lang="en-AU" altLang="el-GR" sz="2000" b="1">
              <a:latin typeface="Courier New" panose="02070309020205020404" pitchFamily="49" charset="0"/>
            </a:endParaRP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while(tokenizer.hasMoreTokens())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 System.out.println(tokenizer.nextToken());</a:t>
            </a:r>
          </a:p>
        </p:txBody>
      </p:sp>
      <p:sp>
        <p:nvSpPr>
          <p:cNvPr id="349189" name="Rectangle 5"/>
          <p:cNvSpPr>
            <a:spLocks noChangeArrowheads="1"/>
          </p:cNvSpPr>
          <p:nvPr/>
        </p:nvSpPr>
        <p:spPr bwMode="auto">
          <a:xfrm>
            <a:off x="914400" y="4191000"/>
            <a:ext cx="64770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It's a beautiful day!</a:t>
            </a:r>
          </a:p>
        </p:txBody>
      </p:sp>
      <p:sp>
        <p:nvSpPr>
          <p:cNvPr id="349190" name="Rectangle 6"/>
          <p:cNvSpPr>
            <a:spLocks noChangeArrowheads="1"/>
          </p:cNvSpPr>
          <p:nvPr/>
        </p:nvSpPr>
        <p:spPr bwMode="auto">
          <a:xfrm>
            <a:off x="914400" y="5181600"/>
            <a:ext cx="838200" cy="4064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It's</a:t>
            </a:r>
          </a:p>
        </p:txBody>
      </p:sp>
      <p:sp>
        <p:nvSpPr>
          <p:cNvPr id="349191" name="Rectangle 7"/>
          <p:cNvSpPr>
            <a:spLocks noChangeArrowheads="1"/>
          </p:cNvSpPr>
          <p:nvPr/>
        </p:nvSpPr>
        <p:spPr bwMode="auto">
          <a:xfrm>
            <a:off x="1905000" y="5181600"/>
            <a:ext cx="304800" cy="4064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a</a:t>
            </a:r>
          </a:p>
        </p:txBody>
      </p:sp>
      <p:sp>
        <p:nvSpPr>
          <p:cNvPr id="349192" name="Rectangle 8"/>
          <p:cNvSpPr>
            <a:spLocks noChangeArrowheads="1"/>
          </p:cNvSpPr>
          <p:nvPr/>
        </p:nvSpPr>
        <p:spPr bwMode="auto">
          <a:xfrm>
            <a:off x="2362200" y="5181600"/>
            <a:ext cx="1600200" cy="4064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beautiful</a:t>
            </a:r>
          </a:p>
        </p:txBody>
      </p:sp>
      <p:sp>
        <p:nvSpPr>
          <p:cNvPr id="349193" name="Rectangle 9"/>
          <p:cNvSpPr>
            <a:spLocks noChangeArrowheads="1"/>
          </p:cNvSpPr>
          <p:nvPr/>
        </p:nvSpPr>
        <p:spPr bwMode="auto">
          <a:xfrm>
            <a:off x="4114800" y="5181600"/>
            <a:ext cx="838200" cy="4064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day!</a:t>
            </a:r>
          </a:p>
        </p:txBody>
      </p:sp>
      <p:sp>
        <p:nvSpPr>
          <p:cNvPr id="349194" name="Text Box 10"/>
          <p:cNvSpPr txBox="1">
            <a:spLocks noChangeArrowheads="1"/>
          </p:cNvSpPr>
          <p:nvPr/>
        </p:nvSpPr>
        <p:spPr bwMode="auto">
          <a:xfrm>
            <a:off x="457200" y="3657600"/>
            <a:ext cx="207645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l"/>
            <a:r>
              <a:rPr lang="el-GR" altLang="el-GR" sz="2000">
                <a:latin typeface="Arial" panose="020B0604020202020204" pitchFamily="34" charset="0"/>
              </a:rPr>
              <a:t>Γραμμή εισόδου</a:t>
            </a:r>
            <a:r>
              <a:rPr lang="en-AU" altLang="el-GR" sz="2000">
                <a:latin typeface="Arial" panose="020B0604020202020204" pitchFamily="34" charset="0"/>
              </a:rPr>
              <a:t>:</a:t>
            </a:r>
          </a:p>
        </p:txBody>
      </p:sp>
      <p:sp>
        <p:nvSpPr>
          <p:cNvPr id="349195" name="Text Box 11"/>
          <p:cNvSpPr txBox="1">
            <a:spLocks noChangeArrowheads="1"/>
          </p:cNvSpPr>
          <p:nvPr/>
        </p:nvSpPr>
        <p:spPr bwMode="auto">
          <a:xfrm>
            <a:off x="457200" y="4648200"/>
            <a:ext cx="210820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l"/>
            <a:r>
              <a:rPr lang="el-GR" altLang="el-GR" sz="2000">
                <a:latin typeface="AGaramond Italic" charset="0"/>
              </a:rPr>
              <a:t>Τεμάχια [</a:t>
            </a:r>
            <a:r>
              <a:rPr lang="en-AU" altLang="el-GR" sz="2000">
                <a:latin typeface="AGaramond Italic" charset="0"/>
              </a:rPr>
              <a:t>tokens</a:t>
            </a:r>
            <a:r>
              <a:rPr lang="el-GR" altLang="el-GR" sz="2000">
                <a:latin typeface="AGaramond Italic" charset="0"/>
              </a:rPr>
              <a:t>]</a:t>
            </a:r>
            <a:r>
              <a:rPr lang="en-AU" altLang="el-GR" sz="2000">
                <a:latin typeface="AGaramond Italic" charset="0"/>
              </a:rPr>
              <a:t>: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Τεμαχισμός της εισόδου</a:t>
            </a:r>
            <a:r>
              <a:rPr lang="en-AU" altLang="el-GR" sz="3600">
                <a:latin typeface="Arial" panose="020B0604020202020204" pitchFamily="34" charset="0"/>
              </a:rPr>
              <a:t>(2)</a:t>
            </a:r>
          </a:p>
        </p:txBody>
      </p:sp>
      <p:sp>
        <p:nvSpPr>
          <p:cNvPr id="351236" name="Rectangle 4"/>
          <p:cNvSpPr>
            <a:spLocks noChangeArrowheads="1"/>
          </p:cNvSpPr>
          <p:nvPr/>
        </p:nvSpPr>
        <p:spPr bwMode="auto">
          <a:xfrm>
            <a:off x="304800" y="1485900"/>
            <a:ext cx="7191375" cy="477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pPr algn="l"/>
            <a:r>
              <a:rPr lang="el-GR" altLang="el-GR">
                <a:latin typeface="Arial" panose="020B0604020202020204" pitchFamily="34" charset="0"/>
              </a:rPr>
              <a:t>Παράδειγμα</a:t>
            </a:r>
            <a:r>
              <a:rPr lang="en-AU" altLang="el-GR">
                <a:latin typeface="Arial" panose="020B0604020202020204" pitchFamily="34" charset="0"/>
              </a:rPr>
              <a:t>- </a:t>
            </a:r>
            <a:r>
              <a:rPr lang="el-GR" altLang="el-GR">
                <a:latin typeface="Arial" panose="020B0604020202020204" pitchFamily="34" charset="0"/>
              </a:rPr>
              <a:t>ο κώδικας</a:t>
            </a:r>
            <a:r>
              <a:rPr lang="en-AU" altLang="el-GR">
                <a:latin typeface="Arial" panose="020B0604020202020204" pitchFamily="34" charset="0"/>
              </a:rPr>
              <a:t>: </a:t>
            </a:r>
          </a:p>
          <a:p>
            <a:pPr algn="l"/>
            <a:endParaRPr lang="en-AU" altLang="el-GR">
              <a:latin typeface="Arial" panose="020B0604020202020204" pitchFamily="34" charset="0"/>
            </a:endParaRPr>
          </a:p>
          <a:p>
            <a:pPr algn="l"/>
            <a:r>
              <a:rPr lang="en-AU" altLang="el-GR">
                <a:latin typeface="Courier New" panose="02070309020205020404" pitchFamily="49" charset="0"/>
              </a:rPr>
              <a:t>  </a:t>
            </a:r>
            <a:r>
              <a:rPr lang="en-AU" altLang="el-GR" sz="2000" b="1">
                <a:latin typeface="Courier New" panose="02070309020205020404" pitchFamily="49" charset="0"/>
              </a:rPr>
              <a:t>String s = "this is a test";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StringTokenizer st = new StringTokenizer(s);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while (st.hasMoreTokens()) {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    println(st.nextToken());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}</a:t>
            </a:r>
          </a:p>
          <a:p>
            <a:pPr algn="l"/>
            <a:r>
              <a:rPr lang="en-AU" altLang="el-GR"/>
              <a:t>        </a:t>
            </a:r>
          </a:p>
          <a:p>
            <a:pPr algn="l"/>
            <a:r>
              <a:rPr lang="el-GR" altLang="el-GR">
                <a:latin typeface="Arial" panose="020B0604020202020204" pitchFamily="34" charset="0"/>
              </a:rPr>
              <a:t>Τυπώνει την παρακάτω έξοδο</a:t>
            </a:r>
            <a:r>
              <a:rPr lang="en-AU" altLang="el-GR">
                <a:latin typeface="Arial" panose="020B0604020202020204" pitchFamily="34" charset="0"/>
              </a:rPr>
              <a:t>: </a:t>
            </a:r>
          </a:p>
          <a:p>
            <a:pPr algn="l"/>
            <a:endParaRPr lang="en-AU" altLang="el-GR">
              <a:latin typeface="Arial" panose="020B0604020202020204" pitchFamily="34" charset="0"/>
            </a:endParaRPr>
          </a:p>
          <a:p>
            <a:pPr algn="l"/>
            <a:r>
              <a:rPr lang="en-AU" altLang="el-GR">
                <a:latin typeface="Courier New" panose="02070309020205020404" pitchFamily="49" charset="0"/>
              </a:rPr>
              <a:t>	</a:t>
            </a:r>
            <a:r>
              <a:rPr lang="en-AU" altLang="el-GR" sz="2000" b="1">
                <a:latin typeface="Courier New" panose="02070309020205020404" pitchFamily="49" charset="0"/>
              </a:rPr>
              <a:t>this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	is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	a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	test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Η διαπροσωπεία</a:t>
            </a:r>
            <a:r>
              <a:rPr lang="en-AU" altLang="el-GR" sz="3600">
                <a:latin typeface="Arial" panose="020B0604020202020204" pitchFamily="34" charset="0"/>
              </a:rPr>
              <a:t> </a:t>
            </a:r>
            <a:r>
              <a:rPr lang="en-US" altLang="el-GR" sz="3600">
                <a:latin typeface="Arial" panose="020B0604020202020204" pitchFamily="34" charset="0"/>
              </a:rPr>
              <a:t>“</a:t>
            </a:r>
            <a:r>
              <a:rPr lang="en-AU" altLang="el-GR" sz="3600">
                <a:latin typeface="Arial" panose="020B0604020202020204" pitchFamily="34" charset="0"/>
              </a:rPr>
              <a:t>Tokenizer</a:t>
            </a:r>
            <a:r>
              <a:rPr lang="en-US" altLang="el-GR" sz="3600">
                <a:latin typeface="Arial" panose="020B0604020202020204" pitchFamily="34" charset="0"/>
              </a:rPr>
              <a:t>”</a:t>
            </a:r>
            <a:r>
              <a:rPr lang="en-AU" altLang="el-GR"/>
              <a:t> </a:t>
            </a:r>
          </a:p>
        </p:txBody>
      </p:sp>
      <p:sp>
        <p:nvSpPr>
          <p:cNvPr id="353283" name="Rectangle 3"/>
          <p:cNvSpPr>
            <a:spLocks noChangeArrowheads="1"/>
          </p:cNvSpPr>
          <p:nvPr/>
        </p:nvSpPr>
        <p:spPr bwMode="auto">
          <a:xfrm>
            <a:off x="1066800" y="2057400"/>
            <a:ext cx="7315200" cy="374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StringTokenizer(String str)</a:t>
            </a:r>
            <a:r>
              <a:rPr lang="en-AU" altLang="el-GR" sz="2000"/>
              <a:t> </a:t>
            </a:r>
          </a:p>
          <a:p>
            <a:pPr algn="l"/>
            <a:r>
              <a:rPr lang="en-AU" altLang="el-GR" sz="2000"/>
              <a:t>           Constructs a string tokenizer for the specified string.</a:t>
            </a:r>
          </a:p>
          <a:p>
            <a:pPr algn="l"/>
            <a:endParaRPr lang="en-AU" altLang="el-GR" sz="2000"/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StringTokenizer(String str, String delim)</a:t>
            </a:r>
            <a:r>
              <a:rPr lang="en-AU" altLang="el-GR" sz="2000"/>
              <a:t> </a:t>
            </a:r>
          </a:p>
          <a:p>
            <a:pPr algn="l"/>
            <a:r>
              <a:rPr lang="en-AU" altLang="el-GR" sz="2000"/>
              <a:t>	Constructs a string tokenizer for the specified string</a:t>
            </a:r>
          </a:p>
          <a:p>
            <a:pPr algn="l"/>
            <a:r>
              <a:rPr lang="en-AU" altLang="el-GR" sz="2000"/>
              <a:t>	and a given delimiter.</a:t>
            </a:r>
          </a:p>
          <a:p>
            <a:pPr algn="l"/>
            <a:endParaRPr lang="en-AU" altLang="el-GR" sz="2000"/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StringTokenizer(String str, String delim, 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                boolean returnTokens)</a:t>
            </a:r>
            <a:r>
              <a:rPr lang="en-AU" altLang="el-GR" sz="2000"/>
              <a:t> </a:t>
            </a:r>
          </a:p>
          <a:p>
            <a:pPr algn="l"/>
            <a:r>
              <a:rPr lang="en-AU" altLang="el-GR" sz="2000"/>
              <a:t>	Constructs a string tokenizer for the specified string, a</a:t>
            </a:r>
          </a:p>
          <a:p>
            <a:pPr algn="l"/>
            <a:r>
              <a:rPr lang="en-AU" altLang="el-GR" sz="2000"/>
              <a:t>	given delimiter and a flag indicating whether to return</a:t>
            </a:r>
          </a:p>
          <a:p>
            <a:pPr algn="l"/>
            <a:r>
              <a:rPr lang="en-AU" altLang="el-GR" sz="2000"/>
              <a:t>	the delimiter tokens.</a:t>
            </a:r>
          </a:p>
        </p:txBody>
      </p:sp>
      <p:sp>
        <p:nvSpPr>
          <p:cNvPr id="353284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23558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l-GR" altLang="el-GR">
                <a:latin typeface="AGaramond Italic" charset="0"/>
              </a:rPr>
              <a:t>Κατασκευαστές</a:t>
            </a:r>
            <a:r>
              <a:rPr lang="en-AU" altLang="el-GR">
                <a:latin typeface="AGaramond Italic" charset="0"/>
              </a:rPr>
              <a:t>:</a:t>
            </a:r>
            <a:endParaRPr lang="en-AU" altLang="el-GR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Η διαπροσωπεία</a:t>
            </a:r>
            <a:r>
              <a:rPr lang="en-AU" altLang="el-GR" sz="3600">
                <a:latin typeface="Arial" panose="020B0604020202020204" pitchFamily="34" charset="0"/>
              </a:rPr>
              <a:t> </a:t>
            </a:r>
            <a:r>
              <a:rPr lang="en-US" altLang="el-GR" sz="3600">
                <a:latin typeface="Arial" panose="020B0604020202020204" pitchFamily="34" charset="0"/>
              </a:rPr>
              <a:t>“</a:t>
            </a:r>
            <a:r>
              <a:rPr lang="en-AU" altLang="el-GR" sz="3600">
                <a:latin typeface="Arial" panose="020B0604020202020204" pitchFamily="34" charset="0"/>
              </a:rPr>
              <a:t>Tokenizer</a:t>
            </a:r>
            <a:r>
              <a:rPr lang="en-US" altLang="el-GR" sz="3600">
                <a:latin typeface="Arial" panose="020B0604020202020204" pitchFamily="34" charset="0"/>
              </a:rPr>
              <a:t>”</a:t>
            </a:r>
            <a:r>
              <a:rPr lang="en-AU" altLang="el-GR" sz="3600">
                <a:latin typeface="Arial" panose="020B0604020202020204" pitchFamily="34" charset="0"/>
              </a:rPr>
              <a:t>(2)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1143000" y="2286000"/>
            <a:ext cx="7391400" cy="344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boolean hasMoreTokens()</a:t>
            </a:r>
            <a:r>
              <a:rPr lang="en-AU" altLang="el-GR" sz="2000"/>
              <a:t> </a:t>
            </a:r>
          </a:p>
          <a:p>
            <a:pPr algn="l"/>
            <a:r>
              <a:rPr lang="en-AU" altLang="el-GR" sz="2000"/>
              <a:t>	Tests if there are more tokens available from this </a:t>
            </a:r>
          </a:p>
          <a:p>
            <a:pPr algn="l"/>
            <a:r>
              <a:rPr lang="en-AU" altLang="el-GR" sz="2000"/>
              <a:t>	tokenizer's string.</a:t>
            </a:r>
          </a:p>
          <a:p>
            <a:pPr algn="l"/>
            <a:endParaRPr lang="en-AU" altLang="el-GR" sz="2000" b="1">
              <a:latin typeface="Courier New" panose="02070309020205020404" pitchFamily="49" charset="0"/>
            </a:endParaRP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String nextToken()</a:t>
            </a:r>
            <a:r>
              <a:rPr lang="en-AU" altLang="el-GR" sz="2000"/>
              <a:t> </a:t>
            </a:r>
          </a:p>
          <a:p>
            <a:pPr algn="l"/>
            <a:r>
              <a:rPr lang="en-AU" altLang="el-GR" sz="2000"/>
              <a:t>	Returns the next token from this string tokenizer.</a:t>
            </a:r>
            <a:r>
              <a:rPr lang="en-AU" altLang="el-GR" sz="2000" b="1">
                <a:latin typeface="Courier New" panose="02070309020205020404" pitchFamily="49" charset="0"/>
              </a:rPr>
              <a:t> </a:t>
            </a:r>
          </a:p>
          <a:p>
            <a:pPr algn="l"/>
            <a:endParaRPr lang="en-AU" altLang="el-GR" sz="2000" b="1">
              <a:latin typeface="Courier New" panose="02070309020205020404" pitchFamily="49" charset="0"/>
            </a:endParaRP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int countTokens()</a:t>
            </a:r>
            <a:r>
              <a:rPr lang="en-AU" altLang="el-GR" sz="2000"/>
              <a:t> </a:t>
            </a:r>
          </a:p>
          <a:p>
            <a:pPr algn="l"/>
            <a:r>
              <a:rPr lang="en-AU" altLang="el-GR" sz="2000"/>
              <a:t>	Calculates the number of times that this tokenizer's</a:t>
            </a:r>
          </a:p>
          <a:p>
            <a:pPr algn="l"/>
            <a:r>
              <a:rPr lang="en-AU" altLang="el-GR" sz="2000"/>
              <a:t>	nextToken method can be called before it generates an</a:t>
            </a:r>
          </a:p>
          <a:p>
            <a:pPr algn="l"/>
            <a:r>
              <a:rPr lang="en-AU" altLang="el-GR" sz="2000"/>
              <a:t>	exception.</a:t>
            </a:r>
          </a:p>
        </p:txBody>
      </p:sp>
      <p:sp>
        <p:nvSpPr>
          <p:cNvPr id="360452" name="Text Box 4"/>
          <p:cNvSpPr txBox="1">
            <a:spLocks noChangeArrowheads="1"/>
          </p:cNvSpPr>
          <p:nvPr/>
        </p:nvSpPr>
        <p:spPr bwMode="auto">
          <a:xfrm>
            <a:off x="457200" y="1600200"/>
            <a:ext cx="14033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l-GR" altLang="el-GR">
                <a:latin typeface="AGaramond Italic" charset="0"/>
              </a:rPr>
              <a:t>Μέθοδοι</a:t>
            </a:r>
            <a:r>
              <a:rPr lang="en-AU" altLang="el-GR">
                <a:latin typeface="AGaramond Italic" charset="0"/>
              </a:rPr>
              <a:t>:</a:t>
            </a:r>
            <a:endParaRPr lang="en-AU" altLang="el-GR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565150"/>
          </a:xfrm>
        </p:spPr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Η διαπροσωπεία</a:t>
            </a:r>
            <a:r>
              <a:rPr lang="en-AU" altLang="el-GR" sz="3600">
                <a:latin typeface="Arial" panose="020B0604020202020204" pitchFamily="34" charset="0"/>
              </a:rPr>
              <a:t> Reader</a:t>
            </a:r>
          </a:p>
        </p:txBody>
      </p:sp>
      <p:sp>
        <p:nvSpPr>
          <p:cNvPr id="365571" name="Rectangle 3"/>
          <p:cNvSpPr>
            <a:spLocks noChangeArrowheads="1"/>
          </p:cNvSpPr>
          <p:nvPr/>
        </p:nvSpPr>
        <p:spPr bwMode="auto">
          <a:xfrm>
            <a:off x="838200" y="2209800"/>
            <a:ext cx="7475538" cy="337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AU" altLang="el-GR" b="1">
                <a:latin typeface="Courier New" panose="02070309020205020404" pitchFamily="49" charset="0"/>
              </a:rPr>
              <a:t>Reader()</a:t>
            </a:r>
            <a:r>
              <a:rPr lang="en-AU" altLang="el-GR"/>
              <a:t> </a:t>
            </a:r>
          </a:p>
          <a:p>
            <a:pPr algn="l"/>
            <a:r>
              <a:rPr lang="en-AU" altLang="el-GR"/>
              <a:t>	Create a new character-stream reader whose critical </a:t>
            </a:r>
          </a:p>
          <a:p>
            <a:pPr algn="l"/>
            <a:r>
              <a:rPr lang="en-AU" altLang="el-GR"/>
              <a:t>	sections will synchronize on the reader itself.</a:t>
            </a:r>
          </a:p>
          <a:p>
            <a:pPr algn="l"/>
            <a:endParaRPr lang="en-AU" altLang="el-GR"/>
          </a:p>
          <a:p>
            <a:pPr algn="l"/>
            <a:r>
              <a:rPr lang="en-AU" altLang="el-GR" b="1">
                <a:latin typeface="Courier New" panose="02070309020205020404" pitchFamily="49" charset="0"/>
              </a:rPr>
              <a:t>int read()</a:t>
            </a:r>
            <a:r>
              <a:rPr lang="en-AU" altLang="el-GR"/>
              <a:t> </a:t>
            </a:r>
          </a:p>
          <a:p>
            <a:pPr algn="l"/>
            <a:r>
              <a:rPr lang="en-AU" altLang="el-GR"/>
              <a:t>	Read a single character</a:t>
            </a:r>
          </a:p>
          <a:p>
            <a:pPr algn="l"/>
            <a:endParaRPr lang="en-AU" altLang="el-GR"/>
          </a:p>
          <a:p>
            <a:pPr algn="l"/>
            <a:r>
              <a:rPr lang="en-AU" altLang="el-GR" b="1">
                <a:latin typeface="Courier New" panose="02070309020205020404" pitchFamily="49" charset="0"/>
              </a:rPr>
              <a:t>abstract void close()</a:t>
            </a:r>
            <a:r>
              <a:rPr lang="en-AU" altLang="el-GR"/>
              <a:t> </a:t>
            </a:r>
          </a:p>
          <a:p>
            <a:pPr algn="l"/>
            <a:r>
              <a:rPr lang="en-AU" altLang="el-GR"/>
              <a:t>	Close the stream.</a:t>
            </a:r>
          </a:p>
        </p:txBody>
      </p:sp>
      <p:sp>
        <p:nvSpPr>
          <p:cNvPr id="365573" name="Text Box 5"/>
          <p:cNvSpPr txBox="1">
            <a:spLocks noChangeArrowheads="1"/>
          </p:cNvSpPr>
          <p:nvPr/>
        </p:nvSpPr>
        <p:spPr bwMode="auto">
          <a:xfrm>
            <a:off x="685800" y="1447800"/>
            <a:ext cx="3824288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l-GR" altLang="el-GR">
                <a:latin typeface="AGaramond Italic" charset="0"/>
              </a:rPr>
              <a:t>Αφηρημένη κλάση</a:t>
            </a:r>
            <a:r>
              <a:rPr lang="en-AU" altLang="el-GR">
                <a:latin typeface="AGaramond Italic" charset="0"/>
              </a:rPr>
              <a:t> Reader:</a:t>
            </a:r>
            <a:endParaRPr lang="en-AU" altLang="el-GR"/>
          </a:p>
        </p:txBody>
      </p:sp>
      <p:sp>
        <p:nvSpPr>
          <p:cNvPr id="365574" name="Text Box 6"/>
          <p:cNvSpPr txBox="1">
            <a:spLocks noChangeArrowheads="1"/>
          </p:cNvSpPr>
          <p:nvPr/>
        </p:nvSpPr>
        <p:spPr bwMode="auto">
          <a:xfrm>
            <a:off x="5410200" y="3505200"/>
            <a:ext cx="30480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l-GR" altLang="el-GR" sz="2000">
                <a:latin typeface="AGaramond Italic" charset="0"/>
              </a:rPr>
              <a:t>Οι χαρακτήρες επιστρέφονται ως </a:t>
            </a:r>
            <a:r>
              <a:rPr lang="en-AU" altLang="el-GR" sz="2000">
                <a:latin typeface="AGaramond Italic" charset="0"/>
              </a:rPr>
              <a:t>int (-1</a:t>
            </a:r>
            <a:r>
              <a:rPr lang="el-GR" altLang="el-GR" sz="2000">
                <a:latin typeface="AGaramond Italic" charset="0"/>
              </a:rPr>
              <a:t> εάν έχουν εξαντληθεί </a:t>
            </a:r>
            <a:r>
              <a:rPr lang="en-AU" altLang="el-GR" sz="2000">
                <a:latin typeface="AGaramond Italic" charset="0"/>
              </a:rPr>
              <a:t>)</a:t>
            </a:r>
          </a:p>
          <a:p>
            <a:pPr algn="l"/>
            <a:r>
              <a:rPr lang="el-GR" altLang="el-GR" sz="2000">
                <a:latin typeface="AGaramond Italic" charset="0"/>
              </a:rPr>
              <a:t>Πρέπει να μετατραπούν σε χαρακτήρες</a:t>
            </a:r>
            <a:r>
              <a:rPr lang="en-AU" altLang="el-GR" sz="2000">
                <a:latin typeface="AGaramond Italic" charset="0"/>
              </a:rPr>
              <a:t> </a:t>
            </a:r>
            <a:r>
              <a:rPr lang="el-GR" altLang="el-GR" sz="2000">
                <a:latin typeface="AGaramond Italic" charset="0"/>
              </a:rPr>
              <a:t>μέσω εντολής τύπου </a:t>
            </a:r>
            <a:r>
              <a:rPr lang="en-AU" altLang="el-GR" sz="2000">
                <a:latin typeface="AGaramond Italic" charset="0"/>
              </a:rPr>
              <a:t>cast</a:t>
            </a:r>
            <a:endParaRPr lang="en-AU" altLang="el-GR" sz="2000"/>
          </a:p>
        </p:txBody>
      </p:sp>
      <p:sp>
        <p:nvSpPr>
          <p:cNvPr id="365575" name="Line 7"/>
          <p:cNvSpPr>
            <a:spLocks noChangeShapeType="1"/>
          </p:cNvSpPr>
          <p:nvPr/>
        </p:nvSpPr>
        <p:spPr bwMode="auto">
          <a:xfrm flipH="1">
            <a:off x="2895600" y="3810000"/>
            <a:ext cx="2438400" cy="76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 smtClean="0"/>
              <a:t>Κλάση </a:t>
            </a:r>
            <a:r>
              <a:rPr lang="en-AU" altLang="el-GR" dirty="0" err="1"/>
              <a:t>FileReader</a:t>
            </a:r>
            <a:endParaRPr lang="en-AU" altLang="el-GR" dirty="0"/>
          </a:p>
        </p:txBody>
      </p:sp>
      <p:sp>
        <p:nvSpPr>
          <p:cNvPr id="366595" name="Rectangle 3"/>
          <p:cNvSpPr>
            <a:spLocks noChangeArrowheads="1"/>
          </p:cNvSpPr>
          <p:nvPr/>
        </p:nvSpPr>
        <p:spPr bwMode="auto">
          <a:xfrm>
            <a:off x="1219200" y="2362200"/>
            <a:ext cx="5657850" cy="191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AU" altLang="el-GR" b="1">
                <a:latin typeface="Courier New" panose="02070309020205020404" pitchFamily="49" charset="0"/>
              </a:rPr>
              <a:t>FileReader(File file) </a:t>
            </a:r>
          </a:p>
          <a:p>
            <a:pPr algn="l"/>
            <a:r>
              <a:rPr lang="en-AU" altLang="el-GR" b="1">
                <a:latin typeface="Courier New" panose="02070309020205020404" pitchFamily="49" charset="0"/>
              </a:rPr>
              <a:t>           </a:t>
            </a:r>
          </a:p>
          <a:p>
            <a:pPr algn="l"/>
            <a:r>
              <a:rPr lang="en-AU" altLang="el-GR" b="1">
                <a:latin typeface="Courier New" panose="02070309020205020404" pitchFamily="49" charset="0"/>
              </a:rPr>
              <a:t>FileReader(FileDescriptor fd) </a:t>
            </a:r>
          </a:p>
          <a:p>
            <a:pPr algn="l"/>
            <a:r>
              <a:rPr lang="en-AU" altLang="el-GR" b="1">
                <a:latin typeface="Courier New" panose="02070309020205020404" pitchFamily="49" charset="0"/>
              </a:rPr>
              <a:t>           </a:t>
            </a:r>
          </a:p>
          <a:p>
            <a:pPr algn="l"/>
            <a:r>
              <a:rPr lang="en-AU" altLang="el-GR" b="1">
                <a:latin typeface="Courier New" panose="02070309020205020404" pitchFamily="49" charset="0"/>
              </a:rPr>
              <a:t>FileReader(String fileName) </a:t>
            </a:r>
          </a:p>
        </p:txBody>
      </p:sp>
      <p:sp>
        <p:nvSpPr>
          <p:cNvPr id="366596" name="Text Box 4"/>
          <p:cNvSpPr txBox="1">
            <a:spLocks noChangeArrowheads="1"/>
          </p:cNvSpPr>
          <p:nvPr/>
        </p:nvSpPr>
        <p:spPr bwMode="auto">
          <a:xfrm>
            <a:off x="685800" y="1447800"/>
            <a:ext cx="6705361" cy="45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AU" altLang="el-GR" dirty="0">
                <a:latin typeface="AGaramond Italic" charset="0"/>
              </a:rPr>
              <a:t>class </a:t>
            </a:r>
            <a:r>
              <a:rPr lang="en-AU" altLang="el-GR" dirty="0" err="1">
                <a:latin typeface="AGaramond Italic" charset="0"/>
              </a:rPr>
              <a:t>FileReader</a:t>
            </a:r>
            <a:r>
              <a:rPr lang="en-AU" altLang="el-GR" dirty="0">
                <a:latin typeface="AGaramond Italic" charset="0"/>
              </a:rPr>
              <a:t> (extends </a:t>
            </a:r>
            <a:r>
              <a:rPr lang="en-US" altLang="el-GR" dirty="0" err="1" smtClean="0">
                <a:latin typeface="AGaramond Italic" charset="0"/>
              </a:rPr>
              <a:t>InputStream</a:t>
            </a:r>
            <a:r>
              <a:rPr lang="en-AU" altLang="el-GR" dirty="0" smtClean="0">
                <a:latin typeface="AGaramond Italic" charset="0"/>
              </a:rPr>
              <a:t>Reader</a:t>
            </a:r>
            <a:r>
              <a:rPr lang="en-AU" altLang="el-GR" dirty="0">
                <a:latin typeface="AGaramond Italic" charset="0"/>
              </a:rPr>
              <a:t>):</a:t>
            </a:r>
            <a:endParaRPr lang="en-AU" altLang="el-GR" dirty="0"/>
          </a:p>
        </p:txBody>
      </p:sp>
      <p:sp>
        <p:nvSpPr>
          <p:cNvPr id="366597" name="Text Box 5"/>
          <p:cNvSpPr txBox="1">
            <a:spLocks noChangeArrowheads="1"/>
          </p:cNvSpPr>
          <p:nvPr/>
        </p:nvSpPr>
        <p:spPr bwMode="auto">
          <a:xfrm>
            <a:off x="838200" y="4953000"/>
            <a:ext cx="295751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AU" altLang="el-GR">
                <a:latin typeface="AGaramond Italic" charset="0"/>
              </a:rPr>
              <a:t>(</a:t>
            </a:r>
            <a:r>
              <a:rPr lang="el-GR" altLang="el-GR">
                <a:latin typeface="AGaramond Italic" charset="0"/>
              </a:rPr>
              <a:t>Καμία νέα μέθοδος</a:t>
            </a:r>
            <a:r>
              <a:rPr lang="en-AU" altLang="el-GR">
                <a:latin typeface="AGaramond Italic" charset="0"/>
              </a:rPr>
              <a:t>)</a:t>
            </a:r>
            <a:endParaRPr lang="en-AU" altLang="el-GR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Παράδειγμα</a:t>
            </a:r>
            <a:r>
              <a:rPr lang="en-AU" altLang="el-GR" sz="3600"/>
              <a:t>: copyFile</a:t>
            </a:r>
          </a:p>
        </p:txBody>
      </p:sp>
      <p:sp>
        <p:nvSpPr>
          <p:cNvPr id="363523" name="Rectangle 3"/>
          <p:cNvSpPr>
            <a:spLocks noChangeArrowheads="1"/>
          </p:cNvSpPr>
          <p:nvPr/>
        </p:nvSpPr>
        <p:spPr bwMode="auto">
          <a:xfrm>
            <a:off x="457200" y="1447800"/>
            <a:ext cx="8258175" cy="466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public void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copyFile</a:t>
            </a:r>
            <a:r>
              <a:rPr lang="en-AU" altLang="el-GR" sz="2000" b="1" dirty="0">
                <a:latin typeface="Courier New" panose="02070309020205020404" pitchFamily="49" charset="0"/>
              </a:rPr>
              <a:t>(String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fromFile</a:t>
            </a:r>
            <a:r>
              <a:rPr lang="en-AU" altLang="el-GR" sz="2000" b="1" dirty="0">
                <a:latin typeface="Courier New" panose="02070309020205020404" pitchFamily="49" charset="0"/>
              </a:rPr>
              <a:t>, 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toFile</a:t>
            </a:r>
            <a:r>
              <a:rPr lang="en-AU" altLang="el-GR" sz="2000" b="1" dirty="0">
                <a:latin typeface="Courier New" panose="02070309020205020404" pitchFamily="49" charset="0"/>
              </a:rPr>
              <a:t>) 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	throws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IOException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File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inputFile</a:t>
            </a:r>
            <a:r>
              <a:rPr lang="en-AU" altLang="el-GR" sz="2000" b="1" dirty="0">
                <a:latin typeface="Courier New" panose="02070309020205020404" pitchFamily="49" charset="0"/>
              </a:rPr>
              <a:t> = new File(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fromFile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File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outputFile</a:t>
            </a:r>
            <a:r>
              <a:rPr lang="en-AU" altLang="el-GR" sz="2000" b="1" dirty="0">
                <a:latin typeface="Courier New" panose="02070309020205020404" pitchFamily="49" charset="0"/>
              </a:rPr>
              <a:t> = new File(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toFile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 algn="l"/>
            <a:endParaRPr lang="en-AU" altLang="el-GR" sz="2000" b="1" dirty="0">
              <a:latin typeface="Courier New" panose="02070309020205020404" pitchFamily="49" charset="0"/>
            </a:endParaRP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FileReader</a:t>
            </a:r>
            <a:r>
              <a:rPr lang="en-AU" altLang="el-GR" sz="2000" b="1" dirty="0">
                <a:latin typeface="Courier New" panose="02070309020205020404" pitchFamily="49" charset="0"/>
              </a:rPr>
              <a:t> in = new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FileReader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inputFile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FileWriter</a:t>
            </a:r>
            <a:r>
              <a:rPr lang="en-AU" altLang="el-GR" sz="2000" b="1" dirty="0">
                <a:latin typeface="Courier New" panose="02070309020205020404" pitchFamily="49" charset="0"/>
              </a:rPr>
              <a:t> out = new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FileWriter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outputFile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 algn="l"/>
            <a:endParaRPr lang="en-AU" altLang="el-GR" sz="2000" b="1" dirty="0">
              <a:latin typeface="Courier New" panose="02070309020205020404" pitchFamily="49" charset="0"/>
            </a:endParaRP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while ((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in.read</a:t>
            </a:r>
            <a:r>
              <a:rPr lang="en-AU" altLang="el-GR" sz="2000" b="1" dirty="0">
                <a:latin typeface="Courier New" panose="02070309020205020404" pitchFamily="49" charset="0"/>
              </a:rPr>
              <a:t>()) != -1)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 err="1" smtClean="0">
                <a:latin typeface="Courier New" panose="02070309020205020404" pitchFamily="49" charset="0"/>
              </a:rPr>
              <a:t>out.write</a:t>
            </a:r>
            <a:r>
              <a:rPr lang="en-AU" altLang="el-GR" sz="2000" b="1" dirty="0" smtClean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 smtClean="0">
                <a:latin typeface="Courier New" panose="02070309020205020404" pitchFamily="49" charset="0"/>
              </a:rPr>
              <a:t>ch</a:t>
            </a:r>
            <a:r>
              <a:rPr lang="en-AU" altLang="el-GR" sz="2000" b="1" dirty="0" smtClean="0">
                <a:latin typeface="Courier New" panose="02070309020205020404" pitchFamily="49" charset="0"/>
              </a:rPr>
              <a:t>);</a:t>
            </a:r>
            <a:endParaRPr lang="en-AU" altLang="el-GR" sz="2000" b="1" dirty="0">
              <a:latin typeface="Courier New" panose="02070309020205020404" pitchFamily="49" charset="0"/>
            </a:endParaRP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in.close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out.close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 algn="l"/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Δημιουργία αναγνώστη αρχείου</a:t>
            </a:r>
            <a:endParaRPr lang="en-AU" altLang="el-GR" sz="3600"/>
          </a:p>
        </p:txBody>
      </p:sp>
      <p:sp>
        <p:nvSpPr>
          <p:cNvPr id="364547" name="Rectangle 3"/>
          <p:cNvSpPr>
            <a:spLocks noChangeArrowheads="1"/>
          </p:cNvSpPr>
          <p:nvPr/>
        </p:nvSpPr>
        <p:spPr bwMode="auto">
          <a:xfrm>
            <a:off x="609600" y="1970088"/>
            <a:ext cx="73787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l-GR" altLang="el-GR" sz="2000">
                <a:latin typeface="Arial" panose="020B0604020202020204" pitchFamily="34" charset="0"/>
              </a:rPr>
              <a:t>Ο κώδικας με τον οποίο η μέθοδος  </a:t>
            </a:r>
            <a:r>
              <a:rPr lang="en-AU" altLang="el-GR" sz="2000" b="1">
                <a:latin typeface="Courier New" panose="02070309020205020404" pitchFamily="49" charset="0"/>
              </a:rPr>
              <a:t>copy</a:t>
            </a:r>
            <a:r>
              <a:rPr lang="en-US" altLang="el-GR" sz="2000" b="1">
                <a:latin typeface="Courier New" panose="02070309020205020404" pitchFamily="49" charset="0"/>
              </a:rPr>
              <a:t>File</a:t>
            </a:r>
            <a:r>
              <a:rPr lang="en-AU" altLang="el-GR" sz="2000">
                <a:latin typeface="Arial" panose="020B0604020202020204" pitchFamily="34" charset="0"/>
              </a:rPr>
              <a:t> </a:t>
            </a:r>
            <a:r>
              <a:rPr lang="el-GR" altLang="el-GR" sz="2000">
                <a:latin typeface="Arial" panose="020B0604020202020204" pitchFamily="34" charset="0"/>
              </a:rPr>
              <a:t> δημιουργεί έναν</a:t>
            </a:r>
          </a:p>
          <a:p>
            <a:pPr algn="l"/>
            <a:r>
              <a:rPr lang="en-AU" altLang="el-GR" sz="2000">
                <a:latin typeface="Arial" panose="020B0604020202020204" pitchFamily="34" charset="0"/>
              </a:rPr>
              <a:t> </a:t>
            </a:r>
            <a:r>
              <a:rPr lang="el-GR" altLang="el-GR" sz="2000">
                <a:latin typeface="Arial" panose="020B0604020202020204" pitchFamily="34" charset="0"/>
              </a:rPr>
              <a:t>αναγνώστη αρχείου [</a:t>
            </a:r>
            <a:r>
              <a:rPr lang="en-AU" altLang="el-GR" sz="2000" b="1">
                <a:latin typeface="Courier New" panose="02070309020205020404" pitchFamily="49" charset="0"/>
              </a:rPr>
              <a:t>FileReader</a:t>
            </a:r>
            <a:r>
              <a:rPr lang="el-GR" altLang="el-GR" sz="2000">
                <a:latin typeface="Arial" panose="020B0604020202020204" pitchFamily="34" charset="0"/>
              </a:rPr>
              <a:t>]</a:t>
            </a:r>
            <a:r>
              <a:rPr lang="en-AU" altLang="el-GR" sz="2000">
                <a:latin typeface="Arial" panose="020B0604020202020204" pitchFamily="34" charset="0"/>
              </a:rPr>
              <a:t>:</a:t>
            </a:r>
            <a:r>
              <a:rPr lang="en-AU" altLang="el-GR"/>
              <a:t> </a:t>
            </a:r>
          </a:p>
        </p:txBody>
      </p:sp>
      <p:sp>
        <p:nvSpPr>
          <p:cNvPr id="364548" name="Rectangle 4"/>
          <p:cNvSpPr>
            <a:spLocks noChangeArrowheads="1"/>
          </p:cNvSpPr>
          <p:nvPr/>
        </p:nvSpPr>
        <p:spPr bwMode="auto">
          <a:xfrm>
            <a:off x="609600" y="3016250"/>
            <a:ext cx="6594475" cy="711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inputFile = new File(fromFile); </a:t>
            </a:r>
          </a:p>
          <a:p>
            <a:pPr algn="l"/>
            <a:r>
              <a:rPr lang="en-AU" altLang="el-GR" sz="2000" b="1">
                <a:latin typeface="Courier New" panose="02070309020205020404" pitchFamily="49" charset="0"/>
              </a:rPr>
              <a:t>FileReader in = new FileReader(inputFile);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Μηχανισμοί εξόδου</a:t>
            </a:r>
            <a:endParaRPr lang="en-AU" altLang="el-GR" sz="3600"/>
          </a:p>
        </p:txBody>
      </p:sp>
      <p:sp>
        <p:nvSpPr>
          <p:cNvPr id="31949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SzTx/>
              <a:buFontTx/>
              <a:buChar char="•"/>
            </a:pPr>
            <a:r>
              <a:rPr lang="el-GR" altLang="el-GR" sz="2400"/>
              <a:t>Αποτελέσματα μεθόδων </a:t>
            </a:r>
            <a:r>
              <a:rPr lang="en-AU" altLang="el-GR" sz="2400"/>
              <a:t>(BlueJ)</a:t>
            </a:r>
          </a:p>
          <a:p>
            <a:pPr>
              <a:buSzTx/>
              <a:buFontTx/>
              <a:buChar char="•"/>
            </a:pPr>
            <a:r>
              <a:rPr lang="el-GR" altLang="el-GR" sz="2400"/>
              <a:t>Κείμενο σε οθόνη, εκτυπωτή, κλπ. </a:t>
            </a:r>
          </a:p>
          <a:p>
            <a:pPr>
              <a:buSzTx/>
              <a:buFontTx/>
              <a:buChar char="•"/>
            </a:pPr>
            <a:r>
              <a:rPr lang="el-GR" altLang="el-GR" sz="2400"/>
              <a:t>Στοιχεία </a:t>
            </a:r>
            <a:r>
              <a:rPr lang="en-US" altLang="el-GR" sz="2400">
                <a:solidFill>
                  <a:srgbClr val="FF33CC"/>
                </a:solidFill>
              </a:rPr>
              <a:t>[data]</a:t>
            </a:r>
            <a:r>
              <a:rPr lang="el-GR" altLang="el-GR" sz="2400"/>
              <a:t> σε αρχείο </a:t>
            </a: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Στοιχεία προς άλλα προγράμματα, δίκτυο, κλπ. </a:t>
            </a: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Παράθυρα, γραφικά</a:t>
            </a:r>
            <a:r>
              <a:rPr lang="en-AU" altLang="el-GR" sz="2400"/>
              <a:t> (GUI)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6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01650"/>
            <a:ext cx="7924800" cy="565150"/>
          </a:xfrm>
        </p:spPr>
        <p:txBody>
          <a:bodyPr/>
          <a:lstStyle/>
          <a:p>
            <a:r>
              <a:rPr lang="el-GR" altLang="el-GR" sz="3200"/>
              <a:t>Η δομή του αναγνώστη αρχείων </a:t>
            </a:r>
            <a:endParaRPr lang="en-AU" altLang="el-GR" sz="3200"/>
          </a:p>
        </p:txBody>
      </p:sp>
      <p:sp>
        <p:nvSpPr>
          <p:cNvPr id="367619" name="AutoShape 3"/>
          <p:cNvSpPr>
            <a:spLocks noChangeArrowheads="1"/>
          </p:cNvSpPr>
          <p:nvPr/>
        </p:nvSpPr>
        <p:spPr bwMode="auto">
          <a:xfrm>
            <a:off x="6248400" y="1752600"/>
            <a:ext cx="1905000" cy="3276600"/>
          </a:xfrm>
          <a:prstGeom prst="flowChartMagneticDisk">
            <a:avLst/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6629400" y="2971800"/>
            <a:ext cx="1358900" cy="1136650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l-GR" altLang="el-GR"/>
              <a:t>Αρχείο</a:t>
            </a:r>
          </a:p>
          <a:p>
            <a:pPr algn="l"/>
            <a:r>
              <a:rPr lang="el-GR" altLang="el-GR"/>
              <a:t>Κειμένου</a:t>
            </a:r>
          </a:p>
          <a:p>
            <a:pPr algn="l"/>
            <a:r>
              <a:rPr lang="en-US" altLang="el-GR" sz="2000">
                <a:solidFill>
                  <a:srgbClr val="FF33CC"/>
                </a:solidFill>
              </a:rPr>
              <a:t>[text file]</a:t>
            </a:r>
            <a:endParaRPr lang="en-AU" altLang="el-GR" sz="2000">
              <a:solidFill>
                <a:srgbClr val="FF33CC"/>
              </a:solidFill>
            </a:endParaRPr>
          </a:p>
        </p:txBody>
      </p:sp>
      <p:sp>
        <p:nvSpPr>
          <p:cNvPr id="367621" name="Oval 5"/>
          <p:cNvSpPr>
            <a:spLocks noChangeArrowheads="1"/>
          </p:cNvSpPr>
          <p:nvPr/>
        </p:nvSpPr>
        <p:spPr bwMode="auto">
          <a:xfrm>
            <a:off x="3810000" y="2590800"/>
            <a:ext cx="1828800" cy="1651000"/>
          </a:xfrm>
          <a:prstGeom prst="ellipse">
            <a:avLst/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n-AU" altLang="el-GR"/>
          </a:p>
          <a:p>
            <a:r>
              <a:rPr lang="en-AU" altLang="el-GR"/>
              <a:t>File</a:t>
            </a:r>
          </a:p>
          <a:p>
            <a:endParaRPr lang="en-AU" altLang="el-GR"/>
          </a:p>
        </p:txBody>
      </p:sp>
      <p:sp>
        <p:nvSpPr>
          <p:cNvPr id="367622" name="Oval 6"/>
          <p:cNvSpPr>
            <a:spLocks noChangeArrowheads="1"/>
          </p:cNvSpPr>
          <p:nvPr/>
        </p:nvSpPr>
        <p:spPr bwMode="auto">
          <a:xfrm>
            <a:off x="1143000" y="2650359"/>
            <a:ext cx="2209800" cy="1684283"/>
          </a:xfrm>
          <a:prstGeom prst="ellipse">
            <a:avLst/>
          </a:prstGeom>
          <a:solidFill>
            <a:schemeClr val="hlink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0487" tIns="44450" rIns="90487" bIns="44450" anchor="ctr">
            <a:spAutoFit/>
          </a:bodyPr>
          <a:lstStyle/>
          <a:p>
            <a:endParaRPr lang="en-AU" altLang="el-GR" dirty="0"/>
          </a:p>
          <a:p>
            <a:r>
              <a:rPr lang="en-AU" altLang="el-GR" dirty="0" err="1"/>
              <a:t>FileReader</a:t>
            </a:r>
            <a:endParaRPr lang="en-AU" altLang="el-GR" dirty="0"/>
          </a:p>
          <a:p>
            <a:endParaRPr lang="en-AU" altLang="el-GR" dirty="0"/>
          </a:p>
        </p:txBody>
      </p:sp>
      <p:sp>
        <p:nvSpPr>
          <p:cNvPr id="367623" name="Text Box 7"/>
          <p:cNvSpPr txBox="1">
            <a:spLocks noChangeArrowheads="1"/>
          </p:cNvSpPr>
          <p:nvPr/>
        </p:nvSpPr>
        <p:spPr bwMode="auto">
          <a:xfrm>
            <a:off x="6248400" y="5105400"/>
            <a:ext cx="2363788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l-GR" altLang="el-GR" sz="2000">
                <a:latin typeface="AGaramond Italic" charset="0"/>
              </a:rPr>
              <a:t>Σύστημα αρχείων</a:t>
            </a:r>
          </a:p>
          <a:p>
            <a:pPr algn="l"/>
            <a:r>
              <a:rPr lang="en-AU" altLang="el-GR" sz="2000">
                <a:latin typeface="AGaramond Italic" charset="0"/>
              </a:rPr>
              <a:t>file system (</a:t>
            </a:r>
            <a:r>
              <a:rPr lang="el-GR" altLang="el-GR" sz="2000">
                <a:latin typeface="AGaramond Italic" charset="0"/>
              </a:rPr>
              <a:t>δίσκος</a:t>
            </a:r>
            <a:r>
              <a:rPr lang="en-AU" altLang="el-GR" sz="2000">
                <a:latin typeface="AGaramond Italic" charset="0"/>
              </a:rPr>
              <a:t>)</a:t>
            </a:r>
            <a:endParaRPr lang="en-AU" altLang="el-GR" sz="2000"/>
          </a:p>
        </p:txBody>
      </p:sp>
      <p:sp>
        <p:nvSpPr>
          <p:cNvPr id="367624" name="Freeform 8"/>
          <p:cNvSpPr>
            <a:spLocks/>
          </p:cNvSpPr>
          <p:nvPr/>
        </p:nvSpPr>
        <p:spPr bwMode="auto">
          <a:xfrm>
            <a:off x="5638800" y="3200400"/>
            <a:ext cx="990600" cy="152400"/>
          </a:xfrm>
          <a:custGeom>
            <a:avLst/>
            <a:gdLst>
              <a:gd name="T0" fmla="*/ 0 w 624"/>
              <a:gd name="T1" fmla="*/ 96 h 96"/>
              <a:gd name="T2" fmla="*/ 240 w 624"/>
              <a:gd name="T3" fmla="*/ 0 h 96"/>
              <a:gd name="T4" fmla="*/ 624 w 624"/>
              <a:gd name="T5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96">
                <a:moveTo>
                  <a:pt x="0" y="96"/>
                </a:moveTo>
                <a:cubicBezTo>
                  <a:pt x="68" y="48"/>
                  <a:pt x="136" y="0"/>
                  <a:pt x="240" y="0"/>
                </a:cubicBezTo>
                <a:cubicBezTo>
                  <a:pt x="344" y="0"/>
                  <a:pt x="484" y="48"/>
                  <a:pt x="624" y="96"/>
                </a:cubicBezTo>
              </a:path>
            </a:pathLst>
          </a:cu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7625" name="Freeform 9"/>
          <p:cNvSpPr>
            <a:spLocks/>
          </p:cNvSpPr>
          <p:nvPr/>
        </p:nvSpPr>
        <p:spPr bwMode="auto">
          <a:xfrm>
            <a:off x="3048000" y="2971800"/>
            <a:ext cx="838200" cy="152400"/>
          </a:xfrm>
          <a:custGeom>
            <a:avLst/>
            <a:gdLst>
              <a:gd name="T0" fmla="*/ 0 w 624"/>
              <a:gd name="T1" fmla="*/ 96 h 96"/>
              <a:gd name="T2" fmla="*/ 240 w 624"/>
              <a:gd name="T3" fmla="*/ 0 h 96"/>
              <a:gd name="T4" fmla="*/ 624 w 624"/>
              <a:gd name="T5" fmla="*/ 96 h 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624" h="96">
                <a:moveTo>
                  <a:pt x="0" y="96"/>
                </a:moveTo>
                <a:cubicBezTo>
                  <a:pt x="68" y="48"/>
                  <a:pt x="136" y="0"/>
                  <a:pt x="240" y="0"/>
                </a:cubicBezTo>
                <a:cubicBezTo>
                  <a:pt x="344" y="0"/>
                  <a:pt x="484" y="48"/>
                  <a:pt x="624" y="96"/>
                </a:cubicBezTo>
              </a:path>
            </a:pathLst>
          </a:custGeom>
          <a:noFill/>
          <a:ln w="38100" cap="flat" cmpd="sng">
            <a:solidFill>
              <a:srgbClr val="000000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7626" name="Text Box 10"/>
          <p:cNvSpPr txBox="1">
            <a:spLocks noChangeArrowheads="1"/>
          </p:cNvSpPr>
          <p:nvPr/>
        </p:nvSpPr>
        <p:spPr bwMode="auto">
          <a:xfrm>
            <a:off x="3429000" y="4267200"/>
            <a:ext cx="2743200" cy="1308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l-GR" altLang="el-GR" sz="2000">
                <a:latin typeface="AGaramond Italic" charset="0"/>
              </a:rPr>
              <a:t>Δημιουργεί, ανοίγει ένα αρχείο, ελέγχει εάν ένα αρχείο υπάρχει, κλπ. </a:t>
            </a:r>
            <a:endParaRPr lang="en-AU" altLang="el-GR" sz="2000"/>
          </a:p>
        </p:txBody>
      </p:sp>
      <p:sp>
        <p:nvSpPr>
          <p:cNvPr id="367627" name="Text Box 11"/>
          <p:cNvSpPr txBox="1">
            <a:spLocks noChangeArrowheads="1"/>
          </p:cNvSpPr>
          <p:nvPr/>
        </p:nvSpPr>
        <p:spPr bwMode="auto">
          <a:xfrm>
            <a:off x="457200" y="1981200"/>
            <a:ext cx="2743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l-GR" altLang="el-GR" sz="2000">
                <a:latin typeface="AGaramond Italic" charset="0"/>
              </a:rPr>
              <a:t>Διαβάζει χαρακτήρες από ένα αρχείο</a:t>
            </a:r>
            <a:endParaRPr lang="en-AU" altLang="el-GR" sz="2000"/>
          </a:p>
        </p:txBody>
      </p:sp>
      <p:sp>
        <p:nvSpPr>
          <p:cNvPr id="367628" name="AutoShape 12"/>
          <p:cNvSpPr>
            <a:spLocks noChangeArrowheads="1"/>
          </p:cNvSpPr>
          <p:nvPr/>
        </p:nvSpPr>
        <p:spPr bwMode="auto">
          <a:xfrm rot="1214603">
            <a:off x="1066800" y="4191000"/>
            <a:ext cx="914400" cy="1447800"/>
          </a:xfrm>
          <a:prstGeom prst="upArrow">
            <a:avLst>
              <a:gd name="adj1" fmla="val 50000"/>
              <a:gd name="adj2" fmla="val 39583"/>
            </a:avLst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67629" name="Text Box 13"/>
          <p:cNvSpPr txBox="1">
            <a:spLocks noChangeArrowheads="1"/>
          </p:cNvSpPr>
          <p:nvPr/>
        </p:nvSpPr>
        <p:spPr bwMode="auto">
          <a:xfrm>
            <a:off x="762000" y="5791200"/>
            <a:ext cx="7048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/>
              <a:t>read</a:t>
            </a:r>
          </a:p>
        </p:txBody>
      </p:sp>
      <p:sp>
        <p:nvSpPr>
          <p:cNvPr id="367630" name="Text Box 14"/>
          <p:cNvSpPr txBox="1">
            <a:spLocks noChangeArrowheads="1"/>
          </p:cNvSpPr>
          <p:nvPr/>
        </p:nvSpPr>
        <p:spPr bwMode="auto">
          <a:xfrm>
            <a:off x="1371600" y="5791200"/>
            <a:ext cx="43434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n-AU" altLang="el-GR" sz="2000">
                <a:latin typeface="AGaramond Italic" charset="0"/>
              </a:rPr>
              <a:t>(</a:t>
            </a:r>
            <a:r>
              <a:rPr lang="el-GR" altLang="el-GR" sz="2000">
                <a:latin typeface="AGaramond Italic" charset="0"/>
              </a:rPr>
              <a:t>επιστρέφει ένα χαρακτήρα ή </a:t>
            </a:r>
            <a:r>
              <a:rPr lang="en-AU" altLang="el-GR" sz="2000">
                <a:latin typeface="AGaramond Italic" charset="0"/>
              </a:rPr>
              <a:t> -1 </a:t>
            </a:r>
            <a:r>
              <a:rPr lang="el-GR" altLang="el-GR" sz="2000">
                <a:latin typeface="AGaramond Italic" charset="0"/>
              </a:rPr>
              <a:t>εάν βρισκόμαστε στο τέλος του αρχείου</a:t>
            </a:r>
            <a:r>
              <a:rPr lang="en-AU" altLang="el-GR" sz="2000">
                <a:latin typeface="AGaramond Italic" charset="0"/>
              </a:rPr>
              <a:t>)</a:t>
            </a:r>
            <a:endParaRPr lang="en-AU" altLang="el-GR" sz="2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Μετατροπή </a:t>
            </a:r>
            <a:r>
              <a:rPr lang="en-US" altLang="el-GR" sz="2800">
                <a:solidFill>
                  <a:srgbClr val="FF33CC"/>
                </a:solidFill>
              </a:rPr>
              <a:t>[c</a:t>
            </a:r>
            <a:r>
              <a:rPr lang="en-AU" altLang="el-GR" sz="2800">
                <a:solidFill>
                  <a:srgbClr val="FF33CC"/>
                </a:solidFill>
              </a:rPr>
              <a:t>asting]</a:t>
            </a:r>
            <a:r>
              <a:rPr lang="el-GR" altLang="el-GR" sz="3600"/>
              <a:t> σε χαρακτήρες</a:t>
            </a:r>
            <a:endParaRPr lang="en-AU" altLang="el-GR" sz="3600"/>
          </a:p>
        </p:txBody>
      </p:sp>
      <p:sp>
        <p:nvSpPr>
          <p:cNvPr id="368643" name="Rectangle 3"/>
          <p:cNvSpPr>
            <a:spLocks noChangeArrowheads="1"/>
          </p:cNvSpPr>
          <p:nvPr/>
        </p:nvSpPr>
        <p:spPr bwMode="auto">
          <a:xfrm>
            <a:off x="685800" y="1524000"/>
            <a:ext cx="703897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public void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processFile</a:t>
            </a:r>
            <a:r>
              <a:rPr lang="en-AU" altLang="el-GR" sz="2000" b="1" dirty="0">
                <a:latin typeface="Courier New" panose="02070309020205020404" pitchFamily="49" charset="0"/>
              </a:rPr>
              <a:t>(String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fileName</a:t>
            </a:r>
            <a:r>
              <a:rPr lang="en-AU" altLang="el-GR" sz="2000" b="1" dirty="0">
                <a:latin typeface="Courier New" panose="02070309020205020404" pitchFamily="49" charset="0"/>
              </a:rPr>
              <a:t>) 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	throws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IOException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File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inputFile</a:t>
            </a:r>
            <a:r>
              <a:rPr lang="en-AU" altLang="el-GR" sz="2000" b="1" dirty="0">
                <a:latin typeface="Courier New" panose="02070309020205020404" pitchFamily="49" charset="0"/>
              </a:rPr>
              <a:t> = new File(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fileName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FileReader</a:t>
            </a:r>
            <a:r>
              <a:rPr lang="en-AU" altLang="el-GR" sz="2000" b="1" dirty="0">
                <a:latin typeface="Courier New" panose="02070309020205020404" pitchFamily="49" charset="0"/>
              </a:rPr>
              <a:t> in = new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FileReader</a:t>
            </a:r>
            <a:r>
              <a:rPr lang="en-AU" altLang="el-GR" sz="2000" b="1" dirty="0">
                <a:latin typeface="Courier New" panose="02070309020205020404" pitchFamily="49" charset="0"/>
              </a:rPr>
              <a:t>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inputFile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int</a:t>
            </a:r>
            <a:r>
              <a:rPr lang="en-AU" altLang="el-GR" sz="2000" b="1" dirty="0">
                <a:latin typeface="Courier New" panose="02070309020205020404" pitchFamily="49" charset="0"/>
              </a:rPr>
              <a:t>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</a:t>
            </a:r>
            <a:r>
              <a:rPr lang="en-AU" altLang="el-GR" sz="2000" b="1" dirty="0">
                <a:latin typeface="Courier New" panose="02070309020205020404" pitchFamily="49" charset="0"/>
              </a:rPr>
              <a:t>;</a:t>
            </a:r>
          </a:p>
          <a:p>
            <a:pPr algn="l">
              <a:lnSpc>
                <a:spcPct val="90000"/>
              </a:lnSpc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while ((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</a:t>
            </a:r>
            <a:r>
              <a:rPr lang="en-AU" altLang="el-GR" sz="2000" b="1" dirty="0">
                <a:latin typeface="Courier New" panose="02070309020205020404" pitchFamily="49" charset="0"/>
              </a:rPr>
              <a:t> =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in.read</a:t>
            </a:r>
            <a:r>
              <a:rPr lang="en-AU" altLang="el-GR" sz="2000" b="1" dirty="0">
                <a:latin typeface="Courier New" panose="02070309020205020404" pitchFamily="49" charset="0"/>
              </a:rPr>
              <a:t>()) != -1)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processCharacter</a:t>
            </a:r>
            <a:r>
              <a:rPr lang="en-AU" altLang="el-GR" sz="2000" b="1" dirty="0">
                <a:latin typeface="Courier New" panose="02070309020205020404" pitchFamily="49" charset="0"/>
              </a:rPr>
              <a:t>((char)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ch</a:t>
            </a:r>
            <a:r>
              <a:rPr lang="en-AU" altLang="el-GR" sz="2000" b="1" dirty="0">
                <a:latin typeface="Courier New" panose="02070309020205020404" pitchFamily="49" charset="0"/>
              </a:rPr>
              <a:t>);</a:t>
            </a:r>
          </a:p>
          <a:p>
            <a:pPr algn="l">
              <a:lnSpc>
                <a:spcPct val="90000"/>
              </a:lnSpc>
            </a:pPr>
            <a:endParaRPr lang="en-AU" altLang="el-GR" sz="2000" b="1" dirty="0">
              <a:latin typeface="Courier New" panose="02070309020205020404" pitchFamily="49" charset="0"/>
            </a:endParaRP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in.close</a:t>
            </a:r>
            <a:r>
              <a:rPr lang="en-AU" altLang="el-GR" sz="2000" b="1" dirty="0">
                <a:latin typeface="Courier New" panose="02070309020205020404" pitchFamily="49" charset="0"/>
              </a:rPr>
              <a:t>();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  <a:p>
            <a:pPr algn="l">
              <a:lnSpc>
                <a:spcPct val="90000"/>
              </a:lnSpc>
            </a:pPr>
            <a:endParaRPr lang="en-AU" altLang="el-GR" sz="1200" b="1" dirty="0">
              <a:latin typeface="Courier New" panose="02070309020205020404" pitchFamily="49" charset="0"/>
            </a:endParaRP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public void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processCharacter</a:t>
            </a:r>
            <a:r>
              <a:rPr lang="en-AU" altLang="el-GR" sz="2000" b="1" dirty="0">
                <a:latin typeface="Courier New" panose="02070309020205020404" pitchFamily="49" charset="0"/>
              </a:rPr>
              <a:t>(char </a:t>
            </a:r>
            <a:r>
              <a:rPr lang="en-AU" altLang="el-GR" sz="2000" b="1" dirty="0" err="1">
                <a:latin typeface="Courier New" panose="02070309020205020404" pitchFamily="49" charset="0"/>
              </a:rPr>
              <a:t>aChar</a:t>
            </a:r>
            <a:r>
              <a:rPr lang="en-AU" altLang="el-GR" sz="2000" b="1" dirty="0">
                <a:latin typeface="Courier New" panose="02070309020205020404" pitchFamily="49" charset="0"/>
              </a:rPr>
              <a:t>) 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{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   ...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 dirty="0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368644" name="Text Box 4"/>
          <p:cNvSpPr txBox="1">
            <a:spLocks noChangeArrowheads="1"/>
          </p:cNvSpPr>
          <p:nvPr/>
        </p:nvSpPr>
        <p:spPr bwMode="auto">
          <a:xfrm>
            <a:off x="6477000" y="4038600"/>
            <a:ext cx="1801813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/>
            <a:r>
              <a:rPr lang="el-GR" altLang="el-GR">
                <a:latin typeface="AGaramond Italic" charset="0"/>
              </a:rPr>
              <a:t>Αναγκαία </a:t>
            </a:r>
          </a:p>
          <a:p>
            <a:pPr algn="l"/>
            <a:r>
              <a:rPr lang="el-GR" altLang="el-GR">
                <a:latin typeface="AGaramond Italic" charset="0"/>
              </a:rPr>
              <a:t>μετατροπή</a:t>
            </a:r>
            <a:r>
              <a:rPr lang="en-AU" altLang="el-GR">
                <a:latin typeface="AGaramond Italic" charset="0"/>
              </a:rPr>
              <a:t>! </a:t>
            </a:r>
            <a:endParaRPr lang="en-AU" altLang="el-GR"/>
          </a:p>
        </p:txBody>
      </p:sp>
      <p:sp>
        <p:nvSpPr>
          <p:cNvPr id="368645" name="Line 5"/>
          <p:cNvSpPr>
            <a:spLocks noChangeShapeType="1"/>
          </p:cNvSpPr>
          <p:nvPr/>
        </p:nvSpPr>
        <p:spPr bwMode="auto">
          <a:xfrm flipH="1" flipV="1">
            <a:off x="5105400" y="4114800"/>
            <a:ext cx="1371600" cy="457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/>
              <a:t>Ανάγνωση αριθμών</a:t>
            </a:r>
            <a:endParaRPr lang="en-AU" altLang="el-GR"/>
          </a:p>
        </p:txBody>
      </p:sp>
      <p:sp>
        <p:nvSpPr>
          <p:cNvPr id="378883" name="Rectangle 3"/>
          <p:cNvSpPr>
            <a:spLocks noChangeArrowheads="1"/>
          </p:cNvSpPr>
          <p:nvPr/>
        </p:nvSpPr>
        <p:spPr bwMode="auto">
          <a:xfrm>
            <a:off x="838200" y="1447800"/>
            <a:ext cx="5667375" cy="475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...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int number1;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int number2;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boolean invalidInput = false;</a:t>
            </a:r>
          </a:p>
          <a:p>
            <a:pPr algn="l">
              <a:lnSpc>
                <a:spcPct val="90000"/>
              </a:lnSpc>
            </a:pPr>
            <a:endParaRPr lang="en-AU" altLang="el-GR" sz="2000" b="1">
              <a:latin typeface="Courier New" panose="02070309020205020404" pitchFamily="49" charset="0"/>
            </a:endParaRP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String line = reader.readLine();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try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   number1 = Integer.parseInt(line);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   line = reader.readLine();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   number2 = Integer.parseInt(line);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catch(NumberFormatException exc)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{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   // input was not a valid number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   invalidInput = true;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}</a:t>
            </a:r>
          </a:p>
        </p:txBody>
      </p:sp>
      <p:sp>
        <p:nvSpPr>
          <p:cNvPr id="378884" name="Rectangle 4"/>
          <p:cNvSpPr>
            <a:spLocks noChangeArrowheads="1"/>
          </p:cNvSpPr>
          <p:nvPr/>
        </p:nvSpPr>
        <p:spPr bwMode="auto">
          <a:xfrm>
            <a:off x="7010400" y="2209800"/>
            <a:ext cx="990600" cy="925513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42</a:t>
            </a:r>
          </a:p>
          <a:p>
            <a:pPr algn="l">
              <a:lnSpc>
                <a:spcPct val="90000"/>
              </a:lnSpc>
            </a:pPr>
            <a:r>
              <a:rPr lang="en-AU" altLang="el-GR" sz="2000" b="1">
                <a:latin typeface="Courier New" panose="02070309020205020404" pitchFamily="49" charset="0"/>
              </a:rPr>
              <a:t>128</a:t>
            </a:r>
          </a:p>
          <a:p>
            <a:pPr algn="l">
              <a:lnSpc>
                <a:spcPct val="90000"/>
              </a:lnSpc>
            </a:pPr>
            <a:endParaRPr lang="en-AU" altLang="el-GR" sz="2000" b="1">
              <a:latin typeface="Courier New" panose="02070309020205020404" pitchFamily="49" charset="0"/>
            </a:endParaRPr>
          </a:p>
        </p:txBody>
      </p:sp>
      <p:sp>
        <p:nvSpPr>
          <p:cNvPr id="378885" name="Text Box 5"/>
          <p:cNvSpPr txBox="1">
            <a:spLocks noChangeArrowheads="1"/>
          </p:cNvSpPr>
          <p:nvPr/>
        </p:nvSpPr>
        <p:spPr bwMode="auto">
          <a:xfrm>
            <a:off x="6934200" y="4114800"/>
            <a:ext cx="1420813" cy="118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l-GR" altLang="el-GR">
                <a:latin typeface="AGaramond Italic" charset="0"/>
              </a:rPr>
              <a:t>Αρχείο κειμένου</a:t>
            </a:r>
          </a:p>
          <a:p>
            <a:pPr algn="l"/>
            <a:endParaRPr lang="en-AU" altLang="el-GR"/>
          </a:p>
        </p:txBody>
      </p:sp>
      <p:sp>
        <p:nvSpPr>
          <p:cNvPr id="378886" name="Line 6"/>
          <p:cNvSpPr>
            <a:spLocks noChangeShapeType="1"/>
          </p:cNvSpPr>
          <p:nvPr/>
        </p:nvSpPr>
        <p:spPr bwMode="auto">
          <a:xfrm flipH="1" flipV="1">
            <a:off x="7467600" y="3276600"/>
            <a:ext cx="0" cy="990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latin typeface="Helvetica" panose="020B0604020202020204" pitchFamily="34" charset="0"/>
              </a:rPr>
              <a:t>Μηχανισμοί εισόδου</a:t>
            </a:r>
            <a:endParaRPr lang="en-AU" altLang="el-GR" sz="3600">
              <a:latin typeface="Helvetica" panose="020B0604020202020204" pitchFamily="34" charset="0"/>
            </a:endParaRP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pPr>
              <a:buSzTx/>
              <a:buFontTx/>
              <a:buChar char="•"/>
            </a:pPr>
            <a:r>
              <a:rPr lang="el-GR" altLang="el-GR" sz="2400"/>
              <a:t>Παράμετροι μεθόδων</a:t>
            </a:r>
            <a:r>
              <a:rPr lang="en-AU" altLang="el-GR" sz="2400"/>
              <a:t> (BlueJ)</a:t>
            </a:r>
          </a:p>
          <a:p>
            <a:pPr>
              <a:buSzTx/>
              <a:buFontTx/>
              <a:buChar char="•"/>
            </a:pPr>
            <a:r>
              <a:rPr lang="el-GR" altLang="el-GR" sz="2400"/>
              <a:t>Παράμετροι γραμμής εντολών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command line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r>
              <a:rPr lang="en-AU" altLang="el-GR" sz="2400"/>
              <a:t> </a:t>
            </a:r>
          </a:p>
          <a:p>
            <a:pPr>
              <a:buSzTx/>
              <a:buFontTx/>
              <a:buChar char="•"/>
            </a:pPr>
            <a:r>
              <a:rPr lang="el-GR" altLang="el-GR" sz="2400"/>
              <a:t>Κείμενο από πληκτρολόγιο</a:t>
            </a: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Στοιχεία </a:t>
            </a:r>
            <a:r>
              <a:rPr lang="en-US" altLang="el-GR" sz="2400">
                <a:solidFill>
                  <a:srgbClr val="FF33CC"/>
                </a:solidFill>
              </a:rPr>
              <a:t>[data]</a:t>
            </a:r>
            <a:r>
              <a:rPr lang="en-US" altLang="el-GR" sz="2400"/>
              <a:t> </a:t>
            </a:r>
            <a:r>
              <a:rPr lang="el-GR" altLang="el-GR" sz="2400"/>
              <a:t>από αρχεία</a:t>
            </a: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Στοιχεία από προγράμματα, το δίκτυο, κλπ. </a:t>
            </a: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Είσοδος από ΓΠΕ [</a:t>
            </a:r>
            <a:r>
              <a:rPr lang="en-AU" altLang="el-GR" sz="2400"/>
              <a:t>GUI</a:t>
            </a:r>
            <a:r>
              <a:rPr lang="el-GR" altLang="el-GR" sz="2400"/>
              <a:t>]</a:t>
            </a:r>
            <a:r>
              <a:rPr lang="en-AU" altLang="el-GR" sz="2400"/>
              <a:t>  (</a:t>
            </a:r>
            <a:r>
              <a:rPr lang="el-GR" altLang="el-GR" sz="2400"/>
              <a:t>δράσεις ποντικιού</a:t>
            </a:r>
            <a:r>
              <a:rPr lang="en-AU" altLang="el-GR" sz="2400"/>
              <a:t> – </a:t>
            </a:r>
            <a:r>
              <a:rPr lang="el-GR" altLang="el-GR" sz="2400"/>
              <a:t>πίεση πλήκτρων, επιλογή μενού, κλπ.</a:t>
            </a:r>
            <a:r>
              <a:rPr lang="en-AU" altLang="el-GR" sz="240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01650"/>
            <a:ext cx="8001000" cy="565150"/>
          </a:xfrm>
        </p:spPr>
        <p:txBody>
          <a:bodyPr/>
          <a:lstStyle/>
          <a:p>
            <a:r>
              <a:rPr lang="el-GR" altLang="el-GR" sz="3200"/>
              <a:t>Μηχανισμοί εισόδου/εξόδου </a:t>
            </a:r>
            <a:r>
              <a:rPr lang="el-GR" altLang="el-GR" sz="2800">
                <a:solidFill>
                  <a:srgbClr val="FF33CC"/>
                </a:solidFill>
              </a:rPr>
              <a:t>[</a:t>
            </a:r>
            <a:r>
              <a:rPr lang="en-AU" altLang="el-GR" sz="2800">
                <a:solidFill>
                  <a:srgbClr val="FF33CC"/>
                </a:solidFill>
              </a:rPr>
              <a:t>I/O</a:t>
            </a:r>
            <a:r>
              <a:rPr lang="el-GR" altLang="el-GR" sz="2800">
                <a:solidFill>
                  <a:srgbClr val="FF33CC"/>
                </a:solidFill>
              </a:rPr>
              <a:t>]</a:t>
            </a:r>
            <a:r>
              <a:rPr lang="en-AU" altLang="el-GR" sz="3200"/>
              <a:t> </a:t>
            </a:r>
            <a:r>
              <a:rPr lang="el-GR" altLang="el-GR" sz="3200"/>
              <a:t>της </a:t>
            </a:r>
            <a:r>
              <a:rPr lang="en-AU" altLang="el-GR" sz="3200"/>
              <a:t>Java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SzTx/>
              <a:buFontTx/>
              <a:buChar char="•"/>
            </a:pPr>
            <a:r>
              <a:rPr lang="el-GR" altLang="el-GR" sz="2400"/>
              <a:t>Στην </a:t>
            </a:r>
            <a:r>
              <a:rPr lang="en-AU" altLang="el-GR" sz="2400"/>
              <a:t>Java</a:t>
            </a:r>
            <a:r>
              <a:rPr lang="el-GR" altLang="el-GR" sz="2400"/>
              <a:t> η είσοδος/έξοδος γίνεται μέσω ενός συνόλου κλάσεων</a:t>
            </a:r>
          </a:p>
          <a:p>
            <a:pPr>
              <a:buSzTx/>
              <a:buFontTx/>
              <a:buChar char="•"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Για </a:t>
            </a:r>
            <a:r>
              <a:rPr lang="en-AU" altLang="el-GR" sz="2400"/>
              <a:t> I/O: </a:t>
            </a:r>
            <a:r>
              <a:rPr lang="el-GR" altLang="el-GR" sz="2400"/>
              <a:t>καμία νέα δομή της γλώσσας </a:t>
            </a:r>
            <a:r>
              <a:rPr lang="en-AU" altLang="el-GR" sz="2400"/>
              <a:t>(</a:t>
            </a:r>
            <a:r>
              <a:rPr lang="el-GR" altLang="el-GR" sz="2400"/>
              <a:t>μόνο νέες κλάσεις</a:t>
            </a:r>
            <a:r>
              <a:rPr lang="en-AU" altLang="el-GR" sz="2400"/>
              <a:t>)</a:t>
            </a:r>
            <a:endParaRPr lang="el-GR" altLang="el-GR" sz="2400"/>
          </a:p>
          <a:p>
            <a:pPr>
              <a:buSzTx/>
              <a:buFontTx/>
              <a:buChar char="•"/>
            </a:pPr>
            <a:endParaRPr lang="en-AU" altLang="el-GR" sz="2400"/>
          </a:p>
          <a:p>
            <a:pPr>
              <a:buSzTx/>
              <a:buFontTx/>
              <a:buChar char="•"/>
            </a:pPr>
            <a:r>
              <a:rPr lang="el-GR" altLang="el-GR" sz="2400"/>
              <a:t>Οι κλάσει παρέχουν αρκετές διαπροσωπίες προς </a:t>
            </a:r>
            <a:r>
              <a:rPr lang="el-GR" altLang="el-GR" sz="2400" b="1"/>
              <a:t>ρεύματα</a:t>
            </a:r>
            <a:r>
              <a:rPr lang="el-GR" altLang="el-GR" sz="2400"/>
              <a:t> </a:t>
            </a:r>
            <a:r>
              <a:rPr lang="el-GR" altLang="el-GR" sz="2400">
                <a:solidFill>
                  <a:srgbClr val="FF33CC"/>
                </a:solidFill>
              </a:rPr>
              <a:t>[</a:t>
            </a:r>
            <a:r>
              <a:rPr lang="en-AU" altLang="el-GR" sz="2400" b="1">
                <a:solidFill>
                  <a:srgbClr val="FF33CC"/>
                </a:solidFill>
                <a:latin typeface="AGaramond Italic" charset="0"/>
              </a:rPr>
              <a:t>streams</a:t>
            </a:r>
            <a:r>
              <a:rPr lang="el-GR" altLang="el-GR" sz="2400">
                <a:solidFill>
                  <a:srgbClr val="FF33CC"/>
                </a:solidFill>
                <a:latin typeface="AGaramond Italic" charset="0"/>
              </a:rPr>
              <a:t>]</a:t>
            </a:r>
            <a:r>
              <a:rPr lang="el-GR" altLang="el-GR" sz="2400"/>
              <a:t> και άλλες «επινοήσεις» εισόδου/εξόδου </a:t>
            </a:r>
            <a:r>
              <a:rPr lang="el-GR" altLang="el-GR" sz="2000">
                <a:solidFill>
                  <a:srgbClr val="FF33CC"/>
                </a:solidFill>
              </a:rPr>
              <a:t>[</a:t>
            </a:r>
            <a:r>
              <a:rPr lang="en-AU" altLang="el-GR" sz="2000">
                <a:solidFill>
                  <a:srgbClr val="FF33CC"/>
                </a:solidFill>
              </a:rPr>
              <a:t>IO concepts</a:t>
            </a:r>
            <a:r>
              <a:rPr lang="el-GR" altLang="el-GR" sz="2000">
                <a:solidFill>
                  <a:srgbClr val="FF33CC"/>
                </a:solidFill>
              </a:rPr>
              <a:t>]</a:t>
            </a:r>
            <a:r>
              <a:rPr lang="el-GR" altLang="el-GR" sz="2400"/>
              <a:t>.</a:t>
            </a:r>
            <a:endParaRPr lang="en-AU" altLang="el-GR" sz="2400"/>
          </a:p>
          <a:p>
            <a:pPr>
              <a:buSzTx/>
              <a:buFontTx/>
              <a:buNone/>
            </a:pPr>
            <a:endParaRPr lang="en-AU" altLang="el-GR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>
                <a:latin typeface="Helvetica" panose="020B0604020202020204" pitchFamily="34" charset="0"/>
              </a:rPr>
              <a:t>Ρεύματα </a:t>
            </a:r>
            <a:r>
              <a:rPr lang="el-GR" altLang="el-GR">
                <a:solidFill>
                  <a:srgbClr val="FF33CC"/>
                </a:solidFill>
                <a:latin typeface="Helvetica" panose="020B0604020202020204" pitchFamily="34" charset="0"/>
              </a:rPr>
              <a:t>[</a:t>
            </a:r>
            <a:r>
              <a:rPr lang="en-AU" altLang="el-GR">
                <a:solidFill>
                  <a:srgbClr val="FF33CC"/>
                </a:solidFill>
                <a:latin typeface="Helvetica" panose="020B0604020202020204" pitchFamily="34" charset="0"/>
              </a:rPr>
              <a:t>Streams</a:t>
            </a:r>
            <a:r>
              <a:rPr lang="el-GR" altLang="el-GR">
                <a:solidFill>
                  <a:srgbClr val="FF33CC"/>
                </a:solidFill>
                <a:latin typeface="Helvetica" panose="020B0604020202020204" pitchFamily="34" charset="0"/>
              </a:rPr>
              <a:t>]</a:t>
            </a:r>
            <a:endParaRPr lang="en-AU" altLang="el-GR">
              <a:solidFill>
                <a:srgbClr val="FF33CC"/>
              </a:solidFill>
              <a:latin typeface="Helvetica" panose="020B0604020202020204" pitchFamily="34" charset="0"/>
            </a:endParaRPr>
          </a:p>
        </p:txBody>
      </p:sp>
      <p:graphicFrame>
        <p:nvGraphicFramePr>
          <p:cNvPr id="323588" name="Object 4"/>
          <p:cNvGraphicFramePr>
            <a:graphicFrameLocks noChangeAspect="1"/>
          </p:cNvGraphicFramePr>
          <p:nvPr/>
        </p:nvGraphicFramePr>
        <p:xfrm>
          <a:off x="6324600" y="4953000"/>
          <a:ext cx="2514600" cy="1481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3615" r:id="rId3" imgW="4978400" imgH="2933700" progId="MS_ClipArt_Gallery">
                  <p:embed/>
                </p:oleObj>
              </mc:Choice>
              <mc:Fallback>
                <p:oleObj r:id="rId3" imgW="4978400" imgH="2933700" progId="MS_ClipArt_Gallery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953000"/>
                        <a:ext cx="2514600" cy="1481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3591" name="AutoShape 7"/>
          <p:cNvSpPr>
            <a:spLocks noChangeArrowheads="1"/>
          </p:cNvSpPr>
          <p:nvPr/>
        </p:nvSpPr>
        <p:spPr bwMode="auto">
          <a:xfrm>
            <a:off x="5943600" y="2057400"/>
            <a:ext cx="2789238" cy="1038225"/>
          </a:xfrm>
          <a:prstGeom prst="cloudCallout">
            <a:avLst>
              <a:gd name="adj1" fmla="val -51593"/>
              <a:gd name="adj2" fmla="val -19111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7" tIns="44450" rIns="90487" bIns="44450" anchor="ctr">
            <a:spAutoFit/>
          </a:bodyPr>
          <a:lstStyle/>
          <a:p>
            <a:r>
              <a:rPr lang="el-GR" altLang="el-GR" sz="2000">
                <a:latin typeface="Arial" panose="020B0604020202020204" pitchFamily="34" charset="0"/>
              </a:rPr>
              <a:t>Πηγή </a:t>
            </a:r>
            <a:r>
              <a:rPr lang="en-US" altLang="el-GR" sz="2000">
                <a:latin typeface="Arial" panose="020B0604020202020204" pitchFamily="34" charset="0"/>
              </a:rPr>
              <a:t/>
            </a:r>
            <a:br>
              <a:rPr lang="en-US" altLang="el-GR" sz="2000">
                <a:latin typeface="Arial" panose="020B0604020202020204" pitchFamily="34" charset="0"/>
              </a:rPr>
            </a:br>
            <a:r>
              <a:rPr lang="el-GR" altLang="el-GR" sz="2000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>
                <a:solidFill>
                  <a:srgbClr val="FF33CC"/>
                </a:solidFill>
                <a:latin typeface="Arial" panose="020B0604020202020204" pitchFamily="34" charset="0"/>
              </a:rPr>
              <a:t>source</a:t>
            </a:r>
            <a:r>
              <a:rPr lang="el-GR" altLang="el-GR" sz="2000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endParaRPr lang="en-AU" altLang="el-GR" sz="2000">
              <a:solidFill>
                <a:srgbClr val="FF33CC"/>
              </a:solidFill>
              <a:latin typeface="Arial" panose="020B0604020202020204" pitchFamily="34" charset="0"/>
            </a:endParaRPr>
          </a:p>
        </p:txBody>
      </p:sp>
      <p:sp>
        <p:nvSpPr>
          <p:cNvPr id="323596" name="AutoShape 12"/>
          <p:cNvSpPr>
            <a:spLocks noChangeArrowheads="1"/>
          </p:cNvSpPr>
          <p:nvPr/>
        </p:nvSpPr>
        <p:spPr bwMode="auto">
          <a:xfrm>
            <a:off x="609600" y="2286000"/>
            <a:ext cx="1550988" cy="431800"/>
          </a:xfrm>
          <a:prstGeom prst="flowChartAlternateProcess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 sz="2000">
                <a:latin typeface="ZapfHumnst BT" charset="0"/>
              </a:rPr>
              <a:t>Πρόγραμμα</a:t>
            </a:r>
            <a:endParaRPr lang="en-AU" altLang="el-GR" sz="2000">
              <a:latin typeface="ZapfHumnst BT" charset="0"/>
            </a:endParaRPr>
          </a:p>
        </p:txBody>
      </p:sp>
      <p:sp>
        <p:nvSpPr>
          <p:cNvPr id="323597" name="Line 13"/>
          <p:cNvSpPr>
            <a:spLocks noChangeShapeType="1"/>
          </p:cNvSpPr>
          <p:nvPr/>
        </p:nvSpPr>
        <p:spPr bwMode="auto">
          <a:xfrm flipH="1">
            <a:off x="2209800" y="2514600"/>
            <a:ext cx="12954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3598" name="Text Box 14"/>
          <p:cNvSpPr txBox="1">
            <a:spLocks noChangeArrowheads="1"/>
          </p:cNvSpPr>
          <p:nvPr/>
        </p:nvSpPr>
        <p:spPr bwMode="auto">
          <a:xfrm>
            <a:off x="2286000" y="2057400"/>
            <a:ext cx="128587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>
                <a:latin typeface="Helvetica" panose="020B0604020202020204" pitchFamily="34" charset="0"/>
              </a:rPr>
              <a:t>διαβάζει</a:t>
            </a:r>
            <a:endParaRPr lang="en-AU" altLang="el-GR">
              <a:latin typeface="Helvetica" panose="020B0604020202020204" pitchFamily="34" charset="0"/>
            </a:endParaRPr>
          </a:p>
        </p:txBody>
      </p:sp>
      <p:sp>
        <p:nvSpPr>
          <p:cNvPr id="323599" name="Text Box 15"/>
          <p:cNvSpPr txBox="1">
            <a:spLocks noChangeArrowheads="1"/>
          </p:cNvSpPr>
          <p:nvPr/>
        </p:nvSpPr>
        <p:spPr bwMode="auto">
          <a:xfrm>
            <a:off x="3732213" y="1447800"/>
            <a:ext cx="2224087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>
                <a:latin typeface="Arial" panose="020B0604020202020204" pitchFamily="34" charset="0"/>
              </a:rPr>
              <a:t>Ρεύμα </a:t>
            </a:r>
            <a:r>
              <a:rPr lang="el-GR" altLang="el-GR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>
                <a:solidFill>
                  <a:srgbClr val="FF33CC"/>
                </a:solidFill>
                <a:latin typeface="Arial" panose="020B0604020202020204" pitchFamily="34" charset="0"/>
              </a:rPr>
              <a:t>stream</a:t>
            </a:r>
            <a:r>
              <a:rPr lang="el-GR" altLang="el-GR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endParaRPr lang="en-AU" altLang="el-GR">
              <a:solidFill>
                <a:srgbClr val="FF33CC"/>
              </a:solidFill>
              <a:latin typeface="Arial" panose="020B0604020202020204" pitchFamily="34" charset="0"/>
            </a:endParaRPr>
          </a:p>
        </p:txBody>
      </p:sp>
      <p:sp>
        <p:nvSpPr>
          <p:cNvPr id="323600" name="Line 16"/>
          <p:cNvSpPr>
            <a:spLocks noChangeShapeType="1"/>
          </p:cNvSpPr>
          <p:nvPr/>
        </p:nvSpPr>
        <p:spPr bwMode="auto">
          <a:xfrm flipH="1">
            <a:off x="4724400" y="1828800"/>
            <a:ext cx="1524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3602" name="AutoShape 18"/>
          <p:cNvSpPr>
            <a:spLocks noChangeArrowheads="1"/>
          </p:cNvSpPr>
          <p:nvPr/>
        </p:nvSpPr>
        <p:spPr bwMode="auto">
          <a:xfrm>
            <a:off x="6327775" y="3702050"/>
            <a:ext cx="2541588" cy="1130300"/>
          </a:xfrm>
          <a:prstGeom prst="cloudCallout">
            <a:avLst>
              <a:gd name="adj1" fmla="val -60986"/>
              <a:gd name="adj2" fmla="val -11519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>
                <a:latin typeface="ZapfHumnst BT" charset="0"/>
              </a:rPr>
              <a:t> </a:t>
            </a:r>
            <a:r>
              <a:rPr lang="el-GR" altLang="el-GR" sz="2000">
                <a:latin typeface="Arial" panose="020B0604020202020204" pitchFamily="34" charset="0"/>
              </a:rPr>
              <a:t>Προορισμός </a:t>
            </a:r>
          </a:p>
          <a:p>
            <a:r>
              <a:rPr lang="el-GR" altLang="el-GR" sz="2000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>
                <a:solidFill>
                  <a:srgbClr val="FF33CC"/>
                </a:solidFill>
                <a:latin typeface="Arial" panose="020B0604020202020204" pitchFamily="34" charset="0"/>
              </a:rPr>
              <a:t>destination</a:t>
            </a:r>
            <a:r>
              <a:rPr lang="en-US" altLang="el-GR" sz="2000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r>
              <a:rPr lang="en-AU" altLang="el-GR" sz="2000">
                <a:latin typeface="Arial" panose="020B0604020202020204" pitchFamily="34" charset="0"/>
              </a:rPr>
              <a:t>  </a:t>
            </a:r>
          </a:p>
        </p:txBody>
      </p:sp>
      <p:sp>
        <p:nvSpPr>
          <p:cNvPr id="323603" name="AutoShape 19"/>
          <p:cNvSpPr>
            <a:spLocks noChangeArrowheads="1"/>
          </p:cNvSpPr>
          <p:nvPr/>
        </p:nvSpPr>
        <p:spPr bwMode="auto">
          <a:xfrm>
            <a:off x="685800" y="4114800"/>
            <a:ext cx="1554163" cy="431800"/>
          </a:xfrm>
          <a:prstGeom prst="flowChartAlternateProcess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 sz="2000">
                <a:latin typeface="ZapfHumnst BT" charset="0"/>
              </a:rPr>
              <a:t>Πρόγραμμα</a:t>
            </a:r>
            <a:endParaRPr lang="en-AU" altLang="el-GR" sz="2000">
              <a:latin typeface="ZapfHumnst BT" charset="0"/>
            </a:endParaRPr>
          </a:p>
        </p:txBody>
      </p:sp>
      <p:sp>
        <p:nvSpPr>
          <p:cNvPr id="323604" name="Line 20"/>
          <p:cNvSpPr>
            <a:spLocks noChangeShapeType="1"/>
          </p:cNvSpPr>
          <p:nvPr/>
        </p:nvSpPr>
        <p:spPr bwMode="auto">
          <a:xfrm flipV="1">
            <a:off x="2362200" y="4343400"/>
            <a:ext cx="12192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3605" name="Text Box 21"/>
          <p:cNvSpPr txBox="1">
            <a:spLocks noChangeArrowheads="1"/>
          </p:cNvSpPr>
          <p:nvPr/>
        </p:nvSpPr>
        <p:spPr bwMode="auto">
          <a:xfrm>
            <a:off x="2362200" y="3886200"/>
            <a:ext cx="10858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>
                <a:latin typeface="Helvetica" panose="020B0604020202020204" pitchFamily="34" charset="0"/>
              </a:rPr>
              <a:t>γράφει</a:t>
            </a:r>
            <a:endParaRPr lang="en-AU" altLang="el-GR">
              <a:latin typeface="Helvetica" panose="020B0604020202020204" pitchFamily="34" charset="0"/>
            </a:endParaRPr>
          </a:p>
        </p:txBody>
      </p:sp>
      <p:sp>
        <p:nvSpPr>
          <p:cNvPr id="323590" name="Freeform 6"/>
          <p:cNvSpPr>
            <a:spLocks/>
          </p:cNvSpPr>
          <p:nvPr/>
        </p:nvSpPr>
        <p:spPr bwMode="auto">
          <a:xfrm>
            <a:off x="3581400" y="2286000"/>
            <a:ext cx="2209800" cy="304800"/>
          </a:xfrm>
          <a:custGeom>
            <a:avLst/>
            <a:gdLst>
              <a:gd name="T0" fmla="*/ 0 w 1440"/>
              <a:gd name="T1" fmla="*/ 144 h 159"/>
              <a:gd name="T2" fmla="*/ 480 w 1440"/>
              <a:gd name="T3" fmla="*/ 0 h 159"/>
              <a:gd name="T4" fmla="*/ 1008 w 1440"/>
              <a:gd name="T5" fmla="*/ 144 h 159"/>
              <a:gd name="T6" fmla="*/ 1296 w 1440"/>
              <a:gd name="T7" fmla="*/ 96 h 159"/>
              <a:gd name="T8" fmla="*/ 1440 w 1440"/>
              <a:gd name="T9" fmla="*/ 48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0" h="159">
                <a:moveTo>
                  <a:pt x="0" y="144"/>
                </a:moveTo>
                <a:cubicBezTo>
                  <a:pt x="156" y="72"/>
                  <a:pt x="312" y="0"/>
                  <a:pt x="480" y="0"/>
                </a:cubicBezTo>
                <a:cubicBezTo>
                  <a:pt x="648" y="0"/>
                  <a:pt x="872" y="128"/>
                  <a:pt x="1008" y="144"/>
                </a:cubicBezTo>
                <a:cubicBezTo>
                  <a:pt x="1143" y="159"/>
                  <a:pt x="1224" y="112"/>
                  <a:pt x="1296" y="96"/>
                </a:cubicBezTo>
                <a:cubicBezTo>
                  <a:pt x="1368" y="80"/>
                  <a:pt x="1404" y="64"/>
                  <a:pt x="1440" y="48"/>
                </a:cubicBezTo>
              </a:path>
            </a:pathLst>
          </a:custGeom>
          <a:noFill/>
          <a:ln w="139700" cap="flat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3601" name="Freeform 17"/>
          <p:cNvSpPr>
            <a:spLocks/>
          </p:cNvSpPr>
          <p:nvPr/>
        </p:nvSpPr>
        <p:spPr bwMode="auto">
          <a:xfrm>
            <a:off x="3657600" y="4114800"/>
            <a:ext cx="2362200" cy="252413"/>
          </a:xfrm>
          <a:custGeom>
            <a:avLst/>
            <a:gdLst>
              <a:gd name="T0" fmla="*/ 0 w 1440"/>
              <a:gd name="T1" fmla="*/ 144 h 159"/>
              <a:gd name="T2" fmla="*/ 480 w 1440"/>
              <a:gd name="T3" fmla="*/ 0 h 159"/>
              <a:gd name="T4" fmla="*/ 1008 w 1440"/>
              <a:gd name="T5" fmla="*/ 144 h 159"/>
              <a:gd name="T6" fmla="*/ 1296 w 1440"/>
              <a:gd name="T7" fmla="*/ 96 h 159"/>
              <a:gd name="T8" fmla="*/ 1440 w 1440"/>
              <a:gd name="T9" fmla="*/ 48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40" h="159">
                <a:moveTo>
                  <a:pt x="0" y="144"/>
                </a:moveTo>
                <a:cubicBezTo>
                  <a:pt x="156" y="72"/>
                  <a:pt x="312" y="0"/>
                  <a:pt x="480" y="0"/>
                </a:cubicBezTo>
                <a:cubicBezTo>
                  <a:pt x="648" y="0"/>
                  <a:pt x="872" y="128"/>
                  <a:pt x="1008" y="144"/>
                </a:cubicBezTo>
                <a:cubicBezTo>
                  <a:pt x="1143" y="159"/>
                  <a:pt x="1224" y="112"/>
                  <a:pt x="1296" y="96"/>
                </a:cubicBezTo>
                <a:cubicBezTo>
                  <a:pt x="1368" y="80"/>
                  <a:pt x="1404" y="64"/>
                  <a:pt x="1440" y="48"/>
                </a:cubicBezTo>
              </a:path>
            </a:pathLst>
          </a:custGeom>
          <a:noFill/>
          <a:ln w="139700" cap="flat" cmpd="sng">
            <a:solidFill>
              <a:schemeClr val="bg2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3608" name="Text Box 24"/>
          <p:cNvSpPr txBox="1">
            <a:spLocks noChangeArrowheads="1"/>
          </p:cNvSpPr>
          <p:nvPr/>
        </p:nvSpPr>
        <p:spPr bwMode="auto">
          <a:xfrm>
            <a:off x="2362200" y="2514600"/>
            <a:ext cx="8794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 sz="1800">
                <a:solidFill>
                  <a:srgbClr val="FF33CC"/>
                </a:solidFill>
                <a:latin typeface="Helvetica" panose="020B0604020202020204" pitchFamily="34" charset="0"/>
              </a:rPr>
              <a:t>[</a:t>
            </a:r>
            <a:r>
              <a:rPr lang="en-AU" altLang="el-GR" sz="1800">
                <a:solidFill>
                  <a:srgbClr val="FF33CC"/>
                </a:solidFill>
                <a:latin typeface="Helvetica" panose="020B0604020202020204" pitchFamily="34" charset="0"/>
              </a:rPr>
              <a:t>reads</a:t>
            </a:r>
            <a:r>
              <a:rPr lang="el-GR" altLang="el-GR" sz="1800">
                <a:solidFill>
                  <a:srgbClr val="FF33CC"/>
                </a:solidFill>
                <a:latin typeface="Helvetica" panose="020B0604020202020204" pitchFamily="34" charset="0"/>
              </a:rPr>
              <a:t>]</a:t>
            </a:r>
            <a:endParaRPr lang="en-AU" altLang="el-GR" sz="1800">
              <a:solidFill>
                <a:srgbClr val="FF33CC"/>
              </a:solidFill>
              <a:latin typeface="Helvetica" panose="020B0604020202020204" pitchFamily="34" charset="0"/>
            </a:endParaRPr>
          </a:p>
        </p:txBody>
      </p:sp>
      <p:sp>
        <p:nvSpPr>
          <p:cNvPr id="323609" name="Text Box 25"/>
          <p:cNvSpPr txBox="1">
            <a:spLocks noChangeArrowheads="1"/>
          </p:cNvSpPr>
          <p:nvPr/>
        </p:nvSpPr>
        <p:spPr bwMode="auto">
          <a:xfrm>
            <a:off x="2362200" y="4343400"/>
            <a:ext cx="9048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 sz="1800">
                <a:solidFill>
                  <a:srgbClr val="FF33CC"/>
                </a:solidFill>
                <a:latin typeface="Helvetica" panose="020B0604020202020204" pitchFamily="34" charset="0"/>
              </a:rPr>
              <a:t>[</a:t>
            </a:r>
            <a:r>
              <a:rPr lang="en-AU" altLang="el-GR" sz="1800">
                <a:solidFill>
                  <a:srgbClr val="FF33CC"/>
                </a:solidFill>
                <a:latin typeface="Helvetica" panose="020B0604020202020204" pitchFamily="34" charset="0"/>
              </a:rPr>
              <a:t>writes</a:t>
            </a:r>
            <a:r>
              <a:rPr lang="el-GR" altLang="el-GR" sz="1800">
                <a:solidFill>
                  <a:srgbClr val="FF33CC"/>
                </a:solidFill>
                <a:latin typeface="Helvetica" panose="020B0604020202020204" pitchFamily="34" charset="0"/>
              </a:rPr>
              <a:t>]</a:t>
            </a:r>
            <a:endParaRPr lang="en-AU" altLang="el-GR" sz="1800">
              <a:solidFill>
                <a:srgbClr val="FF33CC"/>
              </a:solidFill>
              <a:latin typeface="Helvetica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>
                <a:latin typeface="Helvetica" panose="020B0604020202020204" pitchFamily="34" charset="0"/>
              </a:rPr>
              <a:t>Ιδιωματισμοί  </a:t>
            </a:r>
            <a:r>
              <a:rPr lang="en-AU" altLang="el-GR" sz="3600">
                <a:latin typeface="Helvetica" panose="020B0604020202020204" pitchFamily="34" charset="0"/>
              </a:rPr>
              <a:t>Java </a:t>
            </a:r>
            <a:r>
              <a:rPr lang="el-GR" altLang="el-GR" sz="3600">
                <a:latin typeface="Helvetica" panose="020B0604020202020204" pitchFamily="34" charset="0"/>
              </a:rPr>
              <a:t> </a:t>
            </a:r>
            <a:r>
              <a:rPr lang="en-US" altLang="el-GR" sz="2800">
                <a:solidFill>
                  <a:srgbClr val="FF33CC"/>
                </a:solidFill>
                <a:latin typeface="Helvetica" panose="020B0604020202020204" pitchFamily="34" charset="0"/>
              </a:rPr>
              <a:t>[</a:t>
            </a:r>
            <a:r>
              <a:rPr lang="el-GR" altLang="el-GR" sz="2800">
                <a:solidFill>
                  <a:srgbClr val="FF33CC"/>
                </a:solidFill>
                <a:latin typeface="Helvetica" panose="020B0604020202020204" pitchFamily="34" charset="0"/>
              </a:rPr>
              <a:t> </a:t>
            </a:r>
            <a:r>
              <a:rPr lang="en-US" altLang="el-GR" sz="2800">
                <a:solidFill>
                  <a:srgbClr val="FF33CC"/>
                </a:solidFill>
                <a:latin typeface="Helvetica" panose="020B0604020202020204" pitchFamily="34" charset="0"/>
              </a:rPr>
              <a:t>java </a:t>
            </a:r>
            <a:r>
              <a:rPr lang="en-AU" altLang="el-GR" sz="2800">
                <a:solidFill>
                  <a:srgbClr val="FF33CC"/>
                </a:solidFill>
                <a:latin typeface="Helvetica" panose="020B0604020202020204" pitchFamily="34" charset="0"/>
              </a:rPr>
              <a:t>idioms]</a:t>
            </a:r>
            <a:r>
              <a:rPr lang="en-AU" altLang="el-GR"/>
              <a:t> </a:t>
            </a:r>
          </a:p>
        </p:txBody>
      </p:sp>
      <p:sp>
        <p:nvSpPr>
          <p:cNvPr id="3256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447800"/>
            <a:ext cx="6705600" cy="609600"/>
          </a:xfrm>
        </p:spPr>
        <p:txBody>
          <a:bodyPr/>
          <a:lstStyle/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l-GR" altLang="el-GR" sz="2400"/>
              <a:t>Εγγραφή </a:t>
            </a:r>
            <a:r>
              <a:rPr lang="en-AU" altLang="el-GR" sz="2400"/>
              <a:t/>
            </a:r>
            <a:br>
              <a:rPr lang="en-AU" altLang="el-GR" sz="2400"/>
            </a:br>
            <a:endParaRPr lang="en-AU" altLang="el-GR" sz="2400"/>
          </a:p>
        </p:txBody>
      </p:sp>
      <p:sp>
        <p:nvSpPr>
          <p:cNvPr id="325638" name="Rectangle 6"/>
          <p:cNvSpPr>
            <a:spLocks noChangeArrowheads="1"/>
          </p:cNvSpPr>
          <p:nvPr/>
        </p:nvSpPr>
        <p:spPr bwMode="auto">
          <a:xfrm>
            <a:off x="685800" y="3810000"/>
            <a:ext cx="67056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/>
          <a:lstStyle>
            <a:lvl1pPr marL="342900" indent="-342900" algn="l"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2"/>
              <a:buChar char=""/>
              <a:defRPr sz="3200">
                <a:solidFill>
                  <a:srgbClr val="000000"/>
                </a:solidFill>
                <a:latin typeface="Helvetica" panose="020B0604020202020204" pitchFamily="34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>
              <a:buSzTx/>
              <a:buFontTx/>
              <a:buChar char="•"/>
            </a:pPr>
            <a:r>
              <a:rPr lang="el-GR" altLang="el-GR" sz="2400"/>
              <a:t>Ανάγνωση</a:t>
            </a:r>
            <a:r>
              <a:rPr lang="el-GR" altLang="el-GR"/>
              <a:t> </a:t>
            </a:r>
            <a:r>
              <a:rPr lang="en-AU" altLang="el-GR"/>
              <a:t/>
            </a:r>
            <a:br>
              <a:rPr lang="en-AU" altLang="el-GR"/>
            </a:br>
            <a:endParaRPr lang="en-AU" altLang="el-GR"/>
          </a:p>
        </p:txBody>
      </p:sp>
      <p:sp>
        <p:nvSpPr>
          <p:cNvPr id="325644" name="Rectangle 12"/>
          <p:cNvSpPr>
            <a:spLocks noChangeArrowheads="1"/>
          </p:cNvSpPr>
          <p:nvPr/>
        </p:nvSpPr>
        <p:spPr bwMode="auto">
          <a:xfrm>
            <a:off x="1219200" y="2057400"/>
            <a:ext cx="6781800" cy="13811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l-GR" altLang="el-GR" sz="2000" b="1" u="sng">
                <a:latin typeface="Courier New" panose="02070309020205020404" pitchFamily="49" charset="0"/>
              </a:rPr>
              <a:t>Άνοιξε</a:t>
            </a:r>
            <a:r>
              <a:rPr lang="el-GR" altLang="el-GR" sz="2000" b="1">
                <a:latin typeface="Courier New" panose="02070309020205020404" pitchFamily="49" charset="0"/>
              </a:rPr>
              <a:t> το ρεύμα</a:t>
            </a:r>
            <a:r>
              <a:rPr lang="en-US" altLang="el-GR" sz="2000" b="1">
                <a:latin typeface="Courier New" panose="02070309020205020404" pitchFamily="49" charset="0"/>
              </a:rPr>
              <a:t> </a:t>
            </a:r>
            <a:r>
              <a:rPr lang="el-GR" altLang="el-GR" sz="2000" b="1">
                <a:solidFill>
                  <a:srgbClr val="FF33CC"/>
                </a:solidFill>
                <a:latin typeface="Courier New" panose="02070309020205020404" pitchFamily="49" charset="0"/>
              </a:rPr>
              <a:t>[</a:t>
            </a:r>
            <a:r>
              <a:rPr lang="en-AU" altLang="el-GR" sz="2000" b="1">
                <a:solidFill>
                  <a:srgbClr val="FF33CC"/>
                </a:solidFill>
                <a:latin typeface="Courier New" panose="02070309020205020404" pitchFamily="49" charset="0"/>
              </a:rPr>
              <a:t>stream</a:t>
            </a:r>
            <a:r>
              <a:rPr lang="el-GR" altLang="el-GR" sz="2000" b="1">
                <a:solidFill>
                  <a:srgbClr val="FF33CC"/>
                </a:solidFill>
                <a:latin typeface="Courier New" panose="02070309020205020404" pitchFamily="49" charset="0"/>
              </a:rPr>
              <a:t>]</a:t>
            </a:r>
            <a:r>
              <a:rPr lang="en-AU" altLang="el-GR" sz="2000" b="1">
                <a:latin typeface="Courier New" panose="02070309020205020404" pitchFamily="49" charset="0"/>
              </a:rPr>
              <a:t/>
            </a:r>
            <a:br>
              <a:rPr lang="en-AU" altLang="el-GR" sz="2000" b="1">
                <a:latin typeface="Courier New" panose="02070309020205020404" pitchFamily="49" charset="0"/>
              </a:rPr>
            </a:br>
            <a:r>
              <a:rPr lang="en-AU" altLang="el-GR" sz="2000" b="1">
                <a:latin typeface="Courier New" panose="02070309020205020404" pitchFamily="49" charset="0"/>
              </a:rPr>
              <a:t>while(</a:t>
            </a:r>
            <a:r>
              <a:rPr lang="el-GR" altLang="el-GR" sz="2000" b="1">
                <a:latin typeface="Courier New" panose="02070309020205020404" pitchFamily="49" charset="0"/>
              </a:rPr>
              <a:t>περισσότερα στοιχεία</a:t>
            </a:r>
            <a:r>
              <a:rPr lang="en-AU" altLang="el-GR" sz="2000" b="1">
                <a:latin typeface="Courier New" panose="02070309020205020404" pitchFamily="49" charset="0"/>
              </a:rPr>
              <a:t>)</a:t>
            </a:r>
            <a:br>
              <a:rPr lang="en-AU" altLang="el-GR" sz="2000" b="1">
                <a:latin typeface="Courier New" panose="02070309020205020404" pitchFamily="49" charset="0"/>
              </a:rPr>
            </a:br>
            <a:r>
              <a:rPr lang="en-AU" altLang="el-GR" sz="2000" b="1">
                <a:latin typeface="Courier New" panose="02070309020205020404" pitchFamily="49" charset="0"/>
              </a:rPr>
              <a:t>	</a:t>
            </a:r>
            <a:r>
              <a:rPr lang="el-GR" altLang="el-GR" sz="2000" b="1" u="sng">
                <a:latin typeface="Courier New" panose="02070309020205020404" pitchFamily="49" charset="0"/>
              </a:rPr>
              <a:t>γράψε</a:t>
            </a:r>
            <a:r>
              <a:rPr lang="el-GR" altLang="el-GR" sz="2000" b="1">
                <a:latin typeface="Courier New" panose="02070309020205020404" pitchFamily="49" charset="0"/>
              </a:rPr>
              <a:t> στοιχεία στο ρεύμα</a:t>
            </a:r>
            <a:r>
              <a:rPr lang="en-AU" altLang="el-GR" sz="2000" b="1">
                <a:latin typeface="Courier New" panose="02070309020205020404" pitchFamily="49" charset="0"/>
              </a:rPr>
              <a:t/>
            </a:r>
            <a:br>
              <a:rPr lang="en-AU" altLang="el-GR" sz="2000" b="1">
                <a:latin typeface="Courier New" panose="02070309020205020404" pitchFamily="49" charset="0"/>
              </a:rPr>
            </a:br>
            <a:r>
              <a:rPr lang="el-GR" altLang="el-GR" sz="2000" b="1" u="sng">
                <a:latin typeface="Courier New" panose="02070309020205020404" pitchFamily="49" charset="0"/>
              </a:rPr>
              <a:t>Κλείσε</a:t>
            </a:r>
            <a:r>
              <a:rPr lang="el-GR" altLang="el-GR" sz="2000" b="1">
                <a:latin typeface="Courier New" panose="02070309020205020404" pitchFamily="49" charset="0"/>
              </a:rPr>
              <a:t> το ρεύμα</a:t>
            </a:r>
            <a:r>
              <a:rPr lang="el-GR" altLang="el-GR" b="1">
                <a:latin typeface="Courier New" panose="02070309020205020404" pitchFamily="49" charset="0"/>
              </a:rPr>
              <a:t> </a:t>
            </a:r>
            <a:endParaRPr lang="en-AU" altLang="el-GR" b="1">
              <a:latin typeface="Courier New" panose="02070309020205020404" pitchFamily="49" charset="0"/>
            </a:endParaRPr>
          </a:p>
        </p:txBody>
      </p:sp>
      <p:sp>
        <p:nvSpPr>
          <p:cNvPr id="325645" name="Rectangle 13"/>
          <p:cNvSpPr>
            <a:spLocks noChangeArrowheads="1"/>
          </p:cNvSpPr>
          <p:nvPr/>
        </p:nvSpPr>
        <p:spPr bwMode="auto">
          <a:xfrm>
            <a:off x="1219200" y="4470400"/>
            <a:ext cx="6781800" cy="174625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l"/>
            <a:r>
              <a:rPr lang="el-GR" altLang="el-GR" sz="2000" b="1" u="sng">
                <a:latin typeface="Courier New" panose="02070309020205020404" pitchFamily="49" charset="0"/>
              </a:rPr>
              <a:t>Άνοιξε</a:t>
            </a:r>
            <a:r>
              <a:rPr lang="el-GR" altLang="el-GR" sz="2000" b="1">
                <a:latin typeface="Courier New" panose="02070309020205020404" pitchFamily="49" charset="0"/>
              </a:rPr>
              <a:t> το ρεύμα</a:t>
            </a:r>
            <a:r>
              <a:rPr lang="en-US" altLang="el-GR" sz="2000" b="1">
                <a:latin typeface="Courier New" panose="02070309020205020404" pitchFamily="49" charset="0"/>
              </a:rPr>
              <a:t> </a:t>
            </a:r>
            <a:r>
              <a:rPr lang="el-GR" altLang="el-GR" sz="2000" b="1">
                <a:solidFill>
                  <a:srgbClr val="FF33CC"/>
                </a:solidFill>
                <a:latin typeface="Courier New" panose="02070309020205020404" pitchFamily="49" charset="0"/>
              </a:rPr>
              <a:t>[</a:t>
            </a:r>
            <a:r>
              <a:rPr lang="en-AU" altLang="el-GR" sz="2000" b="1">
                <a:solidFill>
                  <a:srgbClr val="FF33CC"/>
                </a:solidFill>
                <a:latin typeface="Courier New" panose="02070309020205020404" pitchFamily="49" charset="0"/>
              </a:rPr>
              <a:t>stream</a:t>
            </a:r>
            <a:r>
              <a:rPr lang="el-GR" altLang="el-GR" sz="2000" b="1">
                <a:solidFill>
                  <a:srgbClr val="FF33CC"/>
                </a:solidFill>
                <a:latin typeface="Courier New" panose="02070309020205020404" pitchFamily="49" charset="0"/>
              </a:rPr>
              <a:t>]</a:t>
            </a:r>
            <a:r>
              <a:rPr lang="en-AU" altLang="el-GR" sz="2000" b="1">
                <a:latin typeface="Courier New" panose="02070309020205020404" pitchFamily="49" charset="0"/>
              </a:rPr>
              <a:t/>
            </a:r>
            <a:br>
              <a:rPr lang="en-AU" altLang="el-GR" sz="2000" b="1">
                <a:latin typeface="Courier New" panose="02070309020205020404" pitchFamily="49" charset="0"/>
              </a:rPr>
            </a:br>
            <a:r>
              <a:rPr lang="en-AU" altLang="el-GR" sz="2000" b="1">
                <a:latin typeface="Courier New" panose="02070309020205020404" pitchFamily="49" charset="0"/>
              </a:rPr>
              <a:t>while(</a:t>
            </a:r>
            <a:r>
              <a:rPr lang="el-GR" altLang="el-GR" sz="2000" b="1">
                <a:latin typeface="Courier New" panose="02070309020205020404" pitchFamily="49" charset="0"/>
              </a:rPr>
              <a:t>περισσότερα στοιχεία</a:t>
            </a:r>
            <a:r>
              <a:rPr lang="en-AU" altLang="el-GR" sz="2000" b="1">
                <a:latin typeface="Courier New" panose="02070309020205020404" pitchFamily="49" charset="0"/>
              </a:rPr>
              <a:t>)</a:t>
            </a:r>
            <a:br>
              <a:rPr lang="en-AU" altLang="el-GR" sz="2000" b="1">
                <a:latin typeface="Courier New" panose="02070309020205020404" pitchFamily="49" charset="0"/>
              </a:rPr>
            </a:br>
            <a:r>
              <a:rPr lang="en-AU" altLang="el-GR" sz="2000" b="1">
                <a:latin typeface="Courier New" panose="02070309020205020404" pitchFamily="49" charset="0"/>
              </a:rPr>
              <a:t>	</a:t>
            </a:r>
            <a:r>
              <a:rPr lang="el-GR" altLang="el-GR" sz="2000" b="1" u="sng">
                <a:latin typeface="Courier New" panose="02070309020205020404" pitchFamily="49" charset="0"/>
              </a:rPr>
              <a:t>διάβασε</a:t>
            </a:r>
            <a:r>
              <a:rPr lang="el-GR" altLang="el-GR" sz="2000" b="1">
                <a:latin typeface="Courier New" panose="02070309020205020404" pitchFamily="49" charset="0"/>
              </a:rPr>
              <a:t> στοιχεία από το ρεύμα</a:t>
            </a:r>
            <a:r>
              <a:rPr lang="en-AU" altLang="el-GR" sz="2000" b="1">
                <a:latin typeface="Courier New" panose="02070309020205020404" pitchFamily="49" charset="0"/>
              </a:rPr>
              <a:t/>
            </a:r>
            <a:br>
              <a:rPr lang="en-AU" altLang="el-GR" sz="2000" b="1">
                <a:latin typeface="Courier New" panose="02070309020205020404" pitchFamily="49" charset="0"/>
              </a:rPr>
            </a:br>
            <a:r>
              <a:rPr lang="el-GR" altLang="el-GR" sz="2000" b="1" u="sng">
                <a:latin typeface="Courier New" panose="02070309020205020404" pitchFamily="49" charset="0"/>
              </a:rPr>
              <a:t>Κλείσε</a:t>
            </a:r>
            <a:r>
              <a:rPr lang="el-GR" altLang="el-GR" sz="2000" b="1">
                <a:latin typeface="Courier New" panose="02070309020205020404" pitchFamily="49" charset="0"/>
              </a:rPr>
              <a:t> το ρεύμα</a:t>
            </a:r>
            <a:r>
              <a:rPr lang="el-GR" altLang="el-GR" b="1">
                <a:latin typeface="Courier New" panose="02070309020205020404" pitchFamily="49" charset="0"/>
              </a:rPr>
              <a:t> </a:t>
            </a:r>
            <a:endParaRPr lang="en-AU" altLang="el-GR" b="1">
              <a:latin typeface="Courier New" panose="02070309020205020404" pitchFamily="49" charset="0"/>
            </a:endParaRPr>
          </a:p>
          <a:p>
            <a:pPr algn="l"/>
            <a:endParaRPr lang="en-AU" altLang="el-GR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1" name="Rectangle 31"/>
          <p:cNvSpPr>
            <a:spLocks noChangeArrowheads="1"/>
          </p:cNvSpPr>
          <p:nvPr/>
        </p:nvSpPr>
        <p:spPr bwMode="auto">
          <a:xfrm>
            <a:off x="4800600" y="1828800"/>
            <a:ext cx="3276600" cy="3733800"/>
          </a:xfrm>
          <a:prstGeom prst="rect">
            <a:avLst/>
          </a:prstGeom>
          <a:solidFill>
            <a:schemeClr val="hlink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3600"/>
              <a:t>Χαρακτήρες και </a:t>
            </a:r>
            <a:r>
              <a:rPr lang="en-AU" altLang="el-GR" sz="3600"/>
              <a:t>Bytes</a:t>
            </a:r>
          </a:p>
        </p:txBody>
      </p:sp>
      <p:grpSp>
        <p:nvGrpSpPr>
          <p:cNvPr id="327698" name="Group 18"/>
          <p:cNvGrpSpPr>
            <a:grpSpLocks/>
          </p:cNvGrpSpPr>
          <p:nvPr/>
        </p:nvGrpSpPr>
        <p:grpSpPr bwMode="auto">
          <a:xfrm>
            <a:off x="914400" y="1828800"/>
            <a:ext cx="3276600" cy="3733800"/>
            <a:chOff x="240" y="1344"/>
            <a:chExt cx="2064" cy="2352"/>
          </a:xfrm>
        </p:grpSpPr>
        <p:sp>
          <p:nvSpPr>
            <p:cNvPr id="327684" name="Rectangle 4"/>
            <p:cNvSpPr>
              <a:spLocks noChangeArrowheads="1"/>
            </p:cNvSpPr>
            <p:nvPr/>
          </p:nvSpPr>
          <p:spPr bwMode="auto">
            <a:xfrm>
              <a:off x="912" y="1536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85" name="Rectangle 5"/>
            <p:cNvSpPr>
              <a:spLocks noChangeArrowheads="1"/>
            </p:cNvSpPr>
            <p:nvPr/>
          </p:nvSpPr>
          <p:spPr bwMode="auto">
            <a:xfrm>
              <a:off x="1296" y="2016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86" name="Rectangle 6"/>
            <p:cNvSpPr>
              <a:spLocks noChangeArrowheads="1"/>
            </p:cNvSpPr>
            <p:nvPr/>
          </p:nvSpPr>
          <p:spPr bwMode="auto">
            <a:xfrm>
              <a:off x="480" y="2016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87" name="Rectangle 7"/>
            <p:cNvSpPr>
              <a:spLocks noChangeArrowheads="1"/>
            </p:cNvSpPr>
            <p:nvPr/>
          </p:nvSpPr>
          <p:spPr bwMode="auto">
            <a:xfrm>
              <a:off x="480" y="2496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88" name="Rectangle 8"/>
            <p:cNvSpPr>
              <a:spLocks noChangeArrowheads="1"/>
            </p:cNvSpPr>
            <p:nvPr/>
          </p:nvSpPr>
          <p:spPr bwMode="auto">
            <a:xfrm>
              <a:off x="720" y="3120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89" name="Rectangle 9"/>
            <p:cNvSpPr>
              <a:spLocks noChangeArrowheads="1"/>
            </p:cNvSpPr>
            <p:nvPr/>
          </p:nvSpPr>
          <p:spPr bwMode="auto">
            <a:xfrm>
              <a:off x="1536" y="2688"/>
              <a:ext cx="528" cy="240"/>
            </a:xfrm>
            <a:prstGeom prst="rect">
              <a:avLst/>
            </a:prstGeom>
            <a:solidFill>
              <a:schemeClr val="hlink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90" name="Line 10"/>
            <p:cNvSpPr>
              <a:spLocks noChangeShapeType="1"/>
            </p:cNvSpPr>
            <p:nvPr/>
          </p:nvSpPr>
          <p:spPr bwMode="auto">
            <a:xfrm flipV="1">
              <a:off x="720" y="1776"/>
              <a:ext cx="384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91" name="Line 11"/>
            <p:cNvSpPr>
              <a:spLocks noChangeShapeType="1"/>
            </p:cNvSpPr>
            <p:nvPr/>
          </p:nvSpPr>
          <p:spPr bwMode="auto">
            <a:xfrm flipH="1" flipV="1">
              <a:off x="1248" y="1776"/>
              <a:ext cx="288" cy="24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92" name="Line 12"/>
            <p:cNvSpPr>
              <a:spLocks noChangeShapeType="1"/>
            </p:cNvSpPr>
            <p:nvPr/>
          </p:nvSpPr>
          <p:spPr bwMode="auto">
            <a:xfrm flipV="1">
              <a:off x="720" y="2304"/>
              <a:ext cx="0" cy="19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93" name="Line 13"/>
            <p:cNvSpPr>
              <a:spLocks noChangeShapeType="1"/>
            </p:cNvSpPr>
            <p:nvPr/>
          </p:nvSpPr>
          <p:spPr bwMode="auto">
            <a:xfrm flipH="1" flipV="1">
              <a:off x="1632" y="2304"/>
              <a:ext cx="192" cy="38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94" name="Line 14"/>
            <p:cNvSpPr>
              <a:spLocks noChangeShapeType="1"/>
            </p:cNvSpPr>
            <p:nvPr/>
          </p:nvSpPr>
          <p:spPr bwMode="auto">
            <a:xfrm flipV="1">
              <a:off x="960" y="2304"/>
              <a:ext cx="576" cy="81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  <p:sp>
          <p:nvSpPr>
            <p:cNvPr id="327696" name="Rectangle 16"/>
            <p:cNvSpPr>
              <a:spLocks noChangeArrowheads="1"/>
            </p:cNvSpPr>
            <p:nvPr/>
          </p:nvSpPr>
          <p:spPr bwMode="auto">
            <a:xfrm>
              <a:off x="240" y="1344"/>
              <a:ext cx="2064" cy="2352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7" tIns="44450" rIns="90487" bIns="44450" anchor="ctr">
              <a:spAutoFit/>
            </a:bodyPr>
            <a:lstStyle/>
            <a:p>
              <a:endParaRPr lang="el-GR"/>
            </a:p>
          </p:txBody>
        </p:sp>
      </p:grpSp>
      <p:sp>
        <p:nvSpPr>
          <p:cNvPr id="327700" name="Rectangle 20"/>
          <p:cNvSpPr>
            <a:spLocks noChangeArrowheads="1"/>
          </p:cNvSpPr>
          <p:nvPr/>
        </p:nvSpPr>
        <p:spPr bwMode="auto">
          <a:xfrm>
            <a:off x="5867400" y="21336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01" name="Rectangle 21"/>
          <p:cNvSpPr>
            <a:spLocks noChangeArrowheads="1"/>
          </p:cNvSpPr>
          <p:nvPr/>
        </p:nvSpPr>
        <p:spPr bwMode="auto">
          <a:xfrm>
            <a:off x="6477000" y="28956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02" name="Rectangle 22"/>
          <p:cNvSpPr>
            <a:spLocks noChangeArrowheads="1"/>
          </p:cNvSpPr>
          <p:nvPr/>
        </p:nvSpPr>
        <p:spPr bwMode="auto">
          <a:xfrm>
            <a:off x="5181600" y="28956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03" name="Rectangle 23"/>
          <p:cNvSpPr>
            <a:spLocks noChangeArrowheads="1"/>
          </p:cNvSpPr>
          <p:nvPr/>
        </p:nvSpPr>
        <p:spPr bwMode="auto">
          <a:xfrm>
            <a:off x="5181600" y="36576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04" name="Rectangle 24"/>
          <p:cNvSpPr>
            <a:spLocks noChangeArrowheads="1"/>
          </p:cNvSpPr>
          <p:nvPr/>
        </p:nvSpPr>
        <p:spPr bwMode="auto">
          <a:xfrm>
            <a:off x="5562600" y="46482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05" name="Rectangle 25"/>
          <p:cNvSpPr>
            <a:spLocks noChangeArrowheads="1"/>
          </p:cNvSpPr>
          <p:nvPr/>
        </p:nvSpPr>
        <p:spPr bwMode="auto">
          <a:xfrm>
            <a:off x="6858000" y="3962400"/>
            <a:ext cx="838200" cy="381000"/>
          </a:xfrm>
          <a:prstGeom prst="rect">
            <a:avLst/>
          </a:prstGeom>
          <a:solidFill>
            <a:schemeClr val="bg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06" name="Line 26"/>
          <p:cNvSpPr>
            <a:spLocks noChangeShapeType="1"/>
          </p:cNvSpPr>
          <p:nvPr/>
        </p:nvSpPr>
        <p:spPr bwMode="auto">
          <a:xfrm flipV="1">
            <a:off x="5562600" y="2514600"/>
            <a:ext cx="6096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07" name="Line 27"/>
          <p:cNvSpPr>
            <a:spLocks noChangeShapeType="1"/>
          </p:cNvSpPr>
          <p:nvPr/>
        </p:nvSpPr>
        <p:spPr bwMode="auto">
          <a:xfrm flipH="1" flipV="1">
            <a:off x="6400800" y="2514600"/>
            <a:ext cx="457200" cy="3810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08" name="Line 28"/>
          <p:cNvSpPr>
            <a:spLocks noChangeShapeType="1"/>
          </p:cNvSpPr>
          <p:nvPr/>
        </p:nvSpPr>
        <p:spPr bwMode="auto">
          <a:xfrm flipV="1">
            <a:off x="5562600" y="3352800"/>
            <a:ext cx="0" cy="3048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09" name="Line 29"/>
          <p:cNvSpPr>
            <a:spLocks noChangeShapeType="1"/>
          </p:cNvSpPr>
          <p:nvPr/>
        </p:nvSpPr>
        <p:spPr bwMode="auto">
          <a:xfrm flipH="1" flipV="1">
            <a:off x="7010400" y="3352800"/>
            <a:ext cx="304800" cy="6096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10" name="Line 30"/>
          <p:cNvSpPr>
            <a:spLocks noChangeShapeType="1"/>
          </p:cNvSpPr>
          <p:nvPr/>
        </p:nvSpPr>
        <p:spPr bwMode="auto">
          <a:xfrm flipV="1">
            <a:off x="5943600" y="3352800"/>
            <a:ext cx="914400" cy="12954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endParaRPr lang="el-GR"/>
          </a:p>
        </p:txBody>
      </p:sp>
      <p:sp>
        <p:nvSpPr>
          <p:cNvPr id="327712" name="Text Box 32"/>
          <p:cNvSpPr txBox="1">
            <a:spLocks noChangeArrowheads="1"/>
          </p:cNvSpPr>
          <p:nvPr/>
        </p:nvSpPr>
        <p:spPr bwMode="auto">
          <a:xfrm>
            <a:off x="914400" y="1295400"/>
            <a:ext cx="2900363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>
                <a:latin typeface="Helvetica" panose="020B0604020202020204" pitchFamily="34" charset="0"/>
              </a:rPr>
              <a:t>Ρεύμα χαρακτήρων </a:t>
            </a:r>
            <a:endParaRPr lang="en-AU" altLang="el-GR">
              <a:latin typeface="Helvetica" panose="020B0604020202020204" pitchFamily="34" charset="0"/>
            </a:endParaRPr>
          </a:p>
        </p:txBody>
      </p:sp>
      <p:sp>
        <p:nvSpPr>
          <p:cNvPr id="327713" name="Text Box 33"/>
          <p:cNvSpPr txBox="1">
            <a:spLocks noChangeArrowheads="1"/>
          </p:cNvSpPr>
          <p:nvPr/>
        </p:nvSpPr>
        <p:spPr bwMode="auto">
          <a:xfrm>
            <a:off x="4875213" y="1295400"/>
            <a:ext cx="178435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l-GR" altLang="el-GR">
                <a:latin typeface="Helvetica" panose="020B0604020202020204" pitchFamily="34" charset="0"/>
              </a:rPr>
              <a:t>Ρεύμα </a:t>
            </a:r>
            <a:r>
              <a:rPr lang="en-AU" altLang="el-GR">
                <a:latin typeface="Helvetica" panose="020B0604020202020204" pitchFamily="34" charset="0"/>
              </a:rPr>
              <a:t>byte </a:t>
            </a:r>
          </a:p>
        </p:txBody>
      </p:sp>
      <p:sp>
        <p:nvSpPr>
          <p:cNvPr id="327714" name="Text Box 34"/>
          <p:cNvSpPr txBox="1">
            <a:spLocks noChangeArrowheads="1"/>
          </p:cNvSpPr>
          <p:nvPr/>
        </p:nvSpPr>
        <p:spPr bwMode="auto">
          <a:xfrm>
            <a:off x="914400" y="5632450"/>
            <a:ext cx="34290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l"/>
            <a:r>
              <a:rPr lang="el-GR" altLang="el-GR" sz="2000">
                <a:latin typeface="Arial" panose="020B0604020202020204" pitchFamily="34" charset="0"/>
              </a:rPr>
              <a:t>Εγγραφή και ανάγνωση κειμένου</a:t>
            </a:r>
            <a:endParaRPr lang="en-AU" altLang="el-GR" sz="2000">
              <a:latin typeface="Arial" panose="020B0604020202020204" pitchFamily="34" charset="0"/>
            </a:endParaRPr>
          </a:p>
        </p:txBody>
      </p:sp>
      <p:sp>
        <p:nvSpPr>
          <p:cNvPr id="327715" name="Text Box 35"/>
          <p:cNvSpPr txBox="1">
            <a:spLocks noChangeArrowheads="1"/>
          </p:cNvSpPr>
          <p:nvPr/>
        </p:nvSpPr>
        <p:spPr bwMode="auto">
          <a:xfrm>
            <a:off x="4724400" y="5486400"/>
            <a:ext cx="4114800" cy="100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 anchor="ctr">
            <a:spAutoFit/>
          </a:bodyPr>
          <a:lstStyle/>
          <a:p>
            <a:pPr algn="l"/>
            <a:r>
              <a:rPr lang="el-GR" altLang="el-GR" sz="2000">
                <a:latin typeface="Arial" panose="020B0604020202020204" pitchFamily="34" charset="0"/>
              </a:rPr>
              <a:t>Εγγραφή και ανάγνωση δυαδικών στοιχείων </a:t>
            </a:r>
            <a:r>
              <a:rPr lang="el-GR" altLang="el-GR" sz="1800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1800">
                <a:solidFill>
                  <a:srgbClr val="FF33CC"/>
                </a:solidFill>
                <a:latin typeface="Arial" panose="020B0604020202020204" pitchFamily="34" charset="0"/>
              </a:rPr>
              <a:t>binary data</a:t>
            </a:r>
            <a:r>
              <a:rPr lang="el-GR" altLang="el-GR" sz="1800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r>
              <a:rPr lang="el-GR" altLang="el-GR" sz="2000">
                <a:latin typeface="Arial" panose="020B0604020202020204" pitchFamily="34" charset="0"/>
              </a:rPr>
              <a:t> </a:t>
            </a:r>
            <a:r>
              <a:rPr lang="en-AU" altLang="el-GR" sz="2000">
                <a:latin typeface="Arial" panose="020B0604020202020204" pitchFamily="34" charset="0"/>
              </a:rPr>
              <a:t>(</a:t>
            </a:r>
            <a:r>
              <a:rPr lang="el-GR" altLang="el-GR" sz="2000">
                <a:latin typeface="Arial" panose="020B0604020202020204" pitchFamily="34" charset="0"/>
              </a:rPr>
              <a:t>αριθμοί, εικόνες, ήχος,… </a:t>
            </a:r>
            <a:endParaRPr lang="en-AU" altLang="el-GR" sz="2000">
              <a:latin typeface="Arial" panose="020B0604020202020204" pitchFamily="34" charset="0"/>
            </a:endParaRPr>
          </a:p>
        </p:txBody>
      </p:sp>
      <p:sp>
        <p:nvSpPr>
          <p:cNvPr id="327717" name="Text Box 37"/>
          <p:cNvSpPr txBox="1">
            <a:spLocks noChangeArrowheads="1"/>
          </p:cNvSpPr>
          <p:nvPr/>
        </p:nvSpPr>
        <p:spPr bwMode="auto">
          <a:xfrm>
            <a:off x="2143125" y="5199063"/>
            <a:ext cx="20478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...Reader, ...Writer</a:t>
            </a:r>
          </a:p>
        </p:txBody>
      </p:sp>
      <p:sp>
        <p:nvSpPr>
          <p:cNvPr id="327718" name="Text Box 38"/>
          <p:cNvSpPr txBox="1">
            <a:spLocks noChangeArrowheads="1"/>
          </p:cNvSpPr>
          <p:nvPr/>
        </p:nvSpPr>
        <p:spPr bwMode="auto">
          <a:xfrm>
            <a:off x="6969125" y="5199063"/>
            <a:ext cx="1108075" cy="36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7" tIns="44450" rIns="90487" bIns="44450" anchor="ctr">
            <a:spAutoFit/>
          </a:bodyPr>
          <a:lstStyle/>
          <a:p>
            <a:r>
              <a:rPr lang="en-AU" altLang="el-GR" sz="1800">
                <a:latin typeface="Helvetica" panose="020B0604020202020204" pitchFamily="34" charset="0"/>
              </a:rPr>
              <a:t>...Stream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7772400" cy="565150"/>
          </a:xfrm>
        </p:spPr>
        <p:txBody>
          <a:bodyPr/>
          <a:lstStyle/>
          <a:p>
            <a:r>
              <a:rPr lang="el-GR" altLang="el-GR" sz="3600">
                <a:latin typeface="Arial" panose="020B0604020202020204" pitchFamily="34" charset="0"/>
              </a:rPr>
              <a:t>Ρεύματα και αναγνώστες/εγγραφείς</a:t>
            </a:r>
            <a:endParaRPr lang="en-AU" altLang="el-GR" sz="3600">
              <a:latin typeface="Arial" panose="020B0604020202020204" pitchFamily="34" charset="0"/>
            </a:endParaRPr>
          </a:p>
        </p:txBody>
      </p:sp>
      <p:sp>
        <p:nvSpPr>
          <p:cNvPr id="3338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1371600"/>
            <a:ext cx="7772400" cy="4648200"/>
          </a:xfrm>
        </p:spPr>
        <p:txBody>
          <a:bodyPr/>
          <a:lstStyle/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l-GR" altLang="el-GR" sz="2400" dirty="0">
                <a:latin typeface="Arial" panose="020B0604020202020204" pitchFamily="34" charset="0"/>
              </a:rPr>
              <a:t>Ρεύματα </a:t>
            </a:r>
            <a:r>
              <a:rPr lang="el-GR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streams</a:t>
            </a:r>
            <a:r>
              <a:rPr lang="el-GR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r>
              <a:rPr lang="en-AU" altLang="el-GR" sz="2000" dirty="0">
                <a:latin typeface="Arial" panose="020B0604020202020204" pitchFamily="34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Διαβάζουν/γράφουν </a:t>
            </a:r>
            <a:r>
              <a:rPr lang="en-AU" alt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bytes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Μπορεί να χρησιμοποιηθούν για οποιοδήποτε τύπο δεδομένων</a:t>
            </a:r>
            <a:endParaRPr lang="en-AU" altLang="el-G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l-GR" alt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Χρησιμοποιούνται για αποθήκευση στοιχείων σε σειριακή μορφή </a:t>
            </a:r>
            <a:r>
              <a:rPr lang="el-GR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"serialisation"</a:t>
            </a:r>
            <a:r>
              <a:rPr lang="el-GR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endParaRPr lang="en-AU" altLang="el-GR" sz="2000" dirty="0">
              <a:solidFill>
                <a:srgbClr val="FF33CC"/>
              </a:solidFill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  <a:buSzTx/>
              <a:buFontTx/>
              <a:buChar char="•"/>
            </a:pPr>
            <a:r>
              <a:rPr lang="el-GR" altLang="el-GR" sz="2400" dirty="0">
                <a:latin typeface="Arial" panose="020B0604020202020204" pitchFamily="34" charset="0"/>
              </a:rPr>
              <a:t>Αναγνώστης/εγγραφέας </a:t>
            </a:r>
            <a:r>
              <a:rPr lang="el-GR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[</a:t>
            </a:r>
            <a:r>
              <a:rPr lang="en-AU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reader/writer</a:t>
            </a:r>
            <a:r>
              <a:rPr lang="el-GR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]</a:t>
            </a:r>
            <a:r>
              <a:rPr lang="en-AU" altLang="el-GR" sz="2000" dirty="0">
                <a:solidFill>
                  <a:srgbClr val="FF33CC"/>
                </a:solidFill>
                <a:latin typeface="Arial" panose="020B0604020202020204" pitchFamily="34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l-GR" alt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Διαβάζει/γράφει χαρακτήρες</a:t>
            </a:r>
            <a:endParaRPr lang="en-AU" altLang="el-G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l-GR" alt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Χρησιμοποιούνται για είσοδο/έξοδο κειμένου </a:t>
            </a:r>
            <a:endParaRPr lang="en-AU" altLang="el-GR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el-GR" altLang="el-GR" sz="24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Προτιμούνται</a:t>
            </a:r>
            <a:r>
              <a:rPr lang="el-GR" altLang="el-GR" sz="24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l-GR" altLang="el-GR" sz="2400" dirty="0">
                <a:solidFill>
                  <a:srgbClr val="000000"/>
                </a:solidFill>
                <a:latin typeface="Arial" panose="020B0604020202020204" pitchFamily="34" charset="0"/>
              </a:rPr>
              <a:t>για είσοδο/έξοδο κειμένου</a:t>
            </a:r>
            <a:endParaRPr lang="en-AU" altLang="el-GR" sz="24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titled 2">
  <a:themeElements>
    <a:clrScheme name="">
      <a:dk1>
        <a:srgbClr val="474747"/>
      </a:dk1>
      <a:lt1>
        <a:srgbClr val="B3B3B3"/>
      </a:lt1>
      <a:dk2>
        <a:srgbClr val="232323"/>
      </a:dk2>
      <a:lt2>
        <a:srgbClr val="676767"/>
      </a:lt2>
      <a:accent1>
        <a:srgbClr val="B3B3B3"/>
      </a:accent1>
      <a:accent2>
        <a:srgbClr val="919191"/>
      </a:accent2>
      <a:accent3>
        <a:srgbClr val="D6D6D6"/>
      </a:accent3>
      <a:accent4>
        <a:srgbClr val="3B3B3B"/>
      </a:accent4>
      <a:accent5>
        <a:srgbClr val="D6D6D6"/>
      </a:accent5>
      <a:accent6>
        <a:srgbClr val="838383"/>
      </a:accent6>
      <a:hlink>
        <a:srgbClr val="CECECE"/>
      </a:hlink>
      <a:folHlink>
        <a:srgbClr val="A3A3A3"/>
      </a:folHlink>
    </a:clrScheme>
    <a:fontScheme name="untitled 2">
      <a:majorFont>
        <a:latin typeface="ZapfHumnst BT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487" tIns="44450" rIns="90487" bIns="4445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altLang="en-AU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Times" panose="02020603050405020304" pitchFamily="18" charset="0"/>
          </a:defRPr>
        </a:defPPr>
      </a:lstStyle>
    </a:lnDef>
  </a:objectDefaults>
  <a:extraClrSchemeLst>
    <a:extraClrScheme>
      <a:clrScheme name="untitled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ntitled 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ntitled 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Madsen G4:Microsoft Office:Microsoft PowerPoint 4:Templates:B&amp;W Overheads:pastelb.ppt - Pastel</Template>
  <TotalTime>8325</TotalTime>
  <Pages>43</Pages>
  <Words>1190</Words>
  <Application>Microsoft Office PowerPoint</Application>
  <PresentationFormat>On-screen Show (4:3)</PresentationFormat>
  <Paragraphs>329</Paragraphs>
  <Slides>32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1" baseType="lpstr">
      <vt:lpstr>AGaramond Italic</vt:lpstr>
      <vt:lpstr>Arial</vt:lpstr>
      <vt:lpstr>Courier New</vt:lpstr>
      <vt:lpstr>Helvetica</vt:lpstr>
      <vt:lpstr>Monotype Sorts</vt:lpstr>
      <vt:lpstr>Times</vt:lpstr>
      <vt:lpstr>ZapfHumnst BT</vt:lpstr>
      <vt:lpstr>untitled 2</vt:lpstr>
      <vt:lpstr>MS_ClipArt_Gallery</vt:lpstr>
      <vt:lpstr>Week 9: Input / Output</vt:lpstr>
      <vt:lpstr>Μηχανισμοί εισόδου/εξόδου [I/O mechanisms]</vt:lpstr>
      <vt:lpstr>Μηχανισμοί εξόδου</vt:lpstr>
      <vt:lpstr>Μηχανισμοί εισόδου</vt:lpstr>
      <vt:lpstr>Μηχανισμοί εισόδου/εξόδου [I/O] της Java</vt:lpstr>
      <vt:lpstr>Ρεύματα [Streams]</vt:lpstr>
      <vt:lpstr>Ιδιωματισμοί  Java  [ java idioms] </vt:lpstr>
      <vt:lpstr>Χαρακτήρες και Bytes</vt:lpstr>
      <vt:lpstr>Ρεύματα και αναγνώστες/εγγραφείς</vt:lpstr>
      <vt:lpstr>Η ιεραρχία Stream (ελλιπής) </vt:lpstr>
      <vt:lpstr>System.in  και  System.out</vt:lpstr>
      <vt:lpstr>Μεθοδοι της PrintStream</vt:lpstr>
      <vt:lpstr>Ανάγνωση </vt:lpstr>
      <vt:lpstr>Απόληξη στοιχείων και επεξεργασία</vt:lpstr>
      <vt:lpstr>Data Sink vs Processing (2)</vt:lpstr>
      <vt:lpstr>Η ιεραρχία αναγνωστών/εγγραφέων (ελλιπής)</vt:lpstr>
      <vt:lpstr>InputStream</vt:lpstr>
      <vt:lpstr>InputStreamReader</vt:lpstr>
      <vt:lpstr>BufferedReader</vt:lpstr>
      <vt:lpstr>Ανάγνωση: παράδειγμα</vt:lpstr>
      <vt:lpstr>Week 9: File I/O</vt:lpstr>
      <vt:lpstr>Τεμαχισμός [tokenising] της εισόδου</vt:lpstr>
      <vt:lpstr>Τεμαχισμός της εισόδου(2)</vt:lpstr>
      <vt:lpstr>Η διαπροσωπεία “Tokenizer” </vt:lpstr>
      <vt:lpstr>Η διαπροσωπεία “Tokenizer”(2)</vt:lpstr>
      <vt:lpstr>Η διαπροσωπεία Reader</vt:lpstr>
      <vt:lpstr>Κλάση FileReader</vt:lpstr>
      <vt:lpstr>Παράδειγμα: copyFile</vt:lpstr>
      <vt:lpstr>Δημιουργία αναγνώστη αρχείου</vt:lpstr>
      <vt:lpstr>Η δομή του αναγνώστη αρχείων </vt:lpstr>
      <vt:lpstr>Μετατροπή [casting] σε χαρακτήρες</vt:lpstr>
      <vt:lpstr>Ανάγνωση αριθμών</vt:lpstr>
    </vt:vector>
  </TitlesOfParts>
  <Company>University of Ioannina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Αντικειμενοστρεφής Προγραμματισμός</dc:title>
  <dc:subject>Lecture slides</dc:subject>
  <dc:creator>Αντώνιος Συμβώνης</dc:creator>
  <cp:keywords>July 2002</cp:keywords>
  <dc:description>Translated from the lecture notes of _x000d_
Michael Kölling, Monash University</dc:description>
  <cp:lastModifiedBy>ASymv</cp:lastModifiedBy>
  <cp:revision>288</cp:revision>
  <cp:lastPrinted>2018-12-19T20:17:37Z</cp:lastPrinted>
  <dcterms:created xsi:type="dcterms:W3CDTF">1996-04-15T15:18:02Z</dcterms:created>
  <dcterms:modified xsi:type="dcterms:W3CDTF">2018-12-19T20:17:52Z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partment">
    <vt:lpwstr>CSSE</vt:lpwstr>
  </property>
</Properties>
</file>