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46"/>
  </p:notesMasterIdLst>
  <p:handoutMasterIdLst>
    <p:handoutMasterId r:id="rId47"/>
  </p:handoutMasterIdLst>
  <p:sldIdLst>
    <p:sldId id="300" r:id="rId2"/>
    <p:sldId id="257" r:id="rId3"/>
    <p:sldId id="258" r:id="rId4"/>
    <p:sldId id="259" r:id="rId5"/>
    <p:sldId id="260" r:id="rId6"/>
    <p:sldId id="261" r:id="rId7"/>
    <p:sldId id="286" r:id="rId8"/>
    <p:sldId id="287" r:id="rId9"/>
    <p:sldId id="336" r:id="rId10"/>
    <p:sldId id="262" r:id="rId11"/>
    <p:sldId id="263" r:id="rId12"/>
    <p:sldId id="264" r:id="rId13"/>
    <p:sldId id="361" r:id="rId14"/>
    <p:sldId id="265" r:id="rId15"/>
    <p:sldId id="267" r:id="rId16"/>
    <p:sldId id="266" r:id="rId17"/>
    <p:sldId id="268" r:id="rId18"/>
    <p:sldId id="269" r:id="rId19"/>
    <p:sldId id="270" r:id="rId20"/>
    <p:sldId id="301" r:id="rId21"/>
    <p:sldId id="288" r:id="rId22"/>
    <p:sldId id="289" r:id="rId23"/>
    <p:sldId id="273" r:id="rId24"/>
    <p:sldId id="298" r:id="rId25"/>
    <p:sldId id="338" r:id="rId26"/>
    <p:sldId id="362" r:id="rId27"/>
    <p:sldId id="291" r:id="rId28"/>
    <p:sldId id="363" r:id="rId29"/>
    <p:sldId id="358" r:id="rId30"/>
    <p:sldId id="364" r:id="rId31"/>
    <p:sldId id="303" r:id="rId32"/>
    <p:sldId id="347" r:id="rId33"/>
    <p:sldId id="274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295" r:id="rId42"/>
    <p:sldId id="348" r:id="rId43"/>
    <p:sldId id="359" r:id="rId44"/>
    <p:sldId id="356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A57133"/>
    <a:srgbClr val="264D8B"/>
    <a:srgbClr val="007E4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/>
    <p:restoredTop sz="93465"/>
  </p:normalViewPr>
  <p:slideViewPr>
    <p:cSldViewPr>
      <p:cViewPr varScale="1">
        <p:scale>
          <a:sx n="102" d="100"/>
          <a:sy n="102" d="100"/>
        </p:scale>
        <p:origin x="17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0"/>
    </p:cViewPr>
  </p:sorterViewPr>
  <p:notesViewPr>
    <p:cSldViewPr>
      <p:cViewPr varScale="1">
        <p:scale>
          <a:sx n="79" d="100"/>
          <a:sy n="79" d="100"/>
        </p:scale>
        <p:origin x="38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95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9536"/>
            <a:ext cx="577012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r>
              <a:rPr lang="el-GR"/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571" y="9324202"/>
            <a:ext cx="121863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fld id="{F473B8C4-A538-D749-99DD-D9F57FE739E5}" type="slidenum">
              <a:rPr lang="en-GB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4475" y="449263"/>
            <a:ext cx="68262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42" tIns="46344" rIns="94342" bIns="46344">
            <a:spAutoFit/>
          </a:bodyPr>
          <a:lstStyle>
            <a:lvl1pPr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76250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54088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30338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06588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637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209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781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353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None/>
              <a:defRPr/>
            </a:pPr>
            <a:r>
              <a:rPr lang="el-GR" altLang="el-GR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Εισαγωγή</a:t>
            </a:r>
            <a:r>
              <a:rPr lang="el-GR" altLang="el-GR" sz="1700" b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στον </a:t>
            </a:r>
            <a:r>
              <a:rPr lang="el-GR" altLang="el-GR" sz="1700" b="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Αντικειμενοστρεφή</a:t>
            </a:r>
            <a:r>
              <a:rPr lang="el-GR" altLang="el-GR" sz="1700" b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 Προγραμματισμό</a:t>
            </a:r>
            <a:r>
              <a:rPr lang="en-AU" altLang="el-GR" sz="1700" b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– </a:t>
            </a:r>
            <a:r>
              <a:rPr lang="el-GR" altLang="el-GR" sz="1700" b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Διάλεξη </a:t>
            </a:r>
            <a:r>
              <a:rPr lang="el-GR" altLang="el-GR" sz="1700" b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#</a:t>
            </a:r>
            <a:r>
              <a:rPr lang="en-US" altLang="el-GR" sz="1700" b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15</a:t>
            </a:r>
            <a:endParaRPr lang="en-AU" altLang="el-GR" sz="1700" b="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3398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8958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l-GR"/>
              <a:t>Αντικειμενοστρεφής προγραμματισμός σε Java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130470" y="0"/>
            <a:ext cx="18473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30" y="4560877"/>
            <a:ext cx="2670924" cy="123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24202"/>
            <a:ext cx="8366393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l-GR"/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51613" y="9324202"/>
            <a:ext cx="46358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F0764F-8D88-9E42-AF44-B948792BA633}" type="slidenum">
              <a:rPr lang="en-GB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577208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7581DD1-4F6E-F147-8C01-786C916D91DE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6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C1D1201-88B0-CB4B-9A02-6C86679D8478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11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25AE34F-D35E-1046-B3AC-6CE4F97DCB9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12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7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4EDF0B0-C38C-4F4E-901F-B5163EBF054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14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8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E6B3BC-71F3-444F-B550-AAF1B805E6D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15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93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C21205-8A9B-9046-B659-66403DFCD30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16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667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A7B98F2-BD8D-8640-9675-252AE89AD84A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17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24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811442-BC7B-8540-A226-7BA96C157ECC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18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6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53272AA-A58D-7D42-BA98-15952BB2633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19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74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7BA58D4-A74F-5C4A-89F8-B27264A9AB4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20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9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DC9DA17-57CD-BD4C-A451-459D99B62E0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21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0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E8200FC-75C6-AD42-8566-B8B04E23B67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35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819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67F465-7BE9-1444-849D-639C7DAE5B2F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22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8397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18B47E-B616-BD4C-AE25-39DC2D6ED90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23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2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8601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4D0F82-54EC-0B4D-B7F1-899EE29B0FD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24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66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4925D6-E274-F64C-A948-93D2564D255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27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6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013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4925D6-E274-F64C-A948-93D2564D255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28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39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l-GR"/>
              <a:t>Αντικειμενοστρεφής προγραμματισμός σε Java</a:t>
            </a: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l-GR" altLang="en-US" sz="1200"/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fld id="{2BB708C6-0CBD-0C44-AEE4-1AE187E04F50}" type="slidenum">
              <a:rPr lang="en-GB" altLang="en-US" sz="1200"/>
              <a:pPr eaLnBrk="1" hangingPunct="1"/>
              <a:t>29</a:t>
            </a:fld>
            <a:endParaRPr lang="el-GR" altLang="en-US" sz="120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873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l-GR"/>
              <a:t>Αντικειμενοστρεφής προγραμματισμός σε Java</a:t>
            </a: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l-GR" altLang="en-US" sz="1200"/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fld id="{2BB708C6-0CBD-0C44-AEE4-1AE187E04F50}" type="slidenum">
              <a:rPr lang="en-GB" altLang="en-US" sz="1200"/>
              <a:pPr eaLnBrk="1" hangingPunct="1"/>
              <a:t>30</a:t>
            </a:fld>
            <a:endParaRPr lang="el-GR" altLang="en-US" sz="120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65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3005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4750B62-6FCE-C249-86C5-E1EDEF985DAA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31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77"/>
            <a:ext cx="4969309" cy="525785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l-GR" altLang="en-US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εξηγήστε επίσης πώς μεταβιβάζεται μια ArrayList για έλεγχο μιας συνθήκης </a:t>
            </a:r>
          </a:p>
          <a:p>
            <a:pPr marL="39688" eaLnBrk="1" hangingPunct="1">
              <a:spcBef>
                <a:spcPts val="450"/>
              </a:spcBef>
            </a:pPr>
            <a:endParaRPr lang="el-GR" altLang="en-US">
              <a:solidFill>
                <a:srgbClr val="000000"/>
              </a:solidFill>
              <a:latin typeface="Times New Roman" charset="0"/>
              <a:ea typeface="ＭＳ Ｐゴシック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8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331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331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9E5ABF-DDF0-8441-9B7A-1B29037C57DD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33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153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3517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EA0502-9A5B-DB46-A095-BED14C615EDF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34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2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96B23DF-2882-1741-9272-DC87E776B4D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69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3721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2B5C7F8-B990-5241-A5E6-745E93A68AA1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35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700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3926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C4C592B-1571-2E41-BC1F-340999BD633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36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869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4131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F0C07ED-2008-7C46-9C13-034EE5E7783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37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17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4336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4336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FEC976-FCFD-4042-B18B-C87FA6BC7C8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38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466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4541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454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8647A17-149F-5D4A-8720-7C67F4F85E9B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39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17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4745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D020D19-499C-0E48-B4A8-3C18F3055F4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40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94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1495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1495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2912F60-F274-8C4F-B512-50521445A6C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41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2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F4F5D10-1E2C-2742-8FA7-D29E32B7A80D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4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78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91E9519-7FE9-6D46-8AB8-63FA4CEA46DA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5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2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95041C1-0555-7043-AD36-5701C3C507FD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6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5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842B3B-4695-3243-92CD-5FA56539F45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7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9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7037560" y="9324201"/>
            <a:ext cx="277640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45A5AB0-80B8-9B49-AED4-78389CC381B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8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6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4089581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Αντικειμενοστρεφής προγραμματισμός σε Java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324201"/>
            <a:ext cx="8366393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>
                <a:latin typeface="Courier New" charset="0"/>
              </a:rPr>
              <a:t>© David J. Barnes &amp; Michael Kölling / για την ελληνική έκδοση: Εκδόσεις Κλειδάριθμος ΕΠΕ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4586" y="9324201"/>
            <a:ext cx="370614" cy="276999"/>
          </a:xfr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0FFDF2E-7DED-2748-BE2F-AAFBD3E135A8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10</a:t>
            </a:fld>
            <a:endParaRPr lang="el-GR" altLang="en-US">
              <a:latin typeface="Courier New" charset="0"/>
              <a:ea typeface="MS PGothic" charset="-128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30" y="4560877"/>
            <a:ext cx="184731" cy="276999"/>
          </a:xfrm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8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el-GR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rIns="81279"/>
          <a:lstStyle/>
          <a:p>
            <a:pPr eaLnBrk="1" hangingPunct="1">
              <a:defRPr/>
            </a:pPr>
            <a:r>
              <a:rPr lang="el-GR" dirty="0"/>
              <a:t>Ομαδοποίηση αντικειμένων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extLst/>
        </p:spPr>
        <p:txBody>
          <a:bodyPr rIns="233680"/>
          <a:lstStyle/>
          <a:p>
            <a:pPr marL="39688" eaLnBrk="1" hangingPunct="1">
              <a:defRPr/>
            </a:pPr>
            <a:r>
              <a:rPr lang="el-GR" dirty="0"/>
              <a:t>Εισαγωγή στις </a:t>
            </a:r>
            <a:r>
              <a:rPr lang="el-GR" dirty="0" smtClean="0"/>
              <a:t>συλλογές </a:t>
            </a:r>
          </a:p>
          <a:p>
            <a:pPr marL="39688" eaLnBrk="1" hangingPunct="1">
              <a:defRPr/>
            </a:pPr>
            <a:r>
              <a:rPr lang="el-GR" dirty="0" smtClean="0"/>
              <a:t>Γενικές κλάσεις</a:t>
            </a:r>
          </a:p>
          <a:p>
            <a:pPr marL="39688" eaLnBrk="1" hangingPunct="1">
              <a:defRPr/>
            </a:pPr>
            <a:r>
              <a:rPr lang="en-US" dirty="0" smtClean="0"/>
              <a:t>Iterators</a:t>
            </a:r>
            <a:endParaRPr lang="el-GR" dirty="0"/>
          </a:p>
        </p:txBody>
      </p:sp>
      <p:sp>
        <p:nvSpPr>
          <p:cNvPr id="15363" name="Rectangle 4"/>
          <p:cNvSpPr>
            <a:spLocks/>
          </p:cNvSpPr>
          <p:nvPr/>
        </p:nvSpPr>
        <p:spPr bwMode="auto">
          <a:xfrm>
            <a:off x="8475663" y="6537325"/>
            <a:ext cx="2625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000" b="0" dirty="0">
                <a:solidFill>
                  <a:schemeClr val="tx1"/>
                </a:solidFill>
                <a:sym typeface="Trebuchet MS" charset="0"/>
              </a:rPr>
              <a:t>6.0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Δομές αντικειμένων </a:t>
            </a:r>
            <a:br>
              <a:rPr lang="el-GR" dirty="0"/>
            </a:br>
            <a:r>
              <a:rPr lang="el-GR" dirty="0"/>
              <a:t>με συλλογές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pic>
        <p:nvPicPr>
          <p:cNvPr id="32771" name="Picture 6" descr="fig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6540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Προσθήκη τρίτου αρχείου</a:t>
            </a: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pic>
        <p:nvPicPr>
          <p:cNvPr id="34819" name="Picture 6" descr="fig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63725"/>
            <a:ext cx="78676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Χαρακτηριστικά της συλλογής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696544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sz="2400" dirty="0"/>
              <a:t>Αυξάνει την εσωτερική χωρητικότητά της ανάλογα με τις απαιτήσεις.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Διατηρεί έναν δικό της μετρητή:</a:t>
            </a:r>
          </a:p>
          <a:p>
            <a:pPr lvl="1" eaLnBrk="1" hangingPunct="1">
              <a:spcBef>
                <a:spcPts val="600"/>
              </a:spcBef>
            </a:pPr>
            <a:r>
              <a:rPr lang="el-GR" sz="2000" dirty="0"/>
              <a:t>τη μέθοδο πρόσβασης </a:t>
            </a:r>
            <a:r>
              <a:rPr lang="el-GR" altLang="en-US" sz="2000" b="1" dirty="0" err="1">
                <a:latin typeface="Courier New" charset="0"/>
              </a:rPr>
              <a:t>size</a:t>
            </a:r>
            <a:r>
              <a:rPr lang="el-GR" altLang="en-US" sz="2000" b="1" dirty="0">
                <a:latin typeface="Courier New" charset="0"/>
              </a:rPr>
              <a:t>()</a:t>
            </a:r>
            <a:r>
              <a:rPr lang="el-GR" sz="2000" dirty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Διατηρεί τη σειρά των στοιχείων που αποθηκεύονται.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Οι λεπτομέρειες για το πώς γίνονται αυτά είναι κρυφές.</a:t>
            </a:r>
          </a:p>
          <a:p>
            <a:pPr lvl="1">
              <a:spcBef>
                <a:spcPts val="600"/>
              </a:spcBef>
            </a:pPr>
            <a:r>
              <a:rPr lang="el-GR" sz="2000" dirty="0"/>
              <a:t>Έχει σημασία; Το ότι δεν τις γνωρίζουμε μας εμποδίζει να χρησιμοποιούμε αυτές τις δυνατότητες;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Γενικές κλάσεις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Μπορούμε να χρησιμοποιήσουμε την </a:t>
            </a:r>
            <a:r>
              <a:rPr lang="el-GR" sz="2400" b="1" dirty="0">
                <a:latin typeface="Courier New" charset="0"/>
              </a:rPr>
              <a:t>ArrayList</a:t>
            </a:r>
            <a:r>
              <a:rPr lang="el-GR" sz="2400" dirty="0"/>
              <a:t> με </a:t>
            </a:r>
            <a:r>
              <a:rPr lang="el-GR" sz="2400" b="1" dirty="0"/>
              <a:t>οποιονδήποτε</a:t>
            </a:r>
            <a:r>
              <a:rPr lang="el-GR" sz="2400" dirty="0"/>
              <a:t> τύπο </a:t>
            </a:r>
            <a:r>
              <a:rPr lang="el-GR" sz="2400" dirty="0" smtClean="0"/>
              <a:t>κλάσης:</a:t>
            </a:r>
          </a:p>
          <a:p>
            <a:pPr lvl="1"/>
            <a:r>
              <a:rPr lang="el-GR" sz="2000" b="1" dirty="0" err="1" smtClean="0">
                <a:latin typeface="Courier New" charset="0"/>
              </a:rPr>
              <a:t>ArrayList</a:t>
            </a:r>
            <a:r>
              <a:rPr lang="el-GR" sz="2000" b="1" dirty="0" smtClean="0">
                <a:latin typeface="Courier New" charset="0"/>
              </a:rPr>
              <a:t>&lt;</a:t>
            </a:r>
            <a:r>
              <a:rPr lang="el-GR" sz="2000" b="1" dirty="0" err="1" smtClean="0">
                <a:latin typeface="Courier New" charset="0"/>
              </a:rPr>
              <a:t>TicketMachine</a:t>
            </a:r>
            <a:r>
              <a:rPr lang="el-GR" sz="2000" b="1" dirty="0" smtClean="0">
                <a:latin typeface="Courier New" charset="0"/>
              </a:rPr>
              <a:t>&gt;</a:t>
            </a:r>
            <a:endParaRPr lang="el-GR" sz="2000" dirty="0" smtClean="0"/>
          </a:p>
          <a:p>
            <a:pPr lvl="1"/>
            <a:r>
              <a:rPr lang="el-GR" sz="2000" b="1" dirty="0" err="1" smtClean="0">
                <a:latin typeface="Courier New" charset="0"/>
              </a:rPr>
              <a:t>ArrayList</a:t>
            </a:r>
            <a:r>
              <a:rPr lang="el-GR" sz="2000" b="1" dirty="0" smtClean="0">
                <a:latin typeface="Courier New" charset="0"/>
              </a:rPr>
              <a:t>&lt;</a:t>
            </a:r>
            <a:r>
              <a:rPr lang="el-GR" sz="2000" b="1" dirty="0" err="1" smtClean="0">
                <a:latin typeface="Courier New" charset="0"/>
              </a:rPr>
              <a:t>ClockDisplay</a:t>
            </a:r>
            <a:r>
              <a:rPr lang="el-GR" sz="2000" b="1" dirty="0" smtClean="0">
                <a:latin typeface="Courier New" charset="0"/>
              </a:rPr>
              <a:t>&gt;</a:t>
            </a:r>
            <a:endParaRPr lang="el-GR" sz="2000" dirty="0" smtClean="0"/>
          </a:p>
          <a:p>
            <a:pPr lvl="1"/>
            <a:r>
              <a:rPr lang="el-GR" sz="2000" b="1" dirty="0" err="1" smtClean="0">
                <a:latin typeface="Courier New" charset="0"/>
              </a:rPr>
              <a:t>ArrayList</a:t>
            </a:r>
            <a:r>
              <a:rPr lang="el-GR" sz="2000" b="1" dirty="0" smtClean="0">
                <a:latin typeface="Courier New" charset="0"/>
              </a:rPr>
              <a:t>&lt;</a:t>
            </a:r>
            <a:r>
              <a:rPr lang="el-GR" sz="2000" b="1" dirty="0" err="1" smtClean="0">
                <a:latin typeface="Courier New" charset="0"/>
              </a:rPr>
              <a:t>Track</a:t>
            </a:r>
            <a:r>
              <a:rPr lang="el-GR" sz="2000" b="1" dirty="0" smtClean="0">
                <a:latin typeface="Courier New" charset="0"/>
              </a:rPr>
              <a:t>&gt;</a:t>
            </a:r>
            <a:endParaRPr lang="el-GR" sz="2000" dirty="0" smtClean="0"/>
          </a:p>
          <a:p>
            <a:pPr lvl="1"/>
            <a:r>
              <a:rPr lang="el-GR" sz="2000" b="1" dirty="0" err="1" smtClean="0">
                <a:latin typeface="Courier New" charset="0"/>
              </a:rPr>
              <a:t>ArrayList</a:t>
            </a:r>
            <a:r>
              <a:rPr lang="el-GR" sz="2000" b="1" dirty="0" smtClean="0">
                <a:latin typeface="Courier New" charset="0"/>
              </a:rPr>
              <a:t>&lt;</a:t>
            </a:r>
            <a:r>
              <a:rPr lang="el-GR" sz="2000" b="1" dirty="0" err="1" smtClean="0">
                <a:latin typeface="Courier New" charset="0"/>
              </a:rPr>
              <a:t>Person</a:t>
            </a:r>
            <a:r>
              <a:rPr lang="el-GR" sz="2000" b="1" dirty="0" smtClean="0">
                <a:latin typeface="Courier New" charset="0"/>
              </a:rPr>
              <a:t>&gt;</a:t>
            </a:r>
          </a:p>
          <a:p>
            <a:endParaRPr lang="el-GR" sz="2400" b="1" dirty="0">
              <a:latin typeface="Courier New" charset="0"/>
            </a:endParaRPr>
          </a:p>
          <a:p>
            <a:r>
              <a:rPr lang="el-GR" sz="2400" dirty="0"/>
              <a:t>Σε καθεμιά αποθηκεύονται πολλά αντικείμενα συγκεκριμένου τύπου.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© 2017-2018 Pearson Education, Inc. Hoboken, NJ / Εκδόσεις Κλειδάριθμος ΕΠΕ. Με επιφύλαξη κάθε νόμιμου δικαιώματος. 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324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Χρήση της συλλογής</a:t>
            </a: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27125" y="1412875"/>
            <a:ext cx="5645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public class MusicOrganizer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private ArrayList&lt;String&gt; files;</a:t>
            </a:r>
            <a:r>
              <a:t/>
            </a:r>
            <a:br/>
            <a:endParaRPr lang="el-GR" altLang="en-US" sz="180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public void addFile(String filename)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    files.add(filename);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public int getNumberOfFiles()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    return files.size();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n-US" sz="180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6659563" y="3573463"/>
            <a:ext cx="2057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Προσθήκη νέου αρχείου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5486400" y="4797425"/>
            <a:ext cx="3276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Επιστροφή του αριθμού </a:t>
            </a:r>
            <a:b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των αρχείων (</a:t>
            </a:r>
            <a:r>
              <a:rPr lang="el-GR" altLang="en-US" sz="1400" b="0" i="1" dirty="0">
                <a:solidFill>
                  <a:srgbClr val="A57133"/>
                </a:solidFill>
                <a:latin typeface="Trebuchet MS" charset="0"/>
              </a:rPr>
              <a:t>εκχώρηση</a:t>
            </a:r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)</a:t>
            </a:r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5148263" y="37893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 flipV="1">
            <a:off x="5181600" y="51768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Αριθμοδείκτες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pic>
        <p:nvPicPr>
          <p:cNvPr id="40963" name="Picture 6" descr="fig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63725"/>
            <a:ext cx="78676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Ανάκτηση στοιχείων </a:t>
            </a:r>
            <a:br>
              <a:rPr lang="el-GR" dirty="0"/>
            </a:br>
            <a:r>
              <a:rPr lang="el-GR" dirty="0"/>
              <a:t>από τη συλλογή</a:t>
            </a:r>
            <a:endParaRPr lang="el-GR" dirty="0">
              <a:ea typeface="+mj-ea"/>
              <a:cs typeface="+mj-cs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46125" y="17541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3012" name="AutoShape 6"/>
          <p:cNvSpPr>
            <a:spLocks noChangeArrowheads="1"/>
          </p:cNvSpPr>
          <p:nvPr/>
        </p:nvSpPr>
        <p:spPr bwMode="auto">
          <a:xfrm>
            <a:off x="6300788" y="2179638"/>
            <a:ext cx="22860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Έλεγχος εγκυρότητας </a:t>
            </a:r>
            <a:b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αριθμοδεικτών</a:t>
            </a:r>
          </a:p>
        </p:txBody>
      </p:sp>
      <p:sp>
        <p:nvSpPr>
          <p:cNvPr id="43013" name="Rectangle 12"/>
          <p:cNvSpPr>
            <a:spLocks noChangeArrowheads="1"/>
          </p:cNvSpPr>
          <p:nvPr/>
        </p:nvSpPr>
        <p:spPr bwMode="auto">
          <a:xfrm>
            <a:off x="4419600" y="2257425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endParaRPr lang="en-GB" altLang="en-US" sz="1000"/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5867400" y="3098800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endParaRPr lang="en-GB" altLang="en-US" sz="1000"/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5334000" y="4737100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endParaRPr lang="en-GB" altLang="en-US" sz="1000"/>
          </a:p>
        </p:txBody>
      </p:sp>
      <p:sp>
        <p:nvSpPr>
          <p:cNvPr id="43016" name="Text Box 4"/>
          <p:cNvSpPr txBox="1">
            <a:spLocks noChangeArrowheads="1"/>
          </p:cNvSpPr>
          <p:nvPr/>
        </p:nvSpPr>
        <p:spPr bwMode="auto">
          <a:xfrm>
            <a:off x="1325563" y="2060575"/>
            <a:ext cx="625042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public void 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listFile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(int 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    if(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dirty="0"/>
              <a:t> 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&gt;=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 0</a:t>
            </a:r>
            <a:r>
              <a:rPr lang="el-GR" dirty="0"/>
              <a:t> 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&amp;&amp;</a:t>
            </a:r>
            <a:r>
              <a:rPr lang="el-GR" dirty="0"/>
              <a:t> 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dirty="0"/>
              <a:t> 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&lt; 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files.size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()) {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String filename = files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.get(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;</a:t>
            </a:r>
            <a:endParaRPr lang="el-GR" altLang="en-US" sz="1800" noProof="1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        System.out.println(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dirty="0"/>
              <a:t>    </a:t>
            </a:r>
            <a:r>
              <a:rPr lang="el-GR" altLang="en-US" sz="1800" noProof="1">
                <a:solidFill>
                  <a:srgbClr val="009900"/>
                </a:solidFill>
                <a:latin typeface="Courier New" charset="0"/>
              </a:rPr>
              <a:t>else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rgbClr val="009900"/>
                </a:solidFill>
                <a:latin typeface="Courier New" charset="0"/>
              </a:rPr>
              <a:t>        // This is not a valid </a:t>
            </a:r>
            <a:r>
              <a:rPr lang="el-GR" altLang="en-US" sz="1800" dirty="0">
                <a:solidFill>
                  <a:srgbClr val="009900"/>
                </a:solidFill>
                <a:latin typeface="Courier New" charset="0"/>
              </a:rPr>
              <a:t>index</a:t>
            </a:r>
            <a:r>
              <a:rPr lang="el-GR" altLang="en-US" sz="1800" noProof="1">
                <a:solidFill>
                  <a:srgbClr val="009900"/>
                </a:solidFill>
                <a:latin typeface="Courier New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rgbClr val="009900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noProof="1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>
            <a:off x="5076825" y="4941888"/>
            <a:ext cx="3509963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Ανάκτηση και εκτύπωση </a:t>
            </a:r>
            <a:b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του ονόματος αρχείου</a:t>
            </a:r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 flipH="1">
            <a:off x="3779838" y="2420938"/>
            <a:ext cx="2520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 flipH="1">
            <a:off x="5652119" y="2420939"/>
            <a:ext cx="64866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 flipH="1" flipV="1">
            <a:off x="6660231" y="3343275"/>
            <a:ext cx="1296318" cy="159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021" name="AutoShape 6"/>
          <p:cNvSpPr>
            <a:spLocks noChangeArrowheads="1"/>
          </p:cNvSpPr>
          <p:nvPr/>
        </p:nvSpPr>
        <p:spPr bwMode="auto">
          <a:xfrm>
            <a:off x="2124075" y="5373688"/>
            <a:ext cx="2808288" cy="71960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Είναι απαραίτητο; </a:t>
            </a:r>
            <a:b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sz="1400" b="0" dirty="0">
                <a:solidFill>
                  <a:srgbClr val="A57133"/>
                </a:solidFill>
                <a:latin typeface="Trebuchet MS" charset="0"/>
              </a:rPr>
              <a:t>(Μήνυμα σφάλματος;)</a:t>
            </a:r>
          </a:p>
        </p:txBody>
      </p:sp>
      <p:sp>
        <p:nvSpPr>
          <p:cNvPr id="43022" name="Line 20"/>
          <p:cNvSpPr>
            <a:spLocks noChangeShapeType="1"/>
          </p:cNvSpPr>
          <p:nvPr/>
        </p:nvSpPr>
        <p:spPr bwMode="auto">
          <a:xfrm flipV="1">
            <a:off x="3348038" y="46529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/>
              <a:t>Η αφαίρεση στοιχείων επηρεάζει την </a:t>
            </a:r>
            <a:r>
              <a:rPr lang="el-GR" sz="4000" dirty="0" err="1"/>
              <a:t>αριθμοδεικτοδότηση</a:t>
            </a:r>
            <a:endParaRPr lang="el-GR" sz="4000" dirty="0"/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pic>
        <p:nvPicPr>
          <p:cNvPr id="45059" name="Picture 6" descr="fig4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63713"/>
            <a:ext cx="78549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Ανασκόπηση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59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Οι συλλογές επιτρέπουν την αποθήκευση ενός οσοδήποτε μεγάλου αριθμού αντικειμένων.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Οι βιβλιοθήκες κλάσεων περιέχουν κλάσεις συλλογών οι οποίες είναι δοκιμασμένες και λειτουργούν σωστά.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Οι βιβλιοθήκες κλάσεων της Java ονομάζονται </a:t>
            </a:r>
            <a:r>
              <a:rPr lang="el-GR" altLang="ja-JP" sz="2400" i="1" dirty="0"/>
              <a:t>πακέτα</a:t>
            </a:r>
            <a:r>
              <a:rPr lang="el-GR" sz="2400" dirty="0"/>
              <a:t> (</a:t>
            </a:r>
            <a:r>
              <a:rPr lang="el-GR" altLang="ja-JP" sz="2400" i="1" dirty="0"/>
              <a:t>packages</a:t>
            </a:r>
            <a:r>
              <a:rPr lang="el-GR" sz="2400" dirty="0"/>
              <a:t>).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Χρησιμοποιήσαμε την κλάση </a:t>
            </a:r>
            <a:r>
              <a:rPr lang="el-GR" altLang="en-US" sz="2400" b="1" dirty="0">
                <a:latin typeface="Courier New" charset="0"/>
              </a:rPr>
              <a:t>ArrayList</a:t>
            </a:r>
            <a:r>
              <a:rPr lang="el-GR" sz="2400" dirty="0"/>
              <a:t> από το πακέτο </a:t>
            </a:r>
            <a:r>
              <a:rPr lang="el-GR" altLang="en-US" sz="2400" b="1" dirty="0">
                <a:latin typeface="Courier New" charset="0"/>
              </a:rPr>
              <a:t>java.util</a:t>
            </a:r>
            <a:r>
              <a:rPr lang="el-GR" sz="2400" dirty="0"/>
              <a:t>.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Ανασκόπηση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00808"/>
            <a:ext cx="7467600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Υπάρχει δυνατότητα για προσθήκη </a:t>
            </a:r>
            <a:r>
              <a:rPr lang="el-GR" sz="2400" dirty="0" smtClean="0"/>
              <a:t>και </a:t>
            </a:r>
            <a:r>
              <a:rPr lang="el-GR" sz="2400" dirty="0"/>
              <a:t>διαγραφή στοιχείων.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Σε κάθε στοιχείο αντιστοιχεί </a:t>
            </a:r>
            <a:r>
              <a:rPr lang="el-GR" sz="2400" dirty="0" smtClean="0"/>
              <a:t>ένας </a:t>
            </a:r>
            <a:r>
              <a:rPr lang="el-GR" sz="2400" dirty="0"/>
              <a:t>αριθμοδείκτης.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Οι τιμές των αριθμοδεικτών ενδέχεται </a:t>
            </a:r>
            <a:r>
              <a:rPr lang="el-GR" sz="2400" dirty="0" smtClean="0"/>
              <a:t>να αλλάξουν </a:t>
            </a:r>
            <a:r>
              <a:rPr lang="el-GR" sz="2400" dirty="0"/>
              <a:t>σε περίπτωση διαγραφής (ή προσθήκης περαιτέρω) στοιχείων.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Οι κύριες μέθοδοι της </a:t>
            </a:r>
            <a:r>
              <a:rPr lang="el-GR" altLang="en-US" sz="2400" b="1" dirty="0">
                <a:latin typeface="Courier New" charset="0"/>
              </a:rPr>
              <a:t>ArrayList</a:t>
            </a:r>
            <a:r>
              <a:rPr lang="el-GR" sz="2400" dirty="0"/>
              <a:t> είναι οι </a:t>
            </a:r>
            <a:r>
              <a:rPr lang="el-GR" altLang="en-US" sz="2400" b="1" dirty="0">
                <a:latin typeface="Courier New" charset="0"/>
              </a:rPr>
              <a:t>add</a:t>
            </a:r>
            <a:r>
              <a:rPr lang="el-GR" sz="2400" dirty="0"/>
              <a:t>, </a:t>
            </a:r>
            <a:r>
              <a:rPr lang="el-GR" altLang="en-US" sz="2400" b="1" dirty="0">
                <a:latin typeface="Courier New" charset="0"/>
              </a:rPr>
              <a:t>get</a:t>
            </a:r>
            <a:r>
              <a:rPr lang="el-GR" sz="2400" dirty="0"/>
              <a:t>, </a:t>
            </a:r>
            <a:r>
              <a:rPr lang="el-GR" altLang="en-US" sz="2400" b="1" dirty="0">
                <a:latin typeface="Courier New" charset="0"/>
              </a:rPr>
              <a:t>remove</a:t>
            </a:r>
            <a:r>
              <a:rPr lang="el-GR" sz="2400" dirty="0"/>
              <a:t> και </a:t>
            </a:r>
            <a:r>
              <a:rPr lang="el-GR" altLang="en-US" sz="2400" b="1" dirty="0">
                <a:latin typeface="Courier New" charset="0"/>
              </a:rPr>
              <a:t>size</a:t>
            </a:r>
            <a:r>
              <a:rPr lang="el-GR" sz="24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Η </a:t>
            </a:r>
            <a:r>
              <a:rPr lang="el-GR" altLang="en-US" sz="2400" b="1" dirty="0">
                <a:latin typeface="Courier New" charset="0"/>
              </a:rPr>
              <a:t>ArrayList</a:t>
            </a:r>
            <a:r>
              <a:rPr lang="el-GR" sz="2400" dirty="0"/>
              <a:t> είναι </a:t>
            </a:r>
            <a:r>
              <a:rPr lang="el-GR" altLang="en-US" sz="2400" i="1" dirty="0"/>
              <a:t>παραμετροποιημένη</a:t>
            </a:r>
            <a:r>
              <a:rPr lang="el-GR" sz="2400" dirty="0"/>
              <a:t> (</a:t>
            </a:r>
            <a:r>
              <a:rPr lang="el-GR" sz="2400" dirty="0" err="1"/>
              <a:t>parameterized</a:t>
            </a:r>
            <a:r>
              <a:rPr lang="el-GR" sz="2400" dirty="0"/>
              <a:t>) ή </a:t>
            </a:r>
            <a:r>
              <a:rPr lang="el-GR" altLang="en-US" sz="2400" i="1" dirty="0"/>
              <a:t>γενική</a:t>
            </a:r>
            <a:r>
              <a:rPr lang="el-GR" sz="2400" dirty="0"/>
              <a:t> (</a:t>
            </a:r>
            <a:r>
              <a:rPr lang="el-GR" sz="2400" dirty="0" err="1"/>
              <a:t>generic</a:t>
            </a:r>
            <a:r>
              <a:rPr lang="el-GR" sz="2400" dirty="0"/>
              <a:t>).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© 2017-2018 </a:t>
            </a:r>
            <a:r>
              <a:rPr lang="el-GR" altLang="en-US" sz="1200" dirty="0" err="1">
                <a:solidFill>
                  <a:srgbClr val="76807A"/>
                </a:solidFill>
                <a:latin typeface="Arial" charset="0"/>
              </a:rPr>
              <a:t>Pearson</a:t>
            </a: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 </a:t>
            </a:r>
            <a:r>
              <a:rPr lang="el-GR" altLang="en-US" sz="1200" dirty="0" err="1">
                <a:solidFill>
                  <a:srgbClr val="76807A"/>
                </a:solidFill>
                <a:latin typeface="Arial" charset="0"/>
              </a:rPr>
              <a:t>Education</a:t>
            </a: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, Inc. </a:t>
            </a:r>
            <a:r>
              <a:rPr lang="el-GR" altLang="en-US" sz="1200" dirty="0" err="1">
                <a:solidFill>
                  <a:srgbClr val="76807A"/>
                </a:solidFill>
                <a:latin typeface="Arial" charset="0"/>
              </a:rPr>
              <a:t>Hoboken</a:t>
            </a: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Οι βασικές έννοιες </a:t>
            </a:r>
            <a:br>
              <a:rPr lang="el-GR" dirty="0"/>
            </a:br>
            <a:r>
              <a:rPr lang="el-GR" dirty="0"/>
              <a:t>που θα καλύψουμε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065338"/>
            <a:ext cx="7162800" cy="403066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2400" dirty="0"/>
              <a:t>Συλλογές</a:t>
            </a:r>
            <a:r>
              <a:rPr sz="2400" dirty="0"/>
              <a:t/>
            </a:r>
            <a:br>
              <a:rPr sz="2400" dirty="0"/>
            </a:br>
            <a:r>
              <a:rPr lang="el-GR" sz="2400" dirty="0"/>
              <a:t>(ειδικά την </a:t>
            </a:r>
            <a:r>
              <a:rPr lang="el-GR" altLang="en-US" sz="2400" b="1" dirty="0" err="1">
                <a:latin typeface="Courier New" charset="0"/>
              </a:rPr>
              <a:t>ArrayList</a:t>
            </a:r>
            <a:r>
              <a:rPr lang="el-GR" sz="2400" dirty="0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Συνεχίζουμε την αναφορά στο θέμα της </a:t>
            </a:r>
            <a:r>
              <a:rPr lang="el-GR" altLang="en-US" sz="2400" i="1" dirty="0"/>
              <a:t>αφαίρεσης</a:t>
            </a:r>
            <a:r>
              <a:rPr lang="el-GR" sz="2400" dirty="0"/>
              <a:t> (</a:t>
            </a:r>
            <a:r>
              <a:rPr lang="el-GR" altLang="en-US" sz="2400" i="1" dirty="0" err="1"/>
              <a:t>abstraction</a:t>
            </a:r>
            <a:r>
              <a:rPr lang="el-GR" sz="2400" dirty="0"/>
              <a:t>) από το προηγούμενο κεφάλαιο.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rIns="81279"/>
          <a:lstStyle/>
          <a:p>
            <a:pPr eaLnBrk="1" hangingPunct="1">
              <a:defRPr/>
            </a:pPr>
            <a:r>
              <a:rPr lang="el-GR"/>
              <a:t>Ομαδοποίηση αντικειμένων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extLst/>
        </p:spPr>
        <p:txBody>
          <a:bodyPr rIns="233680"/>
          <a:lstStyle/>
          <a:p>
            <a:pPr marL="39688" eaLnBrk="1" hangingPunct="1">
              <a:defRPr/>
            </a:pPr>
            <a:r>
              <a:rPr lang="el-GR"/>
              <a:t>Συλλογές και ο βρόχος </a:t>
            </a:r>
            <a:r>
              <a:rPr lang="el-GR" i="1"/>
              <a:t>for-each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«Επανάληψη» σε συλλογές</a:t>
            </a:r>
            <a:endParaRPr lang="el-G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59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Στις </a:t>
            </a:r>
            <a:r>
              <a:rPr lang="el-GR" sz="2400" dirty="0"/>
              <a:t>συλλογές, συχνά θέλουμε να επαναλάβουμε κάποιες ενέργειες: </a:t>
            </a:r>
            <a:r>
              <a:rPr lang="el-GR" sz="2400" i="1" dirty="0"/>
              <a:t>ακριβώς μία φορά για κάθε αντικείμενο που περιέχεται στη συλλογή</a:t>
            </a:r>
            <a:r>
              <a:rPr lang="el-GR" sz="2400" dirty="0"/>
              <a:t>.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/>
              <a:t>Ψευδοκώδικας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βρόχου </a:t>
            </a:r>
            <a:r>
              <a:rPr lang="el-GR" i="1" dirty="0"/>
              <a:t>for-</a:t>
            </a:r>
            <a:r>
              <a:rPr lang="el-GR" i="1" dirty="0" err="1"/>
              <a:t>each</a:t>
            </a:r>
            <a:endParaRPr lang="el-GR" i="1" dirty="0"/>
          </a:p>
        </p:txBody>
      </p:sp>
      <p:sp>
        <p:nvSpPr>
          <p:cNvPr id="8089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743200" y="3124200"/>
            <a:ext cx="4953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n-US" sz="1600">
                <a:solidFill>
                  <a:schemeClr val="tx1"/>
                </a:solidFill>
                <a:latin typeface="Courier New" charset="0"/>
              </a:rPr>
              <a:t>for(</a:t>
            </a:r>
            <a:r>
              <a:rPr lang="el-GR" altLang="en-US" sz="1600" i="1">
                <a:solidFill>
                  <a:schemeClr val="tx1"/>
                </a:solidFill>
                <a:latin typeface="Courier New" charset="0"/>
              </a:rPr>
              <a:t>ΤύποςΣτοιχείου στοιχείο</a:t>
            </a:r>
            <a:r>
              <a:rPr lang="el-GR" altLang="en-US" sz="1600">
                <a:solidFill>
                  <a:schemeClr val="tx1"/>
                </a:solidFill>
                <a:latin typeface="Courier New" charset="0"/>
              </a:rPr>
              <a:t> : </a:t>
            </a:r>
            <a:r>
              <a:rPr lang="el-GR" altLang="en-US" sz="1600" i="1">
                <a:solidFill>
                  <a:schemeClr val="tx1"/>
                </a:solidFill>
                <a:latin typeface="Courier New" charset="0"/>
              </a:rPr>
              <a:t>συλλογή</a:t>
            </a:r>
            <a:r>
              <a:rPr lang="el-GR" altLang="en-US" sz="1600">
                <a:solidFill>
                  <a:schemeClr val="tx1"/>
                </a:solidFill>
                <a:latin typeface="Courier New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/>
              <a:t>    </a:t>
            </a:r>
            <a:r>
              <a:rPr lang="el-GR" altLang="en-US" sz="1600" i="1">
                <a:solidFill>
                  <a:schemeClr val="tx1"/>
                </a:solidFill>
                <a:latin typeface="Courier New" charset="0"/>
              </a:rPr>
              <a:t>σώμα βρόχου</a:t>
            </a:r>
            <a:endParaRPr lang="el-GR" altLang="en-US" sz="160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393825" y="5373216"/>
            <a:ext cx="729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</a:rPr>
              <a:t>για κάθε </a:t>
            </a:r>
            <a:r>
              <a:rPr lang="el-GR" altLang="en-US" sz="1800" i="1" dirty="0">
                <a:solidFill>
                  <a:schemeClr val="tx1"/>
                </a:solidFill>
              </a:rPr>
              <a:t>στοιχείο</a:t>
            </a:r>
            <a:r>
              <a:rPr lang="el-GR" altLang="en-US" sz="1800" dirty="0">
                <a:solidFill>
                  <a:schemeClr val="tx1"/>
                </a:solidFill>
              </a:rPr>
              <a:t> μέσα στη </a:t>
            </a:r>
            <a:r>
              <a:rPr lang="el-GR" altLang="en-US" sz="1800" i="1" dirty="0">
                <a:solidFill>
                  <a:schemeClr val="tx1"/>
                </a:solidFill>
              </a:rPr>
              <a:t>συλλογή</a:t>
            </a:r>
            <a:r>
              <a:rPr lang="el-GR" altLang="en-US" sz="1800" dirty="0">
                <a:solidFill>
                  <a:schemeClr val="tx1"/>
                </a:solidFill>
              </a:rPr>
              <a:t> κάνε: {</a:t>
            </a:r>
            <a:r>
              <a:rPr dirty="0"/>
              <a:t/>
            </a:r>
            <a:br>
              <a:rPr dirty="0"/>
            </a:br>
            <a:r>
              <a:rPr lang="el-GR" altLang="en-US" sz="1800" i="1" dirty="0">
                <a:solidFill>
                  <a:schemeClr val="tx1"/>
                </a:solidFill>
              </a:rPr>
              <a:t>σώμα βρόχου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</a:rPr>
              <a:t>}</a:t>
            </a:r>
            <a:endParaRPr lang="el-GR" altLang="en-US" sz="1600" dirty="0">
              <a:solidFill>
                <a:schemeClr val="tx1"/>
              </a:solidFill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4572000" y="2438400"/>
            <a:ext cx="1447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  <a:t>η επικεφαλίδα </a:t>
            </a:r>
            <a:b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  <a:t>του βρόχου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H="1">
            <a:off x="3352800" y="26670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1143000" y="2286000"/>
            <a:ext cx="19050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600" dirty="0">
                <a:solidFill>
                  <a:srgbClr val="A57133"/>
                </a:solidFill>
              </a:rPr>
              <a:t>for</a:t>
            </a:r>
            <a:r>
              <a:rPr lang="el-GR" sz="1600" dirty="0"/>
              <a:t> </a:t>
            </a:r>
            <a: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  <a:t>(λέξη-κλειδί </a:t>
            </a:r>
            <a:b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  <a:t>του βρόχου)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2057400" y="2743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5562600" y="3733800"/>
            <a:ext cx="31242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  <a:t>Ενέργειες που πρέπει </a:t>
            </a:r>
            <a:b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  <a:t>να επαναληφθούν</a:t>
            </a: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 flipV="1">
            <a:off x="4572000" y="3581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2590800" y="4584700"/>
            <a:ext cx="4419600" cy="7493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b="0" dirty="0">
                <a:solidFill>
                  <a:srgbClr val="A57133"/>
                </a:solidFill>
                <a:latin typeface="Trebuchet MS" charset="0"/>
              </a:rPr>
              <a:t>Ψευδοκώδικας για τη λειτουργία του βρόχου </a:t>
            </a:r>
            <a:r>
              <a:rPr lang="el-GR" altLang="en-US" b="0" i="1" dirty="0">
                <a:solidFill>
                  <a:srgbClr val="A57133"/>
                </a:solidFill>
                <a:latin typeface="Trebuchet MS" charset="0"/>
              </a:rPr>
              <a:t>for-each</a:t>
            </a:r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>
            <a:off x="3124200" y="1828800"/>
            <a:ext cx="35814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600" b="0" dirty="0">
                <a:solidFill>
                  <a:srgbClr val="A57133"/>
                </a:solidFill>
                <a:latin typeface="Trebuchet MS" charset="0"/>
              </a:rPr>
              <a:t>Γενική μορφή του βρόχου </a:t>
            </a:r>
            <a:r>
              <a:rPr lang="el-GR" altLang="en-US" sz="1600" b="0" i="1" dirty="0">
                <a:solidFill>
                  <a:srgbClr val="A57133"/>
                </a:solidFill>
                <a:latin typeface="Trebuchet MS" charset="0"/>
              </a:rPr>
              <a:t>for-</a:t>
            </a:r>
            <a:r>
              <a:rPr lang="el-GR" altLang="en-US" sz="1600" b="0" i="1" dirty="0" err="1">
                <a:solidFill>
                  <a:srgbClr val="A57133"/>
                </a:solidFill>
                <a:latin typeface="Trebuchet MS" charset="0"/>
              </a:rPr>
              <a:t>each</a:t>
            </a:r>
            <a:endParaRPr lang="el-GR" altLang="en-US" sz="1600" b="0" i="1" dirty="0">
              <a:solidFill>
                <a:srgbClr val="A57133"/>
              </a:solidFill>
              <a:latin typeface="Trebuchet MS" charset="0"/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990600" y="1676400"/>
            <a:ext cx="7772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990600" y="4343400"/>
            <a:ext cx="7772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 flipH="1" flipV="1">
            <a:off x="1524000" y="3124200"/>
            <a:ext cx="990600" cy="762000"/>
          </a:xfrm>
          <a:prstGeom prst="curvedLeftArrow">
            <a:avLst>
              <a:gd name="adj1" fmla="val 20000"/>
              <a:gd name="adj2" fmla="val 40000"/>
              <a:gd name="adj3" fmla="val 4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6019800" y="26670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Ένα παράδειγμα στην Java</a:t>
            </a:r>
          </a:p>
        </p:txBody>
      </p:sp>
      <p:sp>
        <p:nvSpPr>
          <p:cNvPr id="8294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630363" y="2112963"/>
            <a:ext cx="65230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/**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 Εμφάνιση της λίστας όλων των αρχείων στη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 συλλογή.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public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void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listAllFiles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for(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: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82948" name="AutoShape 17"/>
          <p:cNvSpPr>
            <a:spLocks noChangeArrowheads="1"/>
          </p:cNvSpPr>
          <p:nvPr/>
        </p:nvSpPr>
        <p:spPr bwMode="auto">
          <a:xfrm>
            <a:off x="1829170" y="5027256"/>
            <a:ext cx="6242902" cy="71508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dirty="0">
                <a:solidFill>
                  <a:srgbClr val="A57133"/>
                </a:solidFill>
                <a:latin typeface="Trebuchet MS" charset="0"/>
              </a:rPr>
              <a:t>Για κάθε </a:t>
            </a:r>
            <a:r>
              <a:rPr lang="el-GR" altLang="en-US" i="1" dirty="0">
                <a:solidFill>
                  <a:srgbClr val="A57133"/>
                </a:solidFill>
                <a:latin typeface="Trebuchet MS" charset="0"/>
              </a:rPr>
              <a:t>όνομα αρχείου</a:t>
            </a:r>
            <a:r>
              <a:rPr lang="el-GR" altLang="en-US" dirty="0">
                <a:solidFill>
                  <a:srgbClr val="A57133"/>
                </a:solidFill>
                <a:latin typeface="Trebuchet MS" charset="0"/>
              </a:rPr>
              <a:t> που περιέχεται </a:t>
            </a:r>
            <a:br>
              <a:rPr lang="el-GR" altLang="en-US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dirty="0">
                <a:solidFill>
                  <a:srgbClr val="A57133"/>
                </a:solidFill>
                <a:latin typeface="Trebuchet MS" charset="0"/>
              </a:rPr>
              <a:t>στη συλλογή </a:t>
            </a:r>
            <a:r>
              <a:rPr lang="el-GR" altLang="en-US" i="1" dirty="0">
                <a:solidFill>
                  <a:srgbClr val="A57133"/>
                </a:solidFill>
                <a:latin typeface="Trebuchet MS" charset="0"/>
              </a:rPr>
              <a:t>files</a:t>
            </a:r>
            <a:r>
              <a:rPr lang="el-GR" altLang="en-US" dirty="0">
                <a:solidFill>
                  <a:srgbClr val="A57133"/>
                </a:solidFill>
                <a:latin typeface="Trebuchet MS" charset="0"/>
              </a:rPr>
              <a:t> διαδοχικά, τύπωσε το </a:t>
            </a:r>
            <a:r>
              <a:rPr lang="el-GR" altLang="en-US" i="1" dirty="0">
                <a:solidFill>
                  <a:srgbClr val="A57133"/>
                </a:solidFill>
                <a:latin typeface="Trebuchet MS" charset="0"/>
              </a:rPr>
              <a:t>όνομα αρχείου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l-GR" dirty="0"/>
              <a:t>Ανασκόπηση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8840"/>
            <a:ext cx="7467600" cy="3695700"/>
          </a:xfrm>
        </p:spPr>
        <p:txBody>
          <a:bodyPr rIns="233680"/>
          <a:lstStyle/>
          <a:p>
            <a:pPr marL="382588" eaLnBrk="1" hangingPunct="1">
              <a:spcBef>
                <a:spcPts val="1800"/>
              </a:spcBef>
              <a:buClr>
                <a:srgbClr val="345477"/>
              </a:buClr>
              <a:defRPr/>
            </a:pPr>
            <a:r>
              <a:rPr lang="el-GR" sz="2400" dirty="0" smtClean="0"/>
              <a:t>Ο </a:t>
            </a:r>
            <a:r>
              <a:rPr lang="el-GR" sz="2400" dirty="0"/>
              <a:t>βρόχος </a:t>
            </a:r>
            <a:r>
              <a:rPr lang="el-GR" sz="2400" i="1" dirty="0"/>
              <a:t>for-each</a:t>
            </a:r>
            <a:r>
              <a:rPr lang="el-GR" sz="2400" dirty="0"/>
              <a:t> επιτρέπει την πραγματοποίηση επαναλήψεων σε ολόκληρη τη συλλογή.</a:t>
            </a:r>
          </a:p>
          <a:p>
            <a:pPr marL="382588" eaLnBrk="1" hangingPunct="1">
              <a:spcBef>
                <a:spcPts val="1800"/>
              </a:spcBef>
              <a:buClr>
                <a:srgbClr val="345477"/>
              </a:buClr>
              <a:defRPr/>
            </a:pPr>
            <a:r>
              <a:rPr lang="el-GR" sz="2400" dirty="0"/>
              <a:t>Στον βρόχο for-each, </a:t>
            </a:r>
            <a:r>
              <a:rPr lang="el-GR" sz="2400" i="1" dirty="0"/>
              <a:t>κάθε</a:t>
            </a:r>
            <a:r>
              <a:rPr lang="el-GR" sz="2400" dirty="0"/>
              <a:t> αντικείμενο είναι στη διάθεση των εντολών που περιέχονται στο σώμα του βρόχου </a:t>
            </a:r>
            <a:r>
              <a:rPr lang="el-GR" sz="2400" i="1" dirty="0"/>
              <a:t>ακριβώς μία φορά</a:t>
            </a:r>
            <a:r>
              <a:rPr lang="el-GR" sz="2400" dirty="0"/>
              <a:t>.</a:t>
            </a:r>
            <a:endParaRPr lang="el-GR" sz="2800" dirty="0">
              <a:ea typeface="+mn-ea"/>
              <a:cs typeface="+mn-cs"/>
            </a:endParaRP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Επιλεκτική επεξεργασία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784"/>
            <a:ext cx="7467600" cy="4267200"/>
          </a:xfrm>
        </p:spPr>
        <p:txBody>
          <a:bodyPr/>
          <a:lstStyle/>
          <a:p>
            <a:pPr eaLnBrk="1" hangingPunct="1"/>
            <a:r>
              <a:rPr lang="el-GR" sz="2400" dirty="0"/>
              <a:t>Οι εντολές μπορούν να είναι ένθετες, κάτι που επιτρέπει μεγαλύτερη δυνατότητα επιλογής ως προς τις ενέργειες που θα εκτελεστούν:</a:t>
            </a:r>
            <a:endParaRPr lang="el-GR" altLang="en-US" sz="2400" dirty="0">
              <a:ea typeface="MS PGothic" charset="-128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30363" y="2708920"/>
            <a:ext cx="65230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public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void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findFiles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searchString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for(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: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if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filename.contains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searchString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)) {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);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8706" y="5381381"/>
            <a:ext cx="55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/>
                </a:solidFill>
                <a:latin typeface="+mn-lt"/>
              </a:rPr>
              <a:t>Η </a:t>
            </a:r>
            <a:r>
              <a:rPr lang="el-GR" dirty="0">
                <a:solidFill>
                  <a:schemeClr val="accent2"/>
                </a:solidFill>
              </a:rPr>
              <a:t>contains</a:t>
            </a:r>
            <a:r>
              <a:rPr lang="el-GR" dirty="0">
                <a:solidFill>
                  <a:schemeClr val="accent2"/>
                </a:solidFill>
                <a:latin typeface="+mn-lt"/>
              </a:rPr>
              <a:t> δίνει μερική ταύτιση με το όνομα αρχείου – χρησιμοποιήστε την </a:t>
            </a:r>
            <a:r>
              <a:rPr lang="el-GR" dirty="0">
                <a:solidFill>
                  <a:schemeClr val="accent2"/>
                </a:solidFill>
              </a:rPr>
              <a:t>equals</a:t>
            </a:r>
            <a:r>
              <a:rPr lang="el-GR" dirty="0">
                <a:solidFill>
                  <a:schemeClr val="accent2"/>
                </a:solidFill>
                <a:latin typeface="+mn-lt"/>
              </a:rPr>
              <a:t> για απόλυτη ταύτιση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059832" y="3789040"/>
            <a:ext cx="1440160" cy="1592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© 2017-2018 Pearson Education, Inc. Hoboken, NJ / Εκδόσεις Κλειδάριθμος ΕΠΕ. Με επιφύλαξη κάθε νόμιμου δικαιώματος. </a:t>
            </a:r>
            <a:endParaRPr lang="el-G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dirty="0" smtClean="0"/>
              <a:t>Χρήση </a:t>
            </a:r>
            <a:r>
              <a:rPr lang="en-US" sz="4000" dirty="0" smtClean="0"/>
              <a:t>“break” </a:t>
            </a:r>
            <a:r>
              <a:rPr lang="el-GR" sz="4000" dirty="0" smtClean="0"/>
              <a:t>και </a:t>
            </a:r>
            <a:r>
              <a:rPr lang="en-US" sz="4000" dirty="0" smtClean="0"/>
              <a:t>“continue”</a:t>
            </a:r>
            <a:endParaRPr lang="el-GR" sz="4000" dirty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784"/>
            <a:ext cx="7467600" cy="4267200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Ισοδύναμος κώδικας:</a:t>
            </a:r>
            <a:endParaRPr lang="el-GR" altLang="en-US" sz="2400" dirty="0">
              <a:ea typeface="MS PGothic" charset="-128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30363" y="2708920"/>
            <a:ext cx="690207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public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void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findFiles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searchString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for(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: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if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smtClean="0">
                <a:solidFill>
                  <a:srgbClr val="FF0000"/>
                </a:solidFill>
                <a:latin typeface="Courier New" charset="0"/>
              </a:rPr>
              <a:t>!</a:t>
            </a:r>
            <a:r>
              <a:rPr lang="el-GR" altLang="en-US" sz="1800" dirty="0" err="1" smtClean="0">
                <a:solidFill>
                  <a:schemeClr val="tx1"/>
                </a:solidFill>
                <a:latin typeface="Courier New" charset="0"/>
              </a:rPr>
              <a:t>filename.contains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 smtClean="0">
                <a:solidFill>
                  <a:schemeClr val="tx1"/>
                </a:solidFill>
                <a:latin typeface="Courier New" charset="0"/>
              </a:rPr>
              <a:t>searchString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))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US" altLang="en-US" sz="1800" dirty="0" smtClean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charset="0"/>
              </a:rPr>
              <a:t>continue;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    </a:t>
            </a:r>
            <a:endParaRPr lang="en-US" altLang="en-US" sz="1800" dirty="0" smtClean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	 </a:t>
            </a:r>
            <a:r>
              <a:rPr lang="el-GR" altLang="en-US" sz="1800" dirty="0" err="1" smtClean="0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 smtClean="0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);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8706" y="5381381"/>
            <a:ext cx="55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/>
                </a:solidFill>
                <a:latin typeface="+mn-lt"/>
              </a:rPr>
              <a:t>Η </a:t>
            </a:r>
            <a:r>
              <a:rPr lang="el-GR" dirty="0">
                <a:solidFill>
                  <a:schemeClr val="accent2"/>
                </a:solidFill>
              </a:rPr>
              <a:t>contains</a:t>
            </a:r>
            <a:r>
              <a:rPr lang="el-GR" dirty="0">
                <a:solidFill>
                  <a:schemeClr val="accent2"/>
                </a:solidFill>
                <a:latin typeface="+mn-lt"/>
              </a:rPr>
              <a:t> δίνει μερική ταύτιση με το όνομα αρχείου – χρησιμοποιήστε την </a:t>
            </a:r>
            <a:r>
              <a:rPr lang="el-GR" dirty="0">
                <a:solidFill>
                  <a:schemeClr val="accent2"/>
                </a:solidFill>
              </a:rPr>
              <a:t>equals</a:t>
            </a:r>
            <a:r>
              <a:rPr lang="el-GR" dirty="0">
                <a:solidFill>
                  <a:schemeClr val="accent2"/>
                </a:solidFill>
                <a:latin typeface="+mn-lt"/>
              </a:rPr>
              <a:t> για απόλυτη ταύτιση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059832" y="3789040"/>
            <a:ext cx="1440160" cy="1592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© 2017-2018 Pearson Education, Inc. Hoboken, NJ / Εκδόσεις Κλειδάριθμος ΕΠΕ. Με επιφύλαξη κάθε νόμιμου δικαιώματος. 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06294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/>
              <a:t>Ο ισοδύναμος </a:t>
            </a:r>
            <a:r>
              <a:rPr lang="en-US" sz="4000" dirty="0" smtClean="0"/>
              <a:t>“while”-</a:t>
            </a:r>
            <a:r>
              <a:rPr lang="el-GR" sz="4000" dirty="0" smtClean="0"/>
              <a:t>βρόχος</a:t>
            </a:r>
            <a:endParaRPr lang="el-GR" sz="4000" dirty="0"/>
          </a:p>
        </p:txBody>
      </p:sp>
      <p:sp>
        <p:nvSpPr>
          <p:cNvPr id="10035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630363" y="1600200"/>
            <a:ext cx="65230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/**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 Εμφάνιση της λίστας όλων των αρχείων στη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 συλλογή.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public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void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listAllFiles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while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&lt;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files.size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()) {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String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files.get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++;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5241586" y="4409321"/>
            <a:ext cx="3167741" cy="37457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sz="1600" dirty="0">
                <a:solidFill>
                  <a:srgbClr val="A57133"/>
                </a:solidFill>
                <a:latin typeface="Trebuchet MS" charset="0"/>
              </a:rPr>
              <a:t>Προσαύξησε τον </a:t>
            </a:r>
            <a:r>
              <a:rPr lang="el-GR" altLang="en-US" sz="1600" i="1" dirty="0">
                <a:solidFill>
                  <a:srgbClr val="A57133"/>
                </a:solidFill>
                <a:latin typeface="Trebuchet MS" charset="0"/>
              </a:rPr>
              <a:t>δείκτη</a:t>
            </a:r>
            <a:r>
              <a:rPr lang="el-GR" altLang="en-US" sz="1600" dirty="0">
                <a:solidFill>
                  <a:srgbClr val="A57133"/>
                </a:solidFill>
                <a:latin typeface="Trebuchet MS" charset="0"/>
              </a:rPr>
              <a:t> κατά 1</a:t>
            </a:r>
            <a:endParaRPr lang="el-GR" altLang="en-US" sz="1600" i="1" dirty="0">
              <a:solidFill>
                <a:srgbClr val="A57133"/>
              </a:solidFill>
              <a:latin typeface="Trebuchet MS" charset="0"/>
            </a:endParaRP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H="1" flipV="1">
            <a:off x="3995935" y="4509119"/>
            <a:ext cx="1584127" cy="724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0358" name="AutoShape 8"/>
          <p:cNvSpPr>
            <a:spLocks noChangeArrowheads="1"/>
          </p:cNvSpPr>
          <p:nvPr/>
        </p:nvSpPr>
        <p:spPr bwMode="auto">
          <a:xfrm>
            <a:off x="1447800" y="5287764"/>
            <a:ext cx="6996113" cy="102155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l-GR" altLang="en-US" dirty="0">
                <a:solidFill>
                  <a:srgbClr val="A57133"/>
                </a:solidFill>
                <a:latin typeface="Trebuchet MS" charset="0"/>
              </a:rPr>
              <a:t>ενόσω η τιμή του </a:t>
            </a:r>
            <a:r>
              <a:rPr lang="el-GR" altLang="en-US" i="1" dirty="0">
                <a:solidFill>
                  <a:srgbClr val="A57133"/>
                </a:solidFill>
                <a:latin typeface="Trebuchet MS" charset="0"/>
              </a:rPr>
              <a:t>δείκτη</a:t>
            </a:r>
            <a:r>
              <a:rPr lang="el-GR" altLang="en-US" dirty="0">
                <a:solidFill>
                  <a:srgbClr val="A57133"/>
                </a:solidFill>
                <a:latin typeface="Trebuchet MS" charset="0"/>
              </a:rPr>
              <a:t> είναι μικρότερη από το μέγεθος της συλλογής, ανάκτησε και τύπωσε το επόμενο όνομα αρχείου, και κατόπιν προσαύξησε τον </a:t>
            </a:r>
            <a:r>
              <a:rPr lang="el-GR" altLang="en-US" i="1" dirty="0">
                <a:solidFill>
                  <a:srgbClr val="A57133"/>
                </a:solidFill>
                <a:latin typeface="Trebuchet MS" charset="0"/>
              </a:rPr>
              <a:t>δείκτη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/>
              <a:t>Ο ισοδύναμος </a:t>
            </a:r>
            <a:r>
              <a:rPr lang="en-US" sz="4000" dirty="0" smtClean="0"/>
              <a:t>“for”-</a:t>
            </a:r>
            <a:r>
              <a:rPr lang="el-GR" sz="4000" dirty="0" smtClean="0"/>
              <a:t>βρόχος</a:t>
            </a:r>
            <a:endParaRPr lang="el-GR" sz="4000" dirty="0"/>
          </a:p>
        </p:txBody>
      </p:sp>
      <p:sp>
        <p:nvSpPr>
          <p:cNvPr id="10035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331640" y="1600200"/>
            <a:ext cx="74313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/**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 Εμφάνιση της λίστας όλων των αρχείων στη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 συλλογή.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public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void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listAllFiles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{</a:t>
            </a:r>
            <a:endParaRPr lang="el-GR" altLang="en-US" sz="1800" dirty="0">
              <a:solidFill>
                <a:schemeClr val="tx1"/>
              </a:solidFill>
              <a:latin typeface="Courier New" charset="0"/>
            </a:endParaRPr>
          </a:p>
          <a:p>
            <a:pPr marL="539750" indent="-539750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dirty="0" smtClean="0">
                <a:solidFill>
                  <a:schemeClr val="tx1"/>
                </a:solidFill>
                <a:latin typeface="Courier New" charset="0"/>
              </a:rPr>
              <a:t>for 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n-US" altLang="en-US" sz="1800" dirty="0" err="1" smtClean="0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8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 smtClean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n-US" altLang="en-US" sz="1800" dirty="0" smtClean="0">
                <a:solidFill>
                  <a:schemeClr val="tx1"/>
                </a:solidFill>
                <a:latin typeface="Courier New" charset="0"/>
              </a:rPr>
              <a:t>=0; index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&lt;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files.size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()</a:t>
            </a:r>
            <a:r>
              <a:rPr lang="en-US" altLang="en-US" sz="1800" dirty="0" smtClean="0">
                <a:solidFill>
                  <a:schemeClr val="tx1"/>
                </a:solidFill>
                <a:latin typeface="Courier New" charset="0"/>
              </a:rPr>
              <a:t>; index++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) 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Courier New" charset="0"/>
              </a:rPr>
              <a:t>     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{</a:t>
            </a:r>
            <a:r>
              <a:rPr lang="en-US" altLang="en-US" sz="18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l-GR" altLang="en-US" sz="1800" dirty="0" err="1" smtClean="0">
                <a:solidFill>
                  <a:schemeClr val="tx1"/>
                </a:solidFill>
                <a:latin typeface="Courier New" charset="0"/>
              </a:rPr>
              <a:t>String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files.get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800" dirty="0" err="1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lang="el-GR" altLang="en-US" sz="1800" dirty="0" smtClean="0">
                <a:solidFill>
                  <a:schemeClr val="tx1"/>
                </a:solidFill>
                <a:latin typeface="Courier New" charset="0"/>
              </a:rPr>
              <a:t>);</a:t>
            </a:r>
            <a:endParaRPr lang="el-GR" altLang="en-US" sz="18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02791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Αναζήτηση σε </a:t>
            </a:r>
            <a:r>
              <a:rPr lang="el-GR" sz="3600" dirty="0" smtClean="0"/>
              <a:t>συλλογή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l-GR" sz="3600" dirty="0" smtClean="0"/>
              <a:t>με </a:t>
            </a:r>
            <a:r>
              <a:rPr lang="en-US" sz="3600" dirty="0" smtClean="0"/>
              <a:t>“while”)</a:t>
            </a:r>
            <a:endParaRPr lang="el-GR" sz="36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l-GR" altLang="en-US" sz="1200" b="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127125" y="1778000"/>
            <a:ext cx="73310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l-GR" dirty="0" err="1"/>
              <a:t>int</a:t>
            </a:r>
            <a:r>
              <a:rPr lang="el-GR" dirty="0"/>
              <a:t> </a:t>
            </a:r>
            <a:r>
              <a:rPr lang="el-GR" dirty="0" err="1"/>
              <a:t>index</a:t>
            </a:r>
            <a:r>
              <a:rPr lang="el-GR" dirty="0"/>
              <a:t> = 0;</a:t>
            </a:r>
          </a:p>
          <a:p>
            <a:pPr eaLnBrk="1" hangingPunct="1">
              <a:defRPr/>
            </a:pPr>
            <a:r>
              <a:rPr lang="el-GR" dirty="0" err="1"/>
              <a:t>boolean</a:t>
            </a:r>
            <a:r>
              <a:rPr lang="el-GR" dirty="0"/>
              <a:t> </a:t>
            </a:r>
            <a:r>
              <a:rPr lang="el-GR" dirty="0">
                <a:solidFill>
                  <a:schemeClr val="accent2"/>
                </a:solidFill>
              </a:rPr>
              <a:t>found = false</a:t>
            </a:r>
            <a:r>
              <a:rPr lang="el-GR" dirty="0"/>
              <a:t>;</a:t>
            </a:r>
          </a:p>
          <a:p>
            <a:pPr eaLnBrk="1" hangingPunct="1">
              <a:defRPr/>
            </a:pPr>
            <a:r>
              <a:rPr lang="el-GR" dirty="0" err="1"/>
              <a:t>while</a:t>
            </a:r>
            <a:r>
              <a:rPr lang="el-GR" dirty="0"/>
              <a:t>(</a:t>
            </a:r>
            <a:r>
              <a:rPr lang="el-GR" dirty="0" err="1"/>
              <a:t>index</a:t>
            </a:r>
            <a:r>
              <a:rPr lang="el-GR" dirty="0"/>
              <a:t> &lt; </a:t>
            </a:r>
            <a:r>
              <a:rPr lang="el-GR" dirty="0" err="1"/>
              <a:t>files.size</a:t>
            </a:r>
            <a:r>
              <a:rPr lang="el-GR" dirty="0"/>
              <a:t>() &amp;&amp; </a:t>
            </a:r>
            <a:r>
              <a:rPr lang="el-GR" dirty="0">
                <a:solidFill>
                  <a:schemeClr val="accent2"/>
                </a:solidFill>
              </a:rPr>
              <a:t>!found</a:t>
            </a:r>
            <a:r>
              <a:rPr lang="el-GR" dirty="0"/>
              <a:t>) {</a:t>
            </a:r>
          </a:p>
          <a:p>
            <a:pPr eaLnBrk="1" hangingPunct="1">
              <a:defRPr/>
            </a:pPr>
            <a:r>
              <a:rPr lang="el-GR" dirty="0"/>
              <a:t>    </a:t>
            </a:r>
            <a:r>
              <a:rPr lang="el-GR" dirty="0" err="1"/>
              <a:t>String</a:t>
            </a:r>
            <a:r>
              <a:rPr lang="el-GR" dirty="0"/>
              <a:t> </a:t>
            </a:r>
            <a:r>
              <a:rPr lang="el-GR" dirty="0" err="1"/>
              <a:t>file</a:t>
            </a:r>
            <a:r>
              <a:rPr lang="el-GR" dirty="0"/>
              <a:t> = </a:t>
            </a:r>
            <a:r>
              <a:rPr lang="el-GR" dirty="0" err="1"/>
              <a:t>files.get</a:t>
            </a:r>
            <a:r>
              <a:rPr lang="el-GR" dirty="0"/>
              <a:t>(</a:t>
            </a:r>
            <a:r>
              <a:rPr lang="el-GR" dirty="0" err="1"/>
              <a:t>index</a:t>
            </a:r>
            <a:r>
              <a:rPr lang="el-GR" dirty="0"/>
              <a:t>);</a:t>
            </a:r>
          </a:p>
          <a:p>
            <a:pPr eaLnBrk="1" hangingPunct="1">
              <a:defRPr/>
            </a:pPr>
            <a:r>
              <a:rPr lang="el-GR" dirty="0"/>
              <a:t>    </a:t>
            </a:r>
            <a:r>
              <a:rPr lang="el-GR" dirty="0" err="1"/>
              <a:t>if</a:t>
            </a:r>
            <a:r>
              <a:rPr lang="el-GR" dirty="0"/>
              <a:t>(</a:t>
            </a:r>
            <a:r>
              <a:rPr lang="el-GR" dirty="0" err="1"/>
              <a:t>file.equals</a:t>
            </a:r>
            <a:r>
              <a:rPr lang="el-GR" dirty="0"/>
              <a:t>(</a:t>
            </a:r>
            <a:r>
              <a:rPr lang="el-GR" dirty="0" err="1"/>
              <a:t>searchString</a:t>
            </a:r>
            <a:r>
              <a:rPr lang="el-GR" dirty="0"/>
              <a:t>)) {</a:t>
            </a:r>
          </a:p>
          <a:p>
            <a:pPr eaLnBrk="1" hangingPunct="1">
              <a:defRPr/>
            </a:pPr>
            <a:r>
              <a:rPr lang="el-GR" dirty="0"/>
              <a:t>        // Δεν χρειάζεται να συνεχίσουμε την</a:t>
            </a:r>
          </a:p>
          <a:p>
            <a:pPr eaLnBrk="1" hangingPunct="1">
              <a:defRPr/>
            </a:pPr>
            <a:r>
              <a:rPr lang="el-GR" dirty="0"/>
              <a:t>        // αναζήτηση.</a:t>
            </a:r>
          </a:p>
          <a:p>
            <a:pPr eaLnBrk="1" hangingPunct="1">
              <a:defRPr/>
            </a:pPr>
            <a:r>
              <a:rPr lang="el-GR" dirty="0"/>
              <a:t>        </a:t>
            </a:r>
            <a:r>
              <a:rPr lang="el-GR" dirty="0">
                <a:solidFill>
                  <a:schemeClr val="accent2"/>
                </a:solidFill>
              </a:rPr>
              <a:t>found = true</a:t>
            </a:r>
            <a:r>
              <a:rPr lang="el-GR" dirty="0"/>
              <a:t>;</a:t>
            </a:r>
          </a:p>
          <a:p>
            <a:pPr eaLnBrk="1" hangingPunct="1">
              <a:defRPr/>
            </a:pPr>
            <a:r>
              <a:rPr lang="el-GR" dirty="0"/>
              <a:t>    }</a:t>
            </a:r>
          </a:p>
          <a:p>
            <a:pPr eaLnBrk="1" hangingPunct="1">
              <a:defRPr/>
            </a:pPr>
            <a:r>
              <a:rPr lang="el-GR" dirty="0"/>
              <a:t>    </a:t>
            </a:r>
            <a:r>
              <a:rPr lang="el-GR" dirty="0" err="1"/>
              <a:t>else</a:t>
            </a:r>
            <a:r>
              <a:rPr lang="el-GR" dirty="0"/>
              <a:t> {</a:t>
            </a:r>
          </a:p>
          <a:p>
            <a:pPr eaLnBrk="1" hangingPunct="1">
              <a:defRPr/>
            </a:pPr>
            <a:r>
              <a:rPr lang="el-GR" dirty="0"/>
              <a:t>        </a:t>
            </a:r>
            <a:r>
              <a:rPr lang="el-GR" dirty="0" err="1"/>
              <a:t>index</a:t>
            </a:r>
            <a:r>
              <a:rPr lang="el-GR" dirty="0"/>
              <a:t>++;</a:t>
            </a:r>
          </a:p>
          <a:p>
            <a:pPr eaLnBrk="1" hangingPunct="1">
              <a:defRPr/>
            </a:pPr>
            <a:r>
              <a:rPr lang="el-GR" dirty="0"/>
              <a:t>    }</a:t>
            </a:r>
          </a:p>
          <a:p>
            <a:pPr eaLnBrk="1" hangingPunct="1">
              <a:defRPr/>
            </a:pPr>
            <a:r>
              <a:rPr lang="el-GR" dirty="0"/>
              <a:t>}</a:t>
            </a:r>
          </a:p>
          <a:p>
            <a:pPr eaLnBrk="1" hangingPunct="1">
              <a:defRPr/>
            </a:pPr>
            <a:r>
              <a:rPr lang="el-GR" dirty="0"/>
              <a:t>// Είτε βρήκαμε αυτό που αναζητούσαμε στην τιμή </a:t>
            </a:r>
          </a:p>
          <a:p>
            <a:pPr eaLnBrk="1" hangingPunct="1">
              <a:defRPr/>
            </a:pPr>
            <a:r>
              <a:rPr lang="el-GR" dirty="0"/>
              <a:t>// </a:t>
            </a:r>
            <a:r>
              <a:rPr lang="el-GR" dirty="0" err="1"/>
              <a:t>index</a:t>
            </a:r>
            <a:r>
              <a:rPr lang="el-GR" dirty="0"/>
              <a:t>, είτε εξαντλήσαμε τη συλλογή.</a:t>
            </a:r>
          </a:p>
        </p:txBody>
      </p:sp>
    </p:spTree>
    <p:extLst>
      <p:ext uri="{BB962C8B-B14F-4D97-AF65-F5344CB8AC3E}">
        <p14:creationId xmlns:p14="http://schemas.microsoft.com/office/powerpoint/2010/main" val="13530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Γιατί χρειάζεται η ομαδοποίηση αντικειμένων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000" dirty="0"/>
              <a:t>Πολλές εφαρμογές περιλαμβάνουν συλλογές από αντικείμενα, π.χ.:</a:t>
            </a:r>
          </a:p>
          <a:p>
            <a:pPr lvl="1" eaLnBrk="1" hangingPunct="1">
              <a:defRPr/>
            </a:pPr>
            <a:r>
              <a:rPr lang="el-GR" sz="1800" dirty="0"/>
              <a:t>Προσωπικά σημειωματάρια (ατζέντες).</a:t>
            </a:r>
          </a:p>
          <a:p>
            <a:pPr lvl="1" eaLnBrk="1" hangingPunct="1">
              <a:defRPr/>
            </a:pPr>
            <a:r>
              <a:rPr lang="el-GR" sz="1800" dirty="0"/>
              <a:t>Κατάλογοι βιβλιοθηκών.</a:t>
            </a:r>
          </a:p>
          <a:p>
            <a:pPr lvl="1" eaLnBrk="1" hangingPunct="1">
              <a:defRPr/>
            </a:pPr>
            <a:r>
              <a:rPr lang="el-GR" sz="1800" dirty="0"/>
              <a:t>Συστήματα εγγραφής σπουδαστών</a:t>
            </a:r>
            <a:r>
              <a:rPr lang="el-GR" sz="1800" dirty="0" smtClean="0"/>
              <a:t>.</a:t>
            </a:r>
            <a:endParaRPr lang="en-US" sz="1800" dirty="0" smtClean="0"/>
          </a:p>
          <a:p>
            <a:pPr lvl="1" eaLnBrk="1" hangingPunct="1">
              <a:defRPr/>
            </a:pPr>
            <a:endParaRPr lang="el-GR" sz="1800" dirty="0"/>
          </a:p>
          <a:p>
            <a:pPr eaLnBrk="1" hangingPunct="1">
              <a:defRPr/>
            </a:pPr>
            <a:r>
              <a:rPr lang="el-GR" sz="2000" dirty="0"/>
              <a:t>Το πλήθος των στοιχείων που πρέπει να αποθηκεύονται διαφοροποιείται.</a:t>
            </a:r>
          </a:p>
          <a:p>
            <a:pPr lvl="1" eaLnBrk="1" hangingPunct="1">
              <a:defRPr/>
            </a:pPr>
            <a:r>
              <a:rPr lang="el-GR" sz="1800" dirty="0"/>
              <a:t>Προστίθενται στοιχεία.</a:t>
            </a:r>
          </a:p>
          <a:p>
            <a:pPr lvl="1" eaLnBrk="1" hangingPunct="1">
              <a:defRPr/>
            </a:pPr>
            <a:r>
              <a:rPr lang="el-GR" sz="1800" dirty="0"/>
              <a:t>Διαγράφονται στοιχεία.</a:t>
            </a:r>
            <a:endParaRPr lang="el-GR" sz="2400" dirty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/>
              <a:t>Αναζήτηση σε </a:t>
            </a:r>
            <a:r>
              <a:rPr lang="el-GR" sz="3600" dirty="0" smtClean="0"/>
              <a:t>συλλογή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l-GR" sz="3600" dirty="0" smtClean="0"/>
              <a:t>με </a:t>
            </a:r>
            <a:r>
              <a:rPr lang="en-US" sz="3600" dirty="0" smtClean="0"/>
              <a:t>“for each”)</a:t>
            </a:r>
            <a:endParaRPr lang="el-GR" sz="36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l-GR" altLang="en-US" sz="1200" b="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127125" y="1778000"/>
            <a:ext cx="73310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l-GR" dirty="0" err="1" smtClean="0"/>
              <a:t>boolean</a:t>
            </a:r>
            <a:r>
              <a:rPr lang="el-GR" dirty="0" smtClean="0"/>
              <a:t> </a:t>
            </a:r>
            <a:r>
              <a:rPr lang="el-GR" dirty="0">
                <a:solidFill>
                  <a:schemeClr val="accent2"/>
                </a:solidFill>
              </a:rPr>
              <a:t>found = false</a:t>
            </a:r>
            <a:r>
              <a:rPr lang="el-GR" dirty="0"/>
              <a:t>;</a:t>
            </a:r>
          </a:p>
          <a:p>
            <a:pPr eaLnBrk="1" hangingPunct="1">
              <a:defRPr/>
            </a:pPr>
            <a:r>
              <a:rPr lang="en-GB" dirty="0" smtClean="0"/>
              <a:t>for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String</a:t>
            </a:r>
            <a:r>
              <a:rPr lang="el-GR" dirty="0" smtClean="0"/>
              <a:t> </a:t>
            </a:r>
            <a:r>
              <a:rPr lang="en-US" dirty="0" smtClean="0"/>
              <a:t>f: files</a:t>
            </a:r>
            <a:r>
              <a:rPr lang="el-GR" dirty="0" smtClean="0"/>
              <a:t>) {</a:t>
            </a:r>
            <a:endParaRPr lang="en-US" dirty="0"/>
          </a:p>
          <a:p>
            <a:pPr indent="539750" eaLnBrk="1" hangingPunct="1">
              <a:defRPr/>
            </a:pPr>
            <a:r>
              <a:rPr lang="el-GR" dirty="0" err="1" smtClean="0"/>
              <a:t>if</a:t>
            </a:r>
            <a:r>
              <a:rPr lang="el-GR" dirty="0" smtClean="0"/>
              <a:t>(</a:t>
            </a:r>
            <a:r>
              <a:rPr lang="el-GR" dirty="0" err="1" smtClean="0"/>
              <a:t>f.equals</a:t>
            </a:r>
            <a:r>
              <a:rPr lang="el-GR" dirty="0" smtClean="0"/>
              <a:t>(</a:t>
            </a:r>
            <a:r>
              <a:rPr lang="el-GR" dirty="0" err="1" smtClean="0"/>
              <a:t>searchString</a:t>
            </a:r>
            <a:r>
              <a:rPr lang="el-GR" dirty="0"/>
              <a:t>)) {</a:t>
            </a:r>
          </a:p>
          <a:p>
            <a:pPr eaLnBrk="1" hangingPunct="1">
              <a:defRPr/>
            </a:pPr>
            <a:r>
              <a:rPr lang="el-GR" dirty="0"/>
              <a:t>        // Δεν χρειάζεται να συνεχίσουμε την</a:t>
            </a:r>
          </a:p>
          <a:p>
            <a:pPr eaLnBrk="1" hangingPunct="1">
              <a:defRPr/>
            </a:pPr>
            <a:r>
              <a:rPr lang="el-GR" dirty="0"/>
              <a:t>        // αναζήτηση.</a:t>
            </a:r>
          </a:p>
          <a:p>
            <a:pPr eaLnBrk="1" hangingPunct="1">
              <a:defRPr/>
            </a:pPr>
            <a:r>
              <a:rPr lang="el-GR" dirty="0"/>
              <a:t>        </a:t>
            </a:r>
            <a:r>
              <a:rPr lang="el-GR" dirty="0">
                <a:solidFill>
                  <a:schemeClr val="accent2"/>
                </a:solidFill>
              </a:rPr>
              <a:t>found = </a:t>
            </a:r>
            <a:r>
              <a:rPr lang="el-GR" dirty="0" err="1">
                <a:solidFill>
                  <a:schemeClr val="accent2"/>
                </a:solidFill>
              </a:rPr>
              <a:t>true</a:t>
            </a:r>
            <a:r>
              <a:rPr lang="el-GR" dirty="0" smtClean="0"/>
              <a:t>;</a:t>
            </a:r>
            <a:endParaRPr lang="en-US" dirty="0" smtClean="0"/>
          </a:p>
          <a:p>
            <a:pPr indent="1079500" eaLnBrk="1" hangingPunct="1">
              <a:defRPr/>
            </a:pPr>
            <a:r>
              <a:rPr lang="en-US" dirty="0" smtClean="0"/>
              <a:t>break;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    }</a:t>
            </a:r>
          </a:p>
          <a:p>
            <a:pPr eaLnBrk="1" hangingPunct="1">
              <a:defRPr/>
            </a:pPr>
            <a:r>
              <a:rPr lang="el-GR" dirty="0" smtClean="0"/>
              <a:t>}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// </a:t>
            </a:r>
            <a:r>
              <a:rPr lang="el-GR" dirty="0" smtClean="0"/>
              <a:t>Εάν </a:t>
            </a:r>
            <a:r>
              <a:rPr lang="el-GR" dirty="0"/>
              <a:t>βρήκαμε αυτό που </a:t>
            </a:r>
            <a:r>
              <a:rPr lang="el-GR" dirty="0" smtClean="0"/>
              <a:t>αναζητούσαμε, τότε η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//</a:t>
            </a:r>
            <a:r>
              <a:rPr lang="el-GR" dirty="0" smtClean="0"/>
              <a:t> μεταβλητή </a:t>
            </a:r>
            <a:r>
              <a:rPr lang="en-US" dirty="0" smtClean="0"/>
              <a:t>found </a:t>
            </a:r>
            <a:r>
              <a:rPr lang="el-GR" dirty="0" smtClean="0"/>
              <a:t>λαμβάνει τιμή </a:t>
            </a:r>
            <a:r>
              <a:rPr lang="en-US" dirty="0" smtClean="0"/>
              <a:t>true.</a:t>
            </a:r>
          </a:p>
          <a:p>
            <a:pPr eaLnBrk="1" hangingPunct="1">
              <a:defRPr/>
            </a:pPr>
            <a:r>
              <a:rPr lang="en-US" dirty="0" smtClean="0"/>
              <a:t>// </a:t>
            </a:r>
            <a:r>
              <a:rPr lang="el-GR" dirty="0" smtClean="0"/>
              <a:t>Δεν έχουμε ένδειξη σε ποια θέση βρέθηκε!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6107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rIns="81279"/>
          <a:lstStyle/>
          <a:p>
            <a:pPr eaLnBrk="1" hangingPunct="1">
              <a:defRPr/>
            </a:pPr>
            <a:r>
              <a:rPr lang="el-GR"/>
              <a:t>Ομαδοποίηση αντικειμένων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extLst/>
        </p:spPr>
        <p:txBody>
          <a:bodyPr rIns="233680"/>
          <a:lstStyle/>
          <a:p>
            <a:pPr marL="39688" eaLnBrk="1" hangingPunct="1">
              <a:defRPr/>
            </a:pPr>
            <a:r>
              <a:rPr lang="el-GR"/>
              <a:t>Αντικείμενα Iterator</a:t>
            </a:r>
            <a:endParaRPr lang="el-GR" dirty="0"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60648"/>
            <a:ext cx="7848600" cy="1143000"/>
          </a:xfrm>
        </p:spPr>
        <p:txBody>
          <a:bodyPr/>
          <a:lstStyle/>
          <a:p>
            <a:pPr eaLnBrk="1" hangingPunct="1"/>
            <a:r>
              <a:rPr lang="el-GR" altLang="en-US" b="1" dirty="0">
                <a:latin typeface="Courier New" charset="0"/>
              </a:rPr>
              <a:t>Iterator</a:t>
            </a:r>
            <a:r>
              <a:rPr lang="el-GR" dirty="0"/>
              <a:t> και </a:t>
            </a:r>
            <a:r>
              <a:rPr lang="el-GR" altLang="en-US" b="1" dirty="0">
                <a:latin typeface="Courier New Bold" charset="0"/>
              </a:rPr>
              <a:t>iterator()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1772816"/>
            <a:ext cx="7200528" cy="3456384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n-US" sz="2400" dirty="0">
                <a:latin typeface="Courier New Bold" charset="0"/>
              </a:rPr>
              <a:t>Οι συλλογές έχουν μέθοδο </a:t>
            </a:r>
            <a:r>
              <a:rPr lang="en-GB" altLang="en-US" sz="2400" b="1" dirty="0">
                <a:latin typeface="Courier New Bold" charset="0"/>
              </a:rPr>
              <a:t>iterator().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n-US" sz="2400" dirty="0">
                <a:latin typeface="Courier New Bold" charset="0"/>
              </a:rPr>
              <a:t>Αυτή επιστρέφει αντικείμενο </a:t>
            </a:r>
            <a:r>
              <a:rPr lang="en-GB" altLang="en-US" sz="2400" b="1" dirty="0">
                <a:latin typeface="Courier New Bold" charset="0"/>
              </a:rPr>
              <a:t>Iterator.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n-US" sz="2400" dirty="0">
                <a:latin typeface="Courier New Bold" charset="0"/>
              </a:rPr>
              <a:t>Η</a:t>
            </a:r>
            <a:r>
              <a:rPr lang="el-GR" altLang="en-US" sz="2400" b="1" dirty="0">
                <a:latin typeface="Courier New Bold" charset="0"/>
              </a:rPr>
              <a:t> </a:t>
            </a:r>
            <a:r>
              <a:rPr lang="en-GB" altLang="en-US" sz="2400" b="1" dirty="0">
                <a:latin typeface="Courier New Bold" charset="0"/>
              </a:rPr>
              <a:t>Iterator&lt;E&gt; </a:t>
            </a:r>
            <a:r>
              <a:rPr lang="el-GR" altLang="en-US" sz="2400" dirty="0">
                <a:latin typeface="Courier New Bold" charset="0"/>
              </a:rPr>
              <a:t>έχει τις μεθόδους: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altLang="en-US" sz="2000" b="1" dirty="0" err="1">
                <a:latin typeface="Courier New" charset="0"/>
              </a:rPr>
              <a:t>boolean</a:t>
            </a:r>
            <a:r>
              <a:rPr lang="en-GB" altLang="en-US" sz="2000" b="1" dirty="0">
                <a:latin typeface="Courier New" charset="0"/>
              </a:rPr>
              <a:t> </a:t>
            </a:r>
            <a:r>
              <a:rPr lang="en-GB" altLang="en-US" sz="2000" b="1" dirty="0" err="1">
                <a:latin typeface="Courier New" charset="0"/>
              </a:rPr>
              <a:t>hasNext</a:t>
            </a:r>
            <a:r>
              <a:rPr lang="en-GB" altLang="en-US" sz="2000" b="1" dirty="0">
                <a:latin typeface="Courier New" charset="0"/>
              </a:rPr>
              <a:t>()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altLang="en-US" sz="2000" b="1" dirty="0">
                <a:latin typeface="Courier New" charset="0"/>
              </a:rPr>
              <a:t>E next()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altLang="en-US" sz="2000" b="1" dirty="0">
                <a:latin typeface="Courier New" charset="0"/>
              </a:rPr>
              <a:t>void remove()</a:t>
            </a:r>
          </a:p>
          <a:p>
            <a:pPr algn="l" eaLnBrk="1" hangingPunct="1"/>
            <a:endParaRPr lang="el-GR" altLang="en-US" b="1" dirty="0">
              <a:latin typeface="Courier New Bold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Χρήση ενός </a:t>
            </a:r>
            <a:br>
              <a:rPr lang="el-GR" dirty="0"/>
            </a:br>
            <a:r>
              <a:rPr lang="el-GR" dirty="0"/>
              <a:t>αντικειμένου </a:t>
            </a:r>
            <a:r>
              <a:rPr lang="el-GR" dirty="0" err="1"/>
              <a:t>Iterator</a:t>
            </a:r>
            <a:endParaRPr lang="el-GR" dirty="0"/>
          </a:p>
        </p:txBody>
      </p:sp>
      <p:sp>
        <p:nvSpPr>
          <p:cNvPr id="13209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323975" y="2540000"/>
            <a:ext cx="768191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Iterator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&lt;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ElementType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&gt;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myCollection.iterator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while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it.hasNext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2800" dirty="0"/>
              <a:t>  </a:t>
            </a:r>
            <a:r>
              <a:rPr lang="el-GR" altLang="en-US" sz="1600" i="1" dirty="0">
                <a:solidFill>
                  <a:schemeClr val="tx1"/>
                </a:solidFill>
                <a:latin typeface="Courier New" charset="0"/>
              </a:rPr>
              <a:t>κλήση της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it.next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 </a:t>
            </a:r>
            <a:r>
              <a:rPr lang="el-GR" altLang="en-US" sz="1600" i="1" dirty="0">
                <a:solidFill>
                  <a:schemeClr val="tx1"/>
                </a:solidFill>
                <a:latin typeface="Courier New" charset="0"/>
              </a:rPr>
              <a:t>για την ανάκτηση του επόμενου στοιχείου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i="1" dirty="0">
                <a:solidFill>
                  <a:schemeClr val="tx1"/>
                </a:solidFill>
                <a:latin typeface="Courier New" charset="0"/>
              </a:rPr>
              <a:t>  εκτέλεση ενέργειας με αυτό το στοιχείο</a:t>
            </a:r>
            <a:endParaRPr lang="el-GR" altLang="en-US" sz="16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}</a:t>
            </a:r>
            <a:r>
              <a:rPr lang="el-GR" sz="2800" dirty="0"/>
              <a:t> </a:t>
            </a:r>
          </a:p>
        </p:txBody>
      </p:sp>
      <p:sp>
        <p:nvSpPr>
          <p:cNvPr id="132100" name="AutoShape 5"/>
          <p:cNvSpPr>
            <a:spLocks noChangeArrowheads="1"/>
          </p:cNvSpPr>
          <p:nvPr/>
        </p:nvSpPr>
        <p:spPr bwMode="auto">
          <a:xfrm>
            <a:off x="2170113" y="1954213"/>
            <a:ext cx="2700337" cy="407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>
                <a:solidFill>
                  <a:srgbClr val="A57133"/>
                </a:solidFill>
              </a:rPr>
              <a:t>java.util.Iterator</a:t>
            </a:r>
          </a:p>
        </p:txBody>
      </p:sp>
      <p:sp>
        <p:nvSpPr>
          <p:cNvPr id="132101" name="Line 6"/>
          <p:cNvSpPr>
            <a:spLocks noChangeShapeType="1"/>
          </p:cNvSpPr>
          <p:nvPr/>
        </p:nvSpPr>
        <p:spPr bwMode="auto">
          <a:xfrm flipH="1">
            <a:off x="2238375" y="2362200"/>
            <a:ext cx="5810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102" name="AutoShape 8"/>
          <p:cNvSpPr>
            <a:spLocks noChangeArrowheads="1"/>
          </p:cNvSpPr>
          <p:nvPr/>
        </p:nvSpPr>
        <p:spPr bwMode="auto">
          <a:xfrm>
            <a:off x="5348288" y="1673662"/>
            <a:ext cx="3324225" cy="71508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l-GR" altLang="en-US" b="0" dirty="0">
                <a:solidFill>
                  <a:srgbClr val="A57133"/>
                </a:solidFill>
                <a:latin typeface="Trebuchet MS" charset="0"/>
              </a:rPr>
              <a:t>επιστρέφει ένα </a:t>
            </a:r>
            <a:br>
              <a:rPr lang="el-GR" altLang="en-US" b="0" dirty="0">
                <a:solidFill>
                  <a:srgbClr val="A57133"/>
                </a:solidFill>
                <a:latin typeface="Trebuchet MS" charset="0"/>
              </a:rPr>
            </a:br>
            <a:r>
              <a:rPr lang="el-GR" altLang="en-US" b="0" dirty="0">
                <a:solidFill>
                  <a:srgbClr val="A57133"/>
                </a:solidFill>
                <a:latin typeface="Trebuchet MS" charset="0"/>
              </a:rPr>
              <a:t>αντικείμενο </a:t>
            </a:r>
            <a:r>
              <a:rPr lang="el-GR" altLang="en-US" dirty="0" err="1">
                <a:solidFill>
                  <a:srgbClr val="A57133"/>
                </a:solidFill>
              </a:rPr>
              <a:t>Iterator</a:t>
            </a:r>
            <a:endParaRPr lang="el-GR" altLang="en-US" dirty="0">
              <a:solidFill>
                <a:srgbClr val="A57133"/>
              </a:solidFill>
            </a:endParaRPr>
          </a:p>
        </p:txBody>
      </p:sp>
      <p:sp>
        <p:nvSpPr>
          <p:cNvPr id="132103" name="Line 9"/>
          <p:cNvSpPr>
            <a:spLocks noChangeShapeType="1"/>
          </p:cNvSpPr>
          <p:nvPr/>
        </p:nvSpPr>
        <p:spPr bwMode="auto">
          <a:xfrm flipH="1">
            <a:off x="6949140" y="2209800"/>
            <a:ext cx="213660" cy="390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2104" name="Text Box 11"/>
          <p:cNvSpPr txBox="1">
            <a:spLocks noChangeArrowheads="1"/>
          </p:cNvSpPr>
          <p:nvPr/>
        </p:nvSpPr>
        <p:spPr bwMode="auto">
          <a:xfrm>
            <a:off x="1333500" y="4289028"/>
            <a:ext cx="56156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public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void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listAllFiles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Iterator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&lt;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Track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&gt;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files.iterator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while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it.hasNext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()) {</a:t>
            </a:r>
            <a:r>
              <a:rPr sz="2800" dirty="0"/>
              <a:t/>
            </a:r>
            <a:br>
              <a:rPr sz="2800" dirty="0"/>
            </a:b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Track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tk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it.next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l-GR" altLang="en-US" sz="1600" dirty="0" err="1">
                <a:solidFill>
                  <a:schemeClr val="tx1"/>
                </a:solidFill>
                <a:latin typeface="Courier New" charset="0"/>
              </a:rPr>
              <a:t>tk.getDetails</a:t>
            </a: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());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Courier New" charset="0"/>
              </a:rPr>
              <a:t>}</a:t>
            </a:r>
            <a:r>
              <a:rPr lang="el-GR" sz="28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43000" y="4077072"/>
            <a:ext cx="7245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52700"/>
            <a:ext cx="7772400" cy="1752600"/>
          </a:xfrm>
        </p:spPr>
        <p:txBody>
          <a:bodyPr rIns="81279"/>
          <a:lstStyle/>
          <a:p>
            <a:pPr eaLnBrk="1" hangingPunct="1"/>
            <a:r>
              <a:rPr lang="el-GR"/>
              <a:t>Λειτουργία των Iterator</a:t>
            </a:r>
          </a:p>
        </p:txBody>
      </p:sp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36194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195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6196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197" name="Rectangle 5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9" name="AutoShape 7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200" name="Rectangle 8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6201" name="AutoShape 9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202" name="AutoShape 10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203" name="Rectangle 11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1" name="Group 21"/>
          <p:cNvGrpSpPr>
            <a:grpSpLocks/>
          </p:cNvGrpSpPr>
          <p:nvPr/>
        </p:nvGrpSpPr>
        <p:grpSpPr bwMode="auto">
          <a:xfrm>
            <a:off x="2730500" y="2692400"/>
            <a:ext cx="1244600" cy="1592263"/>
            <a:chOff x="1720" y="1696"/>
            <a:chExt cx="784" cy="1003"/>
          </a:xfrm>
        </p:grpSpPr>
        <p:sp>
          <p:nvSpPr>
            <p:cNvPr id="136210" name="AutoShape 16"/>
            <p:cNvSpPr>
              <a:spLocks/>
            </p:cNvSpPr>
            <p:nvPr/>
          </p:nvSpPr>
          <p:spPr bwMode="auto">
            <a:xfrm>
              <a:off x="17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36211" name="Rectangle 17"/>
            <p:cNvSpPr>
              <a:spLocks/>
            </p:cNvSpPr>
            <p:nvPr/>
          </p:nvSpPr>
          <p:spPr bwMode="auto">
            <a:xfrm>
              <a:off x="17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36212" name="Line 18"/>
            <p:cNvSpPr>
              <a:spLocks noChangeShapeType="1"/>
            </p:cNvSpPr>
            <p:nvPr/>
          </p:nvSpPr>
          <p:spPr bwMode="auto">
            <a:xfrm rot="10800000">
              <a:off x="2000" y="1696"/>
              <a:ext cx="94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39" name="Rectangle 19"/>
          <p:cNvSpPr>
            <a:spLocks/>
          </p:cNvSpPr>
          <p:nvPr/>
        </p:nvSpPr>
        <p:spPr bwMode="auto">
          <a:xfrm>
            <a:off x="4991100" y="533400"/>
            <a:ext cx="3314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>
                <a:solidFill>
                  <a:schemeClr val="tx1"/>
                </a:solidFill>
                <a:latin typeface="Courier New" charset="0"/>
                <a:sym typeface="Courier" charset="0"/>
              </a:rPr>
              <a:t>myList.iterator()</a:t>
            </a:r>
          </a:p>
        </p:txBody>
      </p:sp>
      <p:sp>
        <p:nvSpPr>
          <p:cNvPr id="136209" name="Rectangle 20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38242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3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8244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6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7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8248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9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50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5" name="Group 31"/>
          <p:cNvGrpSpPr>
            <a:grpSpLocks/>
          </p:cNvGrpSpPr>
          <p:nvPr/>
        </p:nvGrpSpPr>
        <p:grpSpPr bwMode="auto">
          <a:xfrm>
            <a:off x="2730500" y="2692400"/>
            <a:ext cx="1244600" cy="1592263"/>
            <a:chOff x="1720" y="1696"/>
            <a:chExt cx="784" cy="1003"/>
          </a:xfrm>
        </p:grpSpPr>
        <p:sp>
          <p:nvSpPr>
            <p:cNvPr id="138267" name="AutoShape 15"/>
            <p:cNvSpPr>
              <a:spLocks/>
            </p:cNvSpPr>
            <p:nvPr/>
          </p:nvSpPr>
          <p:spPr bwMode="auto">
            <a:xfrm>
              <a:off x="17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38268" name="Rectangle 16"/>
            <p:cNvSpPr>
              <a:spLocks/>
            </p:cNvSpPr>
            <p:nvPr/>
          </p:nvSpPr>
          <p:spPr bwMode="auto">
            <a:xfrm>
              <a:off x="17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38269" name="Line 17"/>
            <p:cNvSpPr>
              <a:spLocks noChangeShapeType="1"/>
            </p:cNvSpPr>
            <p:nvPr/>
          </p:nvSpPr>
          <p:spPr bwMode="auto">
            <a:xfrm rot="10800000">
              <a:off x="2000" y="1696"/>
              <a:ext cx="94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2" name="Rectangle 18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>
                <a:solidFill>
                  <a:schemeClr val="tx1"/>
                </a:solidFill>
                <a:latin typeface="Courier New" charset="0"/>
                <a:sym typeface="Courier" charset="0"/>
              </a:rPr>
              <a:t>hasNext()?</a:t>
            </a:r>
          </a:p>
        </p:txBody>
      </p:sp>
      <p:sp>
        <p:nvSpPr>
          <p:cNvPr id="108563" name="Rectangle 19"/>
          <p:cNvSpPr>
            <a:spLocks/>
          </p:cNvSpPr>
          <p:nvPr/>
        </p:nvSpPr>
        <p:spPr bwMode="auto">
          <a:xfrm>
            <a:off x="7632700" y="43434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3500" b="0">
                <a:solidFill>
                  <a:srgbClr val="008815"/>
                </a:solidFill>
                <a:latin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08564" name="Rectangle 20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08565" name="Rectangle 21"/>
          <p:cNvSpPr>
            <a:spLocks/>
          </p:cNvSpPr>
          <p:nvPr/>
        </p:nvSpPr>
        <p:spPr bwMode="auto">
          <a:xfrm>
            <a:off x="1168400" y="5702300"/>
            <a:ext cx="5435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Element e = iterator.next();</a:t>
            </a:r>
          </a:p>
        </p:txBody>
      </p:sp>
      <p:sp>
        <p:nvSpPr>
          <p:cNvPr id="138259" name="Rectangle 22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3543300" y="2667000"/>
            <a:ext cx="1244600" cy="1617663"/>
            <a:chOff x="2232" y="1680"/>
            <a:chExt cx="784" cy="1019"/>
          </a:xfrm>
        </p:grpSpPr>
        <p:sp>
          <p:nvSpPr>
            <p:cNvPr id="138264" name="AutoShape 24"/>
            <p:cNvSpPr>
              <a:spLocks/>
            </p:cNvSpPr>
            <p:nvPr/>
          </p:nvSpPr>
          <p:spPr bwMode="auto">
            <a:xfrm>
              <a:off x="2232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38265" name="Rectangle 25"/>
            <p:cNvSpPr>
              <a:spLocks/>
            </p:cNvSpPr>
            <p:nvPr/>
          </p:nvSpPr>
          <p:spPr bwMode="auto">
            <a:xfrm>
              <a:off x="2240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38266" name="Line 26"/>
            <p:cNvSpPr>
              <a:spLocks noChangeShapeType="1"/>
            </p:cNvSpPr>
            <p:nvPr/>
          </p:nvSpPr>
          <p:spPr bwMode="auto">
            <a:xfrm rot="10800000" flipH="1">
              <a:off x="2632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1" name="Rectangle 27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 flipH="1">
            <a:off x="1465263" y="2654300"/>
            <a:ext cx="1341437" cy="2441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3" name="Rectangle 29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/>
      <p:bldP spid="108563" grpId="0" autoUpdateAnimBg="0"/>
      <p:bldP spid="108564" grpId="0"/>
      <p:bldP spid="108565" grpId="0" autoUpdateAnimBg="0"/>
      <p:bldP spid="108571" grpId="0" animBg="1"/>
      <p:bldP spid="1085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40290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1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0292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5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0296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7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8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2" name="Rectangle 14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09583" name="Rectangle 15"/>
          <p:cNvSpPr>
            <a:spLocks/>
          </p:cNvSpPr>
          <p:nvPr/>
        </p:nvSpPr>
        <p:spPr bwMode="auto">
          <a:xfrm>
            <a:off x="7632700" y="43434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3500" b="0">
                <a:solidFill>
                  <a:srgbClr val="008815"/>
                </a:solidFill>
                <a:latin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09584" name="Rectangle 16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40305" name="Rectangle 17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09598" name="Group 30"/>
          <p:cNvGrpSpPr>
            <a:grpSpLocks/>
          </p:cNvGrpSpPr>
          <p:nvPr/>
        </p:nvGrpSpPr>
        <p:grpSpPr bwMode="auto">
          <a:xfrm>
            <a:off x="3543300" y="2667000"/>
            <a:ext cx="1244600" cy="1617663"/>
            <a:chOff x="2232" y="1680"/>
            <a:chExt cx="784" cy="1019"/>
          </a:xfrm>
        </p:grpSpPr>
        <p:sp>
          <p:nvSpPr>
            <p:cNvPr id="140314" name="AutoShape 19"/>
            <p:cNvSpPr>
              <a:spLocks/>
            </p:cNvSpPr>
            <p:nvPr/>
          </p:nvSpPr>
          <p:spPr bwMode="auto">
            <a:xfrm>
              <a:off x="2232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0315" name="Rectangle 20"/>
            <p:cNvSpPr>
              <a:spLocks/>
            </p:cNvSpPr>
            <p:nvPr/>
          </p:nvSpPr>
          <p:spPr bwMode="auto">
            <a:xfrm>
              <a:off x="2240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0316" name="Line 21"/>
            <p:cNvSpPr>
              <a:spLocks noChangeShapeType="1"/>
            </p:cNvSpPr>
            <p:nvPr/>
          </p:nvSpPr>
          <p:spPr bwMode="auto">
            <a:xfrm rot="10800000" flipH="1">
              <a:off x="2632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7" name="Group 29"/>
          <p:cNvGrpSpPr>
            <a:grpSpLocks/>
          </p:cNvGrpSpPr>
          <p:nvPr/>
        </p:nvGrpSpPr>
        <p:grpSpPr bwMode="auto">
          <a:xfrm>
            <a:off x="4991100" y="2667000"/>
            <a:ext cx="1244600" cy="1617663"/>
            <a:chOff x="3144" y="1680"/>
            <a:chExt cx="784" cy="1019"/>
          </a:xfrm>
        </p:grpSpPr>
        <p:sp>
          <p:nvSpPr>
            <p:cNvPr id="140311" name="AutoShape 23"/>
            <p:cNvSpPr>
              <a:spLocks/>
            </p:cNvSpPr>
            <p:nvPr/>
          </p:nvSpPr>
          <p:spPr bwMode="auto">
            <a:xfrm>
              <a:off x="3144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0312" name="Rectangle 24"/>
            <p:cNvSpPr>
              <a:spLocks/>
            </p:cNvSpPr>
            <p:nvPr/>
          </p:nvSpPr>
          <p:spPr bwMode="auto">
            <a:xfrm>
              <a:off x="3152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0313" name="Line 25"/>
            <p:cNvSpPr>
              <a:spLocks noChangeShapeType="1"/>
            </p:cNvSpPr>
            <p:nvPr/>
          </p:nvSpPr>
          <p:spPr bwMode="auto">
            <a:xfrm rot="10800000" flipH="1">
              <a:off x="3544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08" name="Rectangle 26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 flipH="1">
            <a:off x="1476375" y="2667000"/>
            <a:ext cx="2790825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0" name="Rectangle 28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2" grpId="0"/>
      <p:bldP spid="109583" grpId="0" autoUpdateAnimBg="0"/>
      <p:bldP spid="109584" grpId="0"/>
      <p:bldP spid="1095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42338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39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2340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3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2344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5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6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Rectangle 14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10607" name="Rectangle 15"/>
          <p:cNvSpPr>
            <a:spLocks/>
          </p:cNvSpPr>
          <p:nvPr/>
        </p:nvSpPr>
        <p:spPr bwMode="auto">
          <a:xfrm>
            <a:off x="7632700" y="43434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3500" b="0">
                <a:solidFill>
                  <a:srgbClr val="008815"/>
                </a:solidFill>
                <a:latin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10608" name="Rectangle 16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42353" name="Rectangle 17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10622" name="Group 30"/>
          <p:cNvGrpSpPr>
            <a:grpSpLocks/>
          </p:cNvGrpSpPr>
          <p:nvPr/>
        </p:nvGrpSpPr>
        <p:grpSpPr bwMode="auto">
          <a:xfrm>
            <a:off x="4991100" y="2667000"/>
            <a:ext cx="1244600" cy="1617663"/>
            <a:chOff x="3144" y="1680"/>
            <a:chExt cx="784" cy="1019"/>
          </a:xfrm>
        </p:grpSpPr>
        <p:sp>
          <p:nvSpPr>
            <p:cNvPr id="142362" name="AutoShape 19"/>
            <p:cNvSpPr>
              <a:spLocks/>
            </p:cNvSpPr>
            <p:nvPr/>
          </p:nvSpPr>
          <p:spPr bwMode="auto">
            <a:xfrm>
              <a:off x="3144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2363" name="Rectangle 20"/>
            <p:cNvSpPr>
              <a:spLocks/>
            </p:cNvSpPr>
            <p:nvPr/>
          </p:nvSpPr>
          <p:spPr bwMode="auto">
            <a:xfrm>
              <a:off x="3152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2364" name="Line 21"/>
            <p:cNvSpPr>
              <a:spLocks noChangeShapeType="1"/>
            </p:cNvSpPr>
            <p:nvPr/>
          </p:nvSpPr>
          <p:spPr bwMode="auto">
            <a:xfrm rot="10800000" flipH="1">
              <a:off x="3544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sm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1" name="Group 29"/>
          <p:cNvGrpSpPr>
            <a:grpSpLocks/>
          </p:cNvGrpSpPr>
          <p:nvPr/>
        </p:nvGrpSpPr>
        <p:grpSpPr bwMode="auto">
          <a:xfrm>
            <a:off x="6540500" y="2667000"/>
            <a:ext cx="1244600" cy="1617663"/>
            <a:chOff x="4120" y="1680"/>
            <a:chExt cx="784" cy="1019"/>
          </a:xfrm>
        </p:grpSpPr>
        <p:sp>
          <p:nvSpPr>
            <p:cNvPr id="142359" name="AutoShape 23"/>
            <p:cNvSpPr>
              <a:spLocks/>
            </p:cNvSpPr>
            <p:nvPr/>
          </p:nvSpPr>
          <p:spPr bwMode="auto">
            <a:xfrm>
              <a:off x="41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2360" name="Rectangle 24"/>
            <p:cNvSpPr>
              <a:spLocks/>
            </p:cNvSpPr>
            <p:nvPr/>
          </p:nvSpPr>
          <p:spPr bwMode="auto">
            <a:xfrm>
              <a:off x="41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2361" name="Line 25"/>
            <p:cNvSpPr>
              <a:spLocks noChangeShapeType="1"/>
            </p:cNvSpPr>
            <p:nvPr/>
          </p:nvSpPr>
          <p:spPr bwMode="auto">
            <a:xfrm rot="10800000" flipH="1">
              <a:off x="4520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sm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56" name="Rectangle 26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 flipH="1">
            <a:off x="1479550" y="2679700"/>
            <a:ext cx="4273550" cy="243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Rectangle 28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/>
      <p:bldP spid="110607" grpId="0" autoUpdateAnimBg="0"/>
      <p:bldP spid="110608" grpId="0"/>
      <p:bldP spid="1106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44386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87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4388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0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91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4392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93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94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Rectangle 14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11631" name="Rectangle 15"/>
          <p:cNvSpPr>
            <a:spLocks/>
          </p:cNvSpPr>
          <p:nvPr/>
        </p:nvSpPr>
        <p:spPr bwMode="auto">
          <a:xfrm>
            <a:off x="7632700" y="44069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3500" b="0">
                <a:solidFill>
                  <a:srgbClr val="008815"/>
                </a:solidFill>
                <a:latin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11632" name="Rectangle 16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44401" name="Rectangle 17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11646" name="Group 30"/>
          <p:cNvGrpSpPr>
            <a:grpSpLocks/>
          </p:cNvGrpSpPr>
          <p:nvPr/>
        </p:nvGrpSpPr>
        <p:grpSpPr bwMode="auto">
          <a:xfrm>
            <a:off x="6540500" y="2667000"/>
            <a:ext cx="1244600" cy="1617663"/>
            <a:chOff x="4120" y="1680"/>
            <a:chExt cx="784" cy="1019"/>
          </a:xfrm>
        </p:grpSpPr>
        <p:sp>
          <p:nvSpPr>
            <p:cNvPr id="144410" name="AutoShape 19"/>
            <p:cNvSpPr>
              <a:spLocks/>
            </p:cNvSpPr>
            <p:nvPr/>
          </p:nvSpPr>
          <p:spPr bwMode="auto">
            <a:xfrm>
              <a:off x="41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4411" name="Rectangle 20"/>
            <p:cNvSpPr>
              <a:spLocks/>
            </p:cNvSpPr>
            <p:nvPr/>
          </p:nvSpPr>
          <p:spPr bwMode="auto">
            <a:xfrm>
              <a:off x="41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4412" name="Line 21"/>
            <p:cNvSpPr>
              <a:spLocks noChangeShapeType="1"/>
            </p:cNvSpPr>
            <p:nvPr/>
          </p:nvSpPr>
          <p:spPr bwMode="auto">
            <a:xfrm rot="10800000" flipH="1">
              <a:off x="4520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645" name="Group 29"/>
          <p:cNvGrpSpPr>
            <a:grpSpLocks/>
          </p:cNvGrpSpPr>
          <p:nvPr/>
        </p:nvGrpSpPr>
        <p:grpSpPr bwMode="auto">
          <a:xfrm>
            <a:off x="7632700" y="2667000"/>
            <a:ext cx="1244600" cy="1617663"/>
            <a:chOff x="4808" y="1680"/>
            <a:chExt cx="784" cy="1019"/>
          </a:xfrm>
        </p:grpSpPr>
        <p:sp>
          <p:nvSpPr>
            <p:cNvPr id="144407" name="AutoShape 23"/>
            <p:cNvSpPr>
              <a:spLocks/>
            </p:cNvSpPr>
            <p:nvPr/>
          </p:nvSpPr>
          <p:spPr bwMode="auto">
            <a:xfrm>
              <a:off x="4808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4408" name="Rectangle 24"/>
            <p:cNvSpPr>
              <a:spLocks/>
            </p:cNvSpPr>
            <p:nvPr/>
          </p:nvSpPr>
          <p:spPr bwMode="auto">
            <a:xfrm>
              <a:off x="4816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4409" name="Line 25"/>
            <p:cNvSpPr>
              <a:spLocks noChangeShapeType="1"/>
            </p:cNvSpPr>
            <p:nvPr/>
          </p:nvSpPr>
          <p:spPr bwMode="auto">
            <a:xfrm rot="10800000" flipH="1">
              <a:off x="5208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04" name="Rectangle 26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 flipH="1">
            <a:off x="1481138" y="2652713"/>
            <a:ext cx="5618162" cy="2462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6" name="Rectangle 28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0" grpId="0"/>
      <p:bldP spid="111631" grpId="0" autoUpdateAnimBg="0"/>
      <p:bldP spid="111632" grpId="0"/>
      <p:bldP spid="1116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Παράδειγμα: Ένας </a:t>
            </a:r>
            <a:r>
              <a:rPr lang="el-GR" dirty="0"/>
              <a:t>κατάλογος </a:t>
            </a:r>
            <a:br>
              <a:rPr lang="el-GR" dirty="0"/>
            </a:br>
            <a:r>
              <a:rPr lang="el-GR" dirty="0"/>
              <a:t>μουσικών αρχείων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2400" dirty="0"/>
              <a:t>Θα επιτρέπει την προσθήκη μουσικών κομματιών στη συλλογή.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Δεν έχει περιορισμούς στον αριθμό των αρχείων/κομματιών που μπορούν να αποθηκευτούν.</a:t>
            </a:r>
            <a:endParaRPr lang="el-GR" altLang="en-US" sz="2400" dirty="0">
              <a:ea typeface="MS PGothic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Θα αναφέρει τον τρέχοντα αριθμό των κομματιών στη συλλογή.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Θα τυπώνει μια λίστα με όλα τα κομμάτια.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Μελετήστε το έργο </a:t>
            </a:r>
            <a:r>
              <a:rPr lang="el-GR" altLang="en-US" sz="2400" i="1" dirty="0"/>
              <a:t>music-organizer-v1</a:t>
            </a:r>
            <a:r>
              <a:rPr lang="el-GR" sz="2400" dirty="0"/>
              <a:t>.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146434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35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6436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8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39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6440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41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42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Rectangle 14"/>
          <p:cNvSpPr>
            <a:spLocks/>
          </p:cNvSpPr>
          <p:nvPr/>
        </p:nvSpPr>
        <p:spPr bwMode="auto">
          <a:xfrm>
            <a:off x="5435600" y="45593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12655" name="Rectangle 15"/>
          <p:cNvSpPr>
            <a:spLocks/>
          </p:cNvSpPr>
          <p:nvPr/>
        </p:nvSpPr>
        <p:spPr bwMode="auto">
          <a:xfrm>
            <a:off x="7493000" y="4368800"/>
            <a:ext cx="1117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200" b="0">
                <a:solidFill>
                  <a:srgbClr val="BB2327"/>
                </a:solidFill>
                <a:latin typeface="ＭＳ ゴシック" charset="-128"/>
                <a:sym typeface="ＭＳ ゴシック" charset="-128"/>
              </a:rPr>
              <a:t>✗</a:t>
            </a:r>
          </a:p>
        </p:txBody>
      </p:sp>
      <p:sp>
        <p:nvSpPr>
          <p:cNvPr id="146448" name="Rectangle 16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46449" name="Group 23"/>
          <p:cNvGrpSpPr>
            <a:grpSpLocks/>
          </p:cNvGrpSpPr>
          <p:nvPr/>
        </p:nvGrpSpPr>
        <p:grpSpPr bwMode="auto">
          <a:xfrm>
            <a:off x="7632700" y="2667000"/>
            <a:ext cx="1244600" cy="1617663"/>
            <a:chOff x="4808" y="1680"/>
            <a:chExt cx="784" cy="1019"/>
          </a:xfrm>
        </p:grpSpPr>
        <p:sp>
          <p:nvSpPr>
            <p:cNvPr id="146452" name="AutoShape 18"/>
            <p:cNvSpPr>
              <a:spLocks/>
            </p:cNvSpPr>
            <p:nvPr/>
          </p:nvSpPr>
          <p:spPr bwMode="auto">
            <a:xfrm>
              <a:off x="4808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6453" name="Rectangle 19"/>
            <p:cNvSpPr>
              <a:spLocks/>
            </p:cNvSpPr>
            <p:nvPr/>
          </p:nvSpPr>
          <p:spPr bwMode="auto">
            <a:xfrm>
              <a:off x="4816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l-GR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6454" name="Line 20"/>
            <p:cNvSpPr>
              <a:spLocks noChangeShapeType="1"/>
            </p:cNvSpPr>
            <p:nvPr/>
          </p:nvSpPr>
          <p:spPr bwMode="auto">
            <a:xfrm rot="10800000" flipH="1">
              <a:off x="5208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50" name="Rectangle 21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51" name="Rectangle 22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4" grpId="0"/>
      <p:bldP spid="11265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Αριθμοδείκτης ή </a:t>
            </a:r>
            <a:r>
              <a:rPr lang="el-GR" dirty="0" err="1"/>
              <a:t>Iterator</a:t>
            </a:r>
            <a:endParaRPr lang="el-GR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12776"/>
            <a:ext cx="7467600" cy="501342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/>
              <a:t>Τρόποι για εκτέλεση επαναλήψεων σε μια συλλογή: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/>
              <a:t>Βρόχος </a:t>
            </a:r>
            <a:r>
              <a:rPr lang="el-GR" altLang="en-US" sz="2400" i="1" dirty="0"/>
              <a:t>for-each</a:t>
            </a:r>
            <a:r>
              <a:rPr lang="el-GR" altLang="en-US" sz="2400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sz="2000" dirty="0"/>
              <a:t>Τον χρησιμοποιούμε αν θέλουμε να επεξεργαστούμε όλα τα στοιχεία της συλλογής.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dirty="0"/>
              <a:t>Βρόχος </a:t>
            </a:r>
            <a:r>
              <a:rPr lang="en-US" altLang="en-US" sz="2400" dirty="0" smtClean="0"/>
              <a:t>for </a:t>
            </a:r>
            <a:r>
              <a:rPr lang="el-GR" altLang="en-US" sz="2400" dirty="0" smtClean="0"/>
              <a:t>ή </a:t>
            </a:r>
            <a:r>
              <a:rPr lang="el-GR" altLang="en-US" sz="2400" i="1" dirty="0" err="1" smtClean="0"/>
              <a:t>while</a:t>
            </a:r>
            <a:r>
              <a:rPr lang="el-GR" altLang="en-US" sz="2400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sz="2000" dirty="0"/>
              <a:t>Τον χρησιμοποιούμε αν ενδέχεται να θελήσουμε να σταματήσουμε σε κάποιο σημείο.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sz="2000" dirty="0"/>
              <a:t>Τον χρησιμοποιούμε για επανάληψη εκτός συλλογών.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Αντικείμενο </a:t>
            </a:r>
            <a:r>
              <a:rPr lang="el-GR" altLang="en-US" sz="2400" b="1" dirty="0">
                <a:latin typeface="Courier New" charset="0"/>
              </a:rPr>
              <a:t>Iterator</a:t>
            </a:r>
            <a:r>
              <a:rPr lang="el-GR" altLang="en-US" sz="2400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sz="2000" dirty="0"/>
              <a:t>Τον χρησιμοποιούμε αν ενδέχεται να θελήσουμε να σταματήσουμε σε κάποιο σημείο.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sz="2000" dirty="0"/>
              <a:t>Συχνά χρησιμοποιείται σε συλλογές στις οποίες η προσπέλαση με αριθμοδείκτη δεν είναι αποδοτική ή δεν είναι καν δυνατή.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sz="2000" i="1" dirty="0"/>
              <a:t>Το χρησιμοποιούμε για να διαγράφουμε από συλλογές.</a:t>
            </a:r>
            <a:endParaRPr lang="el-GR" altLang="en-US" sz="2000" i="1" dirty="0">
              <a:ea typeface="MS PGothic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Η επανάληψη είναι σημαντικό μοτίβο που χρησιμοποιούμε στον προγραμματισμό.</a:t>
            </a:r>
          </a:p>
        </p:txBody>
      </p:sp>
      <p:sp>
        <p:nvSpPr>
          <p:cNvPr id="14848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© 2017-2018 </a:t>
            </a:r>
            <a:r>
              <a:rPr lang="el-GR" altLang="en-US" sz="1200" dirty="0" err="1">
                <a:solidFill>
                  <a:srgbClr val="76807A"/>
                </a:solidFill>
                <a:latin typeface="Arial" charset="0"/>
              </a:rPr>
              <a:t>Pearson</a:t>
            </a: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 </a:t>
            </a:r>
            <a:r>
              <a:rPr lang="el-GR" altLang="en-US" sz="1200" dirty="0" err="1">
                <a:solidFill>
                  <a:srgbClr val="76807A"/>
                </a:solidFill>
                <a:latin typeface="Arial" charset="0"/>
              </a:rPr>
              <a:t>Education</a:t>
            </a: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, Inc. </a:t>
            </a:r>
            <a:r>
              <a:rPr lang="el-GR" altLang="en-US" sz="1200" dirty="0" err="1">
                <a:solidFill>
                  <a:srgbClr val="76807A"/>
                </a:solidFill>
                <a:latin typeface="Arial" charset="0"/>
              </a:rPr>
              <a:t>Hoboken</a:t>
            </a:r>
            <a:r>
              <a:rPr lang="el-GR" altLang="en-US" sz="1200" dirty="0">
                <a:solidFill>
                  <a:srgbClr val="76807A"/>
                </a:solidFill>
                <a:latin typeface="Arial" charset="0"/>
              </a:rPr>
              <a:t>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Διαγραφή στοιχείων </a:t>
            </a:r>
            <a:br>
              <a:rPr lang="el-GR" dirty="0"/>
            </a:br>
            <a:r>
              <a:rPr lang="el-GR" dirty="0"/>
              <a:t>από συλλογή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altLang="en-US" sz="2400" b="1" dirty="0">
                <a:latin typeface="Courier New Bold" charset="0"/>
              </a:rPr>
              <a:t>Iterator&lt;Track&gt; it = tracks.iterator();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altLang="en-US" sz="2400" b="1" dirty="0">
                <a:latin typeface="Courier New Bold" charset="0"/>
              </a:rPr>
              <a:t>while(it.hasNext())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altLang="en-US" sz="2400" b="1" dirty="0">
                <a:latin typeface="Courier New Bold" charset="0"/>
              </a:rPr>
              <a:t>    Track t = it.next();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altLang="en-US" sz="2400" b="1" dirty="0">
                <a:latin typeface="Courier New Bold" charset="0"/>
              </a:rPr>
              <a:t>    String artist = t.getArtist();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altLang="en-US" sz="2400" b="1" dirty="0">
                <a:latin typeface="Courier New Bold" charset="0"/>
              </a:rPr>
              <a:t>    if(artist.equals(artistToRemove))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dirty="0"/>
              <a:t>        </a:t>
            </a:r>
            <a:r>
              <a:rPr lang="el-GR" altLang="en-US" sz="2400" b="1" dirty="0">
                <a:latin typeface="Courier New Bold" charset="0"/>
              </a:rPr>
              <a:t>it.remove();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altLang="en-US" sz="2400" b="1" dirty="0">
                <a:latin typeface="Courier New Bold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l-GR" altLang="en-US" sz="2400" b="1" dirty="0">
                <a:latin typeface="Courier New Bold" charset="0"/>
              </a:rPr>
              <a:t>}</a:t>
            </a:r>
          </a:p>
        </p:txBody>
      </p:sp>
      <p:grpSp>
        <p:nvGrpSpPr>
          <p:cNvPr id="150531" name="Group 7"/>
          <p:cNvGrpSpPr>
            <a:grpSpLocks/>
          </p:cNvGrpSpPr>
          <p:nvPr/>
        </p:nvGrpSpPr>
        <p:grpSpPr bwMode="auto">
          <a:xfrm>
            <a:off x="2771800" y="4293791"/>
            <a:ext cx="4953000" cy="1449387"/>
            <a:chOff x="2064" y="2478"/>
            <a:chExt cx="3120" cy="913"/>
          </a:xfrm>
        </p:grpSpPr>
        <p:sp>
          <p:nvSpPr>
            <p:cNvPr id="150532" name="AutoShape 8"/>
            <p:cNvSpPr>
              <a:spLocks noChangeArrowheads="1"/>
            </p:cNvSpPr>
            <p:nvPr/>
          </p:nvSpPr>
          <p:spPr bwMode="auto">
            <a:xfrm>
              <a:off x="2064" y="3112"/>
              <a:ext cx="3120" cy="27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altLang="en-US" sz="2000" dirty="0">
                  <a:solidFill>
                    <a:srgbClr val="A57133"/>
                  </a:solidFill>
                  <a:latin typeface="Trebuchet MS" panose="020B0603020202020204" pitchFamily="34" charset="0"/>
                </a:rPr>
                <a:t>Με τη μέθοδο </a:t>
              </a:r>
              <a:r>
                <a:rPr lang="el-GR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l-GR" altLang="en-US" sz="2000" dirty="0">
                  <a:solidFill>
                    <a:srgbClr val="A57133"/>
                  </a:solidFill>
                </a:rPr>
                <a:t> </a:t>
              </a:r>
              <a:r>
                <a:rPr lang="el-GR" altLang="ja-JP" sz="2000" dirty="0">
                  <a:solidFill>
                    <a:srgbClr val="A57133"/>
                  </a:solidFill>
                  <a:latin typeface="+mn-lt"/>
                </a:rPr>
                <a:t>του</a:t>
              </a:r>
              <a:r>
                <a:rPr lang="el-GR" altLang="en-US" sz="2000" dirty="0">
                  <a:solidFill>
                    <a:srgbClr val="A57133"/>
                  </a:solidFill>
                </a:rPr>
                <a:t> </a:t>
              </a:r>
              <a:r>
                <a:rPr lang="el-GR" alt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Iterator</a:t>
              </a:r>
              <a:r>
                <a:rPr lang="el-GR" altLang="en-US" sz="2000" dirty="0">
                  <a:solidFill>
                    <a:srgbClr val="A57133"/>
                  </a:solidFill>
                </a:rPr>
                <a:t>.</a:t>
              </a:r>
            </a:p>
          </p:txBody>
        </p:sp>
        <p:sp>
          <p:nvSpPr>
            <p:cNvPr id="150533" name="Line 6"/>
            <p:cNvSpPr>
              <a:spLocks noChangeShapeType="1"/>
            </p:cNvSpPr>
            <p:nvPr/>
          </p:nvSpPr>
          <p:spPr bwMode="auto">
            <a:xfrm flipH="1" flipV="1">
              <a:off x="2790" y="2478"/>
              <a:ext cx="45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© 2017-2018 Pearson Education, Inc. Hoboken, NJ / Εκδόσεις Κλειδάριθμος ΕΠΕ. Με επιφύλαξη κάθε νόμιμου δικαιώματος. </a:t>
            </a:r>
            <a:endParaRPr lang="el-G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392238"/>
          </a:xfrm>
        </p:spPr>
        <p:txBody>
          <a:bodyPr/>
          <a:lstStyle/>
          <a:p>
            <a:pPr eaLnBrk="1" hangingPunct="1"/>
            <a:r>
              <a:rPr lang="el-GR"/>
              <a:t>Διαγραφή στοιχείων από συλλογή - λάθος τρόπος!</a:t>
            </a:r>
            <a:endParaRPr lang="el-GR" altLang="en-US" dirty="0">
              <a:ea typeface="MS PGothic" charset="-128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14550"/>
            <a:ext cx="7467600" cy="3674852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sz="2400" b="1" dirty="0">
                <a:latin typeface="Courier New Bold" charset="0"/>
              </a:rPr>
              <a:t>int index = 0;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sz="2400" b="1" dirty="0">
                <a:latin typeface="Courier New Bold" charset="0"/>
              </a:rPr>
              <a:t>while(index &lt; tracks.size())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sz="2400" b="1" dirty="0">
                <a:latin typeface="Courier New Bold" charset="0"/>
              </a:rPr>
              <a:t>    Track t = tracks.get(index);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sz="2400" b="1" dirty="0">
                <a:latin typeface="Courier New Bold" charset="0"/>
              </a:rPr>
              <a:t>    String artist = t.getArtist();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sz="2400" b="1" dirty="0">
                <a:latin typeface="Courier New Bold" charset="0"/>
              </a:rPr>
              <a:t>    if(artist.equals(artistToRemove))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dirty="0"/>
              <a:t>        </a:t>
            </a:r>
            <a:r>
              <a:rPr lang="el-GR" sz="2400" b="1" dirty="0">
                <a:latin typeface="Courier New Bold" charset="0"/>
              </a:rPr>
              <a:t>tracks.remove(index);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dirty="0"/>
              <a:t>    </a:t>
            </a:r>
            <a:r>
              <a:rPr lang="el-GR" sz="2400" b="1" dirty="0">
                <a:latin typeface="Courier New Bold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dirty="0"/>
              <a:t> </a:t>
            </a:r>
            <a:r>
              <a:rPr lang="el-GR" sz="2400" b="1" dirty="0">
                <a:latin typeface="Courier New Bold" charset="0"/>
              </a:rPr>
              <a:t>   index++;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l-GR" sz="2400" b="1" dirty="0">
                <a:latin typeface="Courier New Bold" charset="0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707904" y="5619936"/>
            <a:ext cx="4104456" cy="44267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dirty="0">
                <a:ln>
                  <a:noFill/>
                </a:ln>
                <a:solidFill>
                  <a:srgbClr val="CC9900"/>
                </a:solidFill>
                <a:effectLst/>
                <a:latin typeface="Trebuchet MS" charset="0"/>
              </a:rPr>
              <a:t>Μπορείτε να βρείτε το λάθος;</a:t>
            </a:r>
            <a:endParaRPr kumimoji="0" lang="el-GR" sz="2000" b="0" i="0" u="none" strike="noStrike" cap="none" normalizeH="0" dirty="0">
              <a:ln>
                <a:noFill/>
              </a:ln>
              <a:solidFill>
                <a:srgbClr val="CC9900"/>
              </a:solidFill>
              <a:effectLst/>
              <a:latin typeface="Trebuchet MS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© 2017-2018 Pearson Education, Inc. Hoboken, NJ / Εκδόσεις Κλειδάριθμος ΕΠΕ. Με επιφύλαξη κάθε νόμιμου δικαιώματος. 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16098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Το έργο </a:t>
            </a:r>
            <a:r>
              <a:rPr lang="el-GR" i="1"/>
              <a:t>auction</a:t>
            </a:r>
          </a:p>
        </p:txBody>
      </p:sp>
      <p:pic>
        <p:nvPicPr>
          <p:cNvPr id="155650" name="Picture 5" descr="fig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41438"/>
            <a:ext cx="705485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© 2017-2018 Pearson Education, Inc. Hoboken, NJ / Εκδόσεις Κλειδάριθμος ΕΠΕ. Με επιφύλαξη κάθε νόμιμου δικαιώματος. </a:t>
            </a:r>
            <a:endParaRPr lang="el-G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Βιβλιοθήκες κλάσεων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55252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2400" dirty="0"/>
              <a:t>Συλλογές από χρήσιμες κλάσεις.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Δεν γράφουμε ολόκληρο τον κώδικα εξαρχής.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Η Java ονομάζει τις βιβλιοθήκες της </a:t>
            </a:r>
            <a:r>
              <a:rPr lang="el-GR" altLang="en-US" sz="2400" i="1" dirty="0"/>
              <a:t>πακέτα</a:t>
            </a:r>
            <a:r>
              <a:rPr lang="el-GR" sz="2400" dirty="0"/>
              <a:t> (</a:t>
            </a:r>
            <a:r>
              <a:rPr lang="el-GR" altLang="en-US" sz="2400" i="1" dirty="0"/>
              <a:t>packages</a:t>
            </a:r>
            <a:r>
              <a:rPr lang="el-GR" sz="2400" dirty="0"/>
              <a:t>).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Η ομαδοποίηση αντικειμένων είναι γενική απαίτηση.</a:t>
            </a:r>
          </a:p>
          <a:p>
            <a:pPr lvl="1" eaLnBrk="1" hangingPunct="1"/>
            <a:r>
              <a:rPr lang="el-GR" sz="2000" dirty="0"/>
              <a:t>Το πακέτο </a:t>
            </a:r>
            <a:r>
              <a:rPr lang="el-GR" altLang="en-US" sz="2000" b="1" dirty="0">
                <a:latin typeface="Courier New" charset="0"/>
              </a:rPr>
              <a:t>java.util</a:t>
            </a:r>
            <a:r>
              <a:rPr lang="el-GR" sz="2000" dirty="0"/>
              <a:t> περιέχει πολλές κλάσεις που επιτρέπουν την ομαδοποίηση.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8486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import java.util.ArrayList;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n-US" sz="18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/**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*/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public class MusicOrganizer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// Μια ArrayList για την αποθήκευση ονομάτων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// μουσικών αρχείων.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private ArrayList&lt;String&gt; files;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/**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* Αρχικοποίηση του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* καταλόγου αρχείων.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*/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public MusicOrganizer()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    files = new ArrayList&lt;&gt;();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n-US" sz="18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Συλλογές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/>
              <a:t>Καθορίζουμε:</a:t>
            </a:r>
          </a:p>
          <a:p>
            <a:pPr lvl="1" eaLnBrk="1" hangingPunct="1"/>
            <a:r>
              <a:rPr lang="el-GR" sz="2000" dirty="0"/>
              <a:t>τον τύπο της συλλογής: </a:t>
            </a:r>
            <a:r>
              <a:rPr lang="el-GR" altLang="en-US" sz="2000" b="1" dirty="0" err="1">
                <a:latin typeface="Courier New" charset="0"/>
              </a:rPr>
              <a:t>ArrayList</a:t>
            </a:r>
            <a:endParaRPr lang="el-GR" altLang="en-US" sz="2000" b="1" dirty="0">
              <a:ea typeface="MS PGothic" charset="-128"/>
            </a:endParaRPr>
          </a:p>
          <a:p>
            <a:pPr lvl="1" eaLnBrk="1" hangingPunct="1"/>
            <a:r>
              <a:rPr lang="el-GR" sz="2000" dirty="0"/>
              <a:t>τον τύπο των αντικειμένων που θα περιέχει</a:t>
            </a:r>
            <a:r>
              <a:rPr lang="el-GR" sz="2000" dirty="0" smtClean="0"/>
              <a:t>:</a:t>
            </a:r>
            <a:br>
              <a:rPr lang="el-GR" sz="2000" dirty="0" smtClean="0"/>
            </a:br>
            <a:r>
              <a:rPr lang="el-GR" sz="2000" dirty="0" smtClean="0"/>
              <a:t> </a:t>
            </a:r>
            <a:r>
              <a:rPr lang="el-GR" altLang="en-US" sz="2000" b="1" dirty="0">
                <a:latin typeface="Courier New" charset="0"/>
              </a:rPr>
              <a:t>&lt;</a:t>
            </a:r>
            <a:r>
              <a:rPr lang="el-GR" altLang="en-US" sz="2000" b="1" dirty="0" err="1" smtClean="0">
                <a:latin typeface="Courier New" charset="0"/>
              </a:rPr>
              <a:t>String</a:t>
            </a:r>
            <a:r>
              <a:rPr lang="el-GR" altLang="en-US" sz="2000" b="1" dirty="0" smtClean="0">
                <a:latin typeface="Courier New" charset="0"/>
              </a:rPr>
              <a:t>&gt; </a:t>
            </a:r>
            <a:r>
              <a:rPr lang="el-GR" altLang="en-US" sz="1800" b="1" dirty="0" err="1" smtClean="0">
                <a:latin typeface="Courier New Bold" charset="0"/>
              </a:rPr>
              <a:t>private</a:t>
            </a:r>
            <a:r>
              <a:rPr lang="el-GR" altLang="en-US" sz="1800" b="1" dirty="0" smtClean="0">
                <a:latin typeface="Courier New Bold" charset="0"/>
              </a:rPr>
              <a:t> </a:t>
            </a:r>
            <a:r>
              <a:rPr lang="el-GR" altLang="en-US" sz="1800" b="1" dirty="0" err="1">
                <a:latin typeface="Courier New Bold" charset="0"/>
              </a:rPr>
              <a:t>ArrayList</a:t>
            </a:r>
            <a:r>
              <a:rPr lang="el-GR" altLang="en-US" sz="1800" b="1" dirty="0">
                <a:latin typeface="Courier New Bold" charset="0"/>
              </a:rPr>
              <a:t>&lt;</a:t>
            </a:r>
            <a:r>
              <a:rPr lang="el-GR" altLang="en-US" sz="1800" b="1" dirty="0" err="1">
                <a:latin typeface="Courier New Bold" charset="0"/>
              </a:rPr>
              <a:t>String</a:t>
            </a:r>
            <a:r>
              <a:rPr lang="el-GR" altLang="en-US" sz="1800" b="1" dirty="0">
                <a:latin typeface="Courier New Bold" charset="0"/>
              </a:rPr>
              <a:t>&gt; </a:t>
            </a:r>
            <a:r>
              <a:rPr lang="el-GR" altLang="en-US" sz="1800" b="1" dirty="0" err="1">
                <a:latin typeface="Courier New Bold" charset="0"/>
              </a:rPr>
              <a:t>files</a:t>
            </a:r>
            <a:r>
              <a:rPr lang="el-GR" altLang="en-US" sz="1800" b="1" dirty="0" smtClean="0">
                <a:latin typeface="Courier New Bold" charset="0"/>
              </a:rPr>
              <a:t>;</a:t>
            </a:r>
          </a:p>
          <a:p>
            <a:pPr marL="457200" lvl="1" indent="0" eaLnBrk="1" hangingPunct="1">
              <a:buNone/>
            </a:pPr>
            <a:endParaRPr lang="el-GR" altLang="en-US" sz="1800" b="1" dirty="0">
              <a:latin typeface="Courier New Bold" charset="0"/>
            </a:endParaRPr>
          </a:p>
          <a:p>
            <a:pPr eaLnBrk="1" hangingPunct="1"/>
            <a:r>
              <a:rPr lang="el-GR" sz="2400" dirty="0"/>
              <a:t>Λέμε ότι έχουμε μια “</a:t>
            </a:r>
            <a:r>
              <a:rPr lang="el-GR" sz="2400" dirty="0" err="1"/>
              <a:t>ArrayList</a:t>
            </a:r>
            <a:r>
              <a:rPr lang="el-GR" sz="2400" dirty="0"/>
              <a:t> of </a:t>
            </a:r>
            <a:r>
              <a:rPr lang="el-GR" sz="2400" dirty="0" err="1"/>
              <a:t>String</a:t>
            </a:r>
            <a:r>
              <a:rPr lang="el-GR" sz="2400" dirty="0"/>
              <a:t>”, μια </a:t>
            </a:r>
            <a:r>
              <a:rPr lang="el-GR" sz="2400" dirty="0" err="1"/>
              <a:t>πινακοποιημένη</a:t>
            </a:r>
            <a:r>
              <a:rPr lang="el-GR" sz="2400" dirty="0"/>
              <a:t> λίστα αλφαριθμητικών.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Γενικές κλάσεις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597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n-US" sz="2400" dirty="0"/>
              <a:t>Οι συλλογές είναι γνωστές ως </a:t>
            </a:r>
            <a:r>
              <a:rPr lang="el-GR" altLang="en-US" sz="2400" i="1" dirty="0" err="1"/>
              <a:t>παραμετροποιημένοι</a:t>
            </a:r>
            <a:r>
              <a:rPr lang="el-GR" altLang="en-US" sz="2400" dirty="0"/>
              <a:t> (</a:t>
            </a:r>
            <a:r>
              <a:rPr lang="el-GR" altLang="en-US" sz="2400" i="1" dirty="0" err="1"/>
              <a:t>parameterized</a:t>
            </a:r>
            <a:r>
              <a:rPr lang="el-GR" altLang="en-US" sz="2400" dirty="0"/>
              <a:t>) ή </a:t>
            </a:r>
            <a:r>
              <a:rPr lang="el-GR" altLang="en-US" sz="2400" i="1" dirty="0"/>
              <a:t>γενικοί</a:t>
            </a:r>
            <a:r>
              <a:rPr lang="el-GR" altLang="en-US" sz="2400" dirty="0"/>
              <a:t> (</a:t>
            </a:r>
            <a:r>
              <a:rPr lang="el-GR" altLang="en-US" sz="2400" i="1" dirty="0" err="1"/>
              <a:t>generic</a:t>
            </a:r>
            <a:r>
              <a:rPr lang="el-GR" altLang="en-US" sz="2400" dirty="0"/>
              <a:t>) τύποι.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/>
              <a:t>Η </a:t>
            </a:r>
            <a:r>
              <a:rPr lang="el-GR" altLang="en-US" sz="2400" b="1" dirty="0" err="1">
                <a:latin typeface="Courier New" charset="0"/>
              </a:rPr>
              <a:t>ArrayList</a:t>
            </a:r>
            <a:r>
              <a:rPr lang="el-GR" altLang="en-US" sz="2400" dirty="0"/>
              <a:t> υλοποιεί τη λειτουργία</a:t>
            </a:r>
            <a:br>
              <a:rPr lang="el-GR" altLang="en-US" sz="2400" dirty="0"/>
            </a:br>
            <a:r>
              <a:rPr lang="el-GR" altLang="en-US" sz="2400" dirty="0"/>
              <a:t>μιας λίστας:</a:t>
            </a:r>
          </a:p>
          <a:p>
            <a:pPr lvl="1" eaLnBrk="1" hangingPunct="1"/>
            <a:r>
              <a:rPr lang="el-GR" altLang="en-US" sz="2000" b="1" dirty="0" err="1">
                <a:latin typeface="Courier New" charset="0"/>
              </a:rPr>
              <a:t>add</a:t>
            </a:r>
            <a:r>
              <a:rPr lang="el-GR" altLang="en-US" sz="2000" dirty="0"/>
              <a:t>, </a:t>
            </a:r>
            <a:r>
              <a:rPr lang="el-GR" altLang="en-US" sz="2000" b="1" dirty="0" err="1">
                <a:latin typeface="Courier New" charset="0"/>
              </a:rPr>
              <a:t>get</a:t>
            </a:r>
            <a:r>
              <a:rPr lang="el-GR" altLang="en-US" sz="2000" dirty="0"/>
              <a:t>, </a:t>
            </a:r>
            <a:r>
              <a:rPr lang="el-GR" altLang="en-US" sz="2000" b="1" dirty="0" err="1">
                <a:latin typeface="Courier New" charset="0"/>
              </a:rPr>
              <a:t>size</a:t>
            </a:r>
            <a:r>
              <a:rPr lang="el-GR" altLang="en-US" sz="2000" dirty="0"/>
              <a:t>, κ.λπ.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n-US" sz="2400" dirty="0"/>
              <a:t>Η παράμετρος του τύπου δηλώνει τι είδους αντικείμενα θέλουμε να περιλαμβάνει η λίστα:</a:t>
            </a:r>
          </a:p>
          <a:p>
            <a:pPr lvl="1" eaLnBrk="1" hangingPunct="1"/>
            <a:r>
              <a:rPr lang="el-GR" altLang="en-US" sz="2000" b="1" dirty="0" err="1">
                <a:latin typeface="Courier New" charset="0"/>
              </a:rPr>
              <a:t>ArrayList</a:t>
            </a:r>
            <a:r>
              <a:rPr lang="el-GR" altLang="en-US" sz="2000" b="1" dirty="0">
                <a:latin typeface="Courier New" charset="0"/>
              </a:rPr>
              <a:t>&lt;</a:t>
            </a:r>
            <a:r>
              <a:rPr lang="el-GR" altLang="en-US" sz="2000" b="1" dirty="0" err="1">
                <a:latin typeface="Courier New" charset="0"/>
              </a:rPr>
              <a:t>Person</a:t>
            </a:r>
            <a:r>
              <a:rPr lang="el-GR" altLang="en-US" sz="2000" b="1" dirty="0">
                <a:latin typeface="Courier New" charset="0"/>
              </a:rPr>
              <a:t>&gt;</a:t>
            </a:r>
          </a:p>
          <a:p>
            <a:pPr lvl="1" eaLnBrk="1" hangingPunct="1"/>
            <a:r>
              <a:rPr lang="el-GR" altLang="en-US" sz="2000" b="1" dirty="0" err="1">
                <a:latin typeface="Courier New" charset="0"/>
              </a:rPr>
              <a:t>ArrayList</a:t>
            </a:r>
            <a:r>
              <a:rPr lang="el-GR" altLang="en-US" sz="2000" b="1" dirty="0">
                <a:latin typeface="Courier New" charset="0"/>
              </a:rPr>
              <a:t>&lt;</a:t>
            </a:r>
            <a:r>
              <a:rPr lang="el-GR" altLang="en-US" sz="2000" b="1" dirty="0" err="1">
                <a:latin typeface="Courier New" charset="0"/>
              </a:rPr>
              <a:t>TicketMachine</a:t>
            </a:r>
            <a:r>
              <a:rPr lang="el-GR" altLang="en-US" sz="2000" b="1" dirty="0">
                <a:latin typeface="Courier New" charset="0"/>
              </a:rPr>
              <a:t>&gt;</a:t>
            </a:r>
          </a:p>
          <a:p>
            <a:pPr lvl="1" eaLnBrk="1" hangingPunct="1"/>
            <a:r>
              <a:rPr lang="el-GR" altLang="en-US" sz="2000" dirty="0"/>
              <a:t>κ.λπ.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n-US" sz="1200">
                <a:solidFill>
                  <a:srgbClr val="76807A"/>
                </a:solidFill>
                <a:latin typeface="Arial" charset="0"/>
              </a:rPr>
              <a:t>© 2017-2018 Pearson Education, Inc. Hoboken, NJ / Εκδόσεις Κλειδάριθμος ΕΠΕ. Με επιφύλαξη κάθε νόμιμου δικαιώματος.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Δημιουργία αντικειμένου ArrayList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5974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/>
              <a:t>Στις εκδόσεις της Java που προηγούνταν της έκδοσης 7:</a:t>
            </a:r>
          </a:p>
          <a:p>
            <a:pPr lvl="1" eaLnBrk="1" hangingPunct="1"/>
            <a:r>
              <a:rPr lang="el-GR" altLang="en-US" sz="1800" dirty="0">
                <a:latin typeface="Courier New Bold" charset="0"/>
              </a:rPr>
              <a:t>files = new </a:t>
            </a:r>
            <a:r>
              <a:rPr lang="el-GR" altLang="en-US" sz="1800" dirty="0" err="1">
                <a:latin typeface="Courier New Bold" charset="0"/>
              </a:rPr>
              <a:t>ArrayList</a:t>
            </a:r>
            <a:r>
              <a:rPr lang="el-GR" altLang="en-US" sz="1800" dirty="0">
                <a:latin typeface="Courier New Bold" charset="0"/>
              </a:rPr>
              <a:t>&lt;</a:t>
            </a:r>
            <a:r>
              <a:rPr lang="el-GR" altLang="en-US" sz="1800" dirty="0" err="1">
                <a:latin typeface="Courier New Bold" charset="0"/>
              </a:rPr>
              <a:t>String</a:t>
            </a:r>
            <a:r>
              <a:rPr lang="el-GR" altLang="en-US" sz="1800" dirty="0" smtClean="0">
                <a:latin typeface="Courier New Bold" charset="0"/>
              </a:rPr>
              <a:t>&gt;();</a:t>
            </a:r>
          </a:p>
          <a:p>
            <a:pPr marL="457200" lvl="1" indent="0" eaLnBrk="1" hangingPunct="1">
              <a:buNone/>
            </a:pPr>
            <a:endParaRPr lang="el-GR" altLang="en-US" sz="1800" dirty="0">
              <a:latin typeface="Courier New Bold" charset="0"/>
            </a:endParaRPr>
          </a:p>
          <a:p>
            <a:pPr eaLnBrk="1" hangingPunct="1"/>
            <a:r>
              <a:rPr lang="el-GR" sz="2400" dirty="0"/>
              <a:t>Η Java 7 εισήγαγε τη </a:t>
            </a:r>
            <a:r>
              <a:rPr lang="el-GR" sz="2400" i="1" dirty="0"/>
              <a:t>σημειογραφία διαμαντιού</a:t>
            </a:r>
            <a:r>
              <a:rPr lang="el-GR" sz="2400" dirty="0"/>
              <a:t> (</a:t>
            </a:r>
            <a:r>
              <a:rPr lang="el-GR" sz="2400" i="1" dirty="0" err="1"/>
              <a:t>diamond</a:t>
            </a:r>
            <a:r>
              <a:rPr lang="el-GR" sz="2400" i="1" dirty="0"/>
              <a:t> </a:t>
            </a:r>
            <a:r>
              <a:rPr lang="el-GR" sz="2400" i="1" dirty="0" err="1"/>
              <a:t>notation</a:t>
            </a:r>
            <a:r>
              <a:rPr lang="el-GR" sz="2400" dirty="0"/>
              <a:t>) </a:t>
            </a:r>
          </a:p>
          <a:p>
            <a:pPr lvl="1" eaLnBrk="1" hangingPunct="1"/>
            <a:r>
              <a:rPr lang="el-GR" altLang="en-US" sz="1800" dirty="0">
                <a:latin typeface="Courier New Bold" charset="0"/>
              </a:rPr>
              <a:t>files = new </a:t>
            </a:r>
            <a:r>
              <a:rPr lang="el-GR" altLang="en-US" sz="1800" dirty="0" err="1">
                <a:latin typeface="Courier New Bold" charset="0"/>
              </a:rPr>
              <a:t>ArrayList</a:t>
            </a:r>
            <a:r>
              <a:rPr lang="el-GR" altLang="en-US" sz="1800" dirty="0" smtClean="0">
                <a:latin typeface="Courier New Bold" charset="0"/>
              </a:rPr>
              <a:t>&lt;&gt;();</a:t>
            </a:r>
          </a:p>
          <a:p>
            <a:pPr marL="457200" lvl="1" indent="0" eaLnBrk="1" hangingPunct="1">
              <a:buNone/>
            </a:pPr>
            <a:endParaRPr lang="el-GR" altLang="en-US" sz="1800" dirty="0">
              <a:latin typeface="Courier New Bold" charset="0"/>
            </a:endParaRPr>
          </a:p>
          <a:p>
            <a:pPr eaLnBrk="1" hangingPunct="1"/>
            <a:r>
              <a:rPr lang="el-GR" sz="2400" dirty="0"/>
              <a:t>Ο τύπος των στοιχείων της συλλογής εξάγεται αυτόματα από τον τύπο της μεταβλητής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© 2017-2018 Pearson Education, Inc. Hoboken, NJ / Εκδόσεις Κλειδάριθμος ΕΠΕ. Με επιφύλαξη κάθε νόμιμου δικαιώματος. 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488</TotalTime>
  <Words>3046</Words>
  <Application>Microsoft Office PowerPoint</Application>
  <PresentationFormat>On-screen Show (4:3)</PresentationFormat>
  <Paragraphs>503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ＭＳ ゴシック</vt:lpstr>
      <vt:lpstr>MS PGothic</vt:lpstr>
      <vt:lpstr>MS PGothic</vt:lpstr>
      <vt:lpstr>Arial</vt:lpstr>
      <vt:lpstr>Courier</vt:lpstr>
      <vt:lpstr>Courier New</vt:lpstr>
      <vt:lpstr>Courier New Bold</vt:lpstr>
      <vt:lpstr>Monotype Sorts</vt:lpstr>
      <vt:lpstr>Times</vt:lpstr>
      <vt:lpstr>Times New Roman</vt:lpstr>
      <vt:lpstr>Trebuchet MS</vt:lpstr>
      <vt:lpstr>Verdana</vt:lpstr>
      <vt:lpstr>objects-first-6e</vt:lpstr>
      <vt:lpstr>Ομαδοποίηση αντικειμένων</vt:lpstr>
      <vt:lpstr>Οι βασικές έννοιες  που θα καλύψουμε</vt:lpstr>
      <vt:lpstr>Γιατί χρειάζεται η ομαδοποίηση αντικειμένων</vt:lpstr>
      <vt:lpstr>Παράδειγμα: Ένας κατάλογος  μουσικών αρχείων</vt:lpstr>
      <vt:lpstr>Βιβλιοθήκες κλάσεων</vt:lpstr>
      <vt:lpstr>PowerPoint Presentation</vt:lpstr>
      <vt:lpstr>Συλλογές</vt:lpstr>
      <vt:lpstr>Γενικές κλάσεις</vt:lpstr>
      <vt:lpstr>Δημιουργία αντικειμένου ArrayList</vt:lpstr>
      <vt:lpstr>Δομές αντικειμένων  με συλλογές</vt:lpstr>
      <vt:lpstr>Προσθήκη τρίτου αρχείου</vt:lpstr>
      <vt:lpstr>Χαρακτηριστικά της συλλογής</vt:lpstr>
      <vt:lpstr>Γενικές κλάσεις</vt:lpstr>
      <vt:lpstr>Χρήση της συλλογής</vt:lpstr>
      <vt:lpstr>Αριθμοδείκτες</vt:lpstr>
      <vt:lpstr>Ανάκτηση στοιχείων  από τη συλλογή</vt:lpstr>
      <vt:lpstr>Η αφαίρεση στοιχείων επηρεάζει την αριθμοδεικτοδότηση</vt:lpstr>
      <vt:lpstr>Ανασκόπηση</vt:lpstr>
      <vt:lpstr>Ανασκόπηση</vt:lpstr>
      <vt:lpstr>Ομαδοποίηση αντικειμένων</vt:lpstr>
      <vt:lpstr>«Επανάληψη» σε συλλογές</vt:lpstr>
      <vt:lpstr>Ψευδοκώδικας  βρόχου for-each</vt:lpstr>
      <vt:lpstr>Ένα παράδειγμα στην Java</vt:lpstr>
      <vt:lpstr>Ανασκόπηση</vt:lpstr>
      <vt:lpstr>Επιλεκτική επεξεργασία</vt:lpstr>
      <vt:lpstr>Χρήση “break” και “continue”</vt:lpstr>
      <vt:lpstr>Ο ισοδύναμος “while”-βρόχος</vt:lpstr>
      <vt:lpstr>Ο ισοδύναμος “for”-βρόχος</vt:lpstr>
      <vt:lpstr>Αναζήτηση σε συλλογή  (με “while”)</vt:lpstr>
      <vt:lpstr>Αναζήτηση σε συλλογή  (με “for each”)</vt:lpstr>
      <vt:lpstr>Ομαδοποίηση αντικειμένων</vt:lpstr>
      <vt:lpstr>Iterator και iterator()</vt:lpstr>
      <vt:lpstr>Χρήση ενός  αντικειμένου Iterator</vt:lpstr>
      <vt:lpstr>Λειτουργία των Iterator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Αριθμοδείκτης ή Iterator</vt:lpstr>
      <vt:lpstr>Διαγραφή στοιχείων  από συλλογή</vt:lpstr>
      <vt:lpstr>Διαγραφή στοιχείων από συλλογή - λάθος τρόπος!</vt:lpstr>
      <vt:lpstr>Το έργο auction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 objects</dc:title>
  <dc:subject/>
  <dc:creator>David J. Barnes</dc:creator>
  <cp:keywords/>
  <dc:description>Copyright © David J. Barnes, Michael Kölling</dc:description>
  <cp:lastModifiedBy>ASymv</cp:lastModifiedBy>
  <cp:revision>54</cp:revision>
  <cp:lastPrinted>2018-12-17T18:26:33Z</cp:lastPrinted>
  <dcterms:created xsi:type="dcterms:W3CDTF">2016-01-11T16:56:33Z</dcterms:created>
  <dcterms:modified xsi:type="dcterms:W3CDTF">2018-12-17T18:28:48Z</dcterms:modified>
  <cp:category/>
</cp:coreProperties>
</file>