
<file path=[Content_Types].xml><?xml version="1.0" encoding="utf-8"?>
<Types xmlns="http://schemas.openxmlformats.org/package/2006/content-types">
  <Default Extension="bin" ContentType="application/vnd.openxmlformats-officedocument.oleObject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324" r:id="rId2"/>
    <p:sldId id="283" r:id="rId3"/>
    <p:sldId id="284" r:id="rId4"/>
    <p:sldId id="286" r:id="rId5"/>
    <p:sldId id="291" r:id="rId6"/>
    <p:sldId id="292" r:id="rId7"/>
    <p:sldId id="293" r:id="rId8"/>
    <p:sldId id="294" r:id="rId9"/>
    <p:sldId id="296" r:id="rId10"/>
    <p:sldId id="309" r:id="rId11"/>
    <p:sldId id="310" r:id="rId12"/>
    <p:sldId id="295" r:id="rId13"/>
    <p:sldId id="304" r:id="rId14"/>
    <p:sldId id="327" r:id="rId15"/>
    <p:sldId id="313" r:id="rId16"/>
    <p:sldId id="305" r:id="rId17"/>
    <p:sldId id="312" r:id="rId18"/>
    <p:sldId id="306" r:id="rId19"/>
    <p:sldId id="307" r:id="rId20"/>
    <p:sldId id="308" r:id="rId21"/>
    <p:sldId id="320" r:id="rId22"/>
    <p:sldId id="298" r:id="rId23"/>
    <p:sldId id="299" r:id="rId24"/>
    <p:sldId id="315" r:id="rId25"/>
    <p:sldId id="316" r:id="rId26"/>
    <p:sldId id="317" r:id="rId27"/>
    <p:sldId id="318" r:id="rId28"/>
    <p:sldId id="319" r:id="rId29"/>
    <p:sldId id="297" r:id="rId30"/>
    <p:sldId id="303" r:id="rId31"/>
    <p:sldId id="326" r:id="rId32"/>
    <p:sldId id="314" r:id="rId33"/>
    <p:sldId id="301" r:id="rId34"/>
    <p:sldId id="325" r:id="rId35"/>
    <p:sldId id="302" r:id="rId36"/>
  </p:sldIdLst>
  <p:sldSz cx="9144000" cy="6858000" type="screen4x3"/>
  <p:notesSz cx="7099300" cy="10234613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AU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SzPct val="75000"/>
      <a:buFont typeface="Monotype Sorts" charset="2"/>
      <a:defRPr sz="2400" kern="1200">
        <a:solidFill>
          <a:srgbClr val="000000"/>
        </a:solidFill>
        <a:latin typeface="Helvetica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SzPct val="75000"/>
      <a:buFont typeface="Monotype Sorts" charset="2"/>
      <a:defRPr sz="2400" kern="1200">
        <a:solidFill>
          <a:srgbClr val="000000"/>
        </a:solidFill>
        <a:latin typeface="Helvetica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SzPct val="75000"/>
      <a:buFont typeface="Monotype Sorts" charset="2"/>
      <a:defRPr sz="2400" kern="1200">
        <a:solidFill>
          <a:srgbClr val="000000"/>
        </a:solidFill>
        <a:latin typeface="Helvetica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SzPct val="75000"/>
      <a:buFont typeface="Monotype Sorts" charset="2"/>
      <a:defRPr sz="2400" kern="1200">
        <a:solidFill>
          <a:srgbClr val="000000"/>
        </a:solidFill>
        <a:latin typeface="Helvetica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SzPct val="75000"/>
      <a:buFont typeface="Monotype Sorts" charset="2"/>
      <a:defRPr sz="2400" kern="1200">
        <a:solidFill>
          <a:srgbClr val="000000"/>
        </a:solidFill>
        <a:latin typeface="Helvetica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Helvetica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Helvetica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Helvetica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Helvetica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19191"/>
    <a:srgbClr val="CECECE"/>
    <a:srgbClr val="B3B3B3"/>
    <a:srgbClr val="333333"/>
    <a:srgbClr val="232323"/>
    <a:srgbClr val="474747"/>
    <a:srgbClr val="FFFF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85" autoAdjust="0"/>
    <p:restoredTop sz="94660"/>
  </p:normalViewPr>
  <p:slideViewPr>
    <p:cSldViewPr>
      <p:cViewPr varScale="1">
        <p:scale>
          <a:sx n="69" d="100"/>
          <a:sy n="69" d="100"/>
        </p:scale>
        <p:origin x="16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856"/>
    </p:cViewPr>
  </p:sorterViewPr>
  <p:notesViewPr>
    <p:cSldViewPr>
      <p:cViewPr varScale="1">
        <p:scale>
          <a:sx n="77" d="100"/>
          <a:sy n="77" d="100"/>
        </p:scale>
        <p:origin x="3930" y="96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509588"/>
            <a:ext cx="6858000" cy="343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344" tIns="48310" rIns="98344" bIns="48310">
            <a:spAutoFit/>
          </a:bodyPr>
          <a:lstStyle>
            <a:lvl1pPr defTabSz="993775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96888" defTabSz="993775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93775" defTabSz="993775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90663" defTabSz="993775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87550" defTabSz="993775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444750" defTabSz="993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01950" defTabSz="993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359150" defTabSz="993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16350" defTabSz="993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lvl="0" algn="ctr">
              <a:spcBef>
                <a:spcPct val="20000"/>
              </a:spcBef>
              <a:buClr>
                <a:srgbClr val="000000"/>
              </a:buClr>
            </a:pPr>
            <a:r>
              <a:rPr lang="el-GR" altLang="el-GR" sz="1600" dirty="0">
                <a:latin typeface="Arial" panose="020B0604020202020204" pitchFamily="34" charset="0"/>
              </a:rPr>
              <a:t>Εισαγωγή στον </a:t>
            </a:r>
            <a:r>
              <a:rPr lang="el-GR" altLang="el-GR" sz="1600" dirty="0" err="1">
                <a:latin typeface="Arial" panose="020B0604020202020204" pitchFamily="34" charset="0"/>
              </a:rPr>
              <a:t>Αντικειμενοστρέφή</a:t>
            </a:r>
            <a:r>
              <a:rPr lang="el-GR" altLang="el-GR" sz="1600" dirty="0">
                <a:latin typeface="Arial" panose="020B0604020202020204" pitchFamily="34" charset="0"/>
              </a:rPr>
              <a:t> Προγραμματισμό</a:t>
            </a:r>
            <a:r>
              <a:rPr lang="en-AU" altLang="el-GR" sz="1600" dirty="0">
                <a:latin typeface="Arial" panose="020B0604020202020204" pitchFamily="34" charset="0"/>
              </a:rPr>
              <a:t> – </a:t>
            </a:r>
            <a:r>
              <a:rPr lang="el-GR" altLang="el-GR" sz="1600" dirty="0">
                <a:latin typeface="Arial" panose="020B0604020202020204" pitchFamily="34" charset="0"/>
              </a:rPr>
              <a:t>Διάλεξη #</a:t>
            </a:r>
            <a:r>
              <a:rPr lang="en-AU" altLang="el-GR" sz="1600" dirty="0">
                <a:latin typeface="Arial" panose="020B0604020202020204" pitchFamily="34" charset="0"/>
              </a:rPr>
              <a:t>1</a:t>
            </a:r>
            <a:r>
              <a:rPr lang="el-GR" altLang="el-GR" sz="1600" dirty="0">
                <a:latin typeface="Arial" panose="020B0604020202020204" pitchFamily="34" charset="0"/>
              </a:rPr>
              <a:t>2</a:t>
            </a:r>
            <a:endParaRPr lang="en-AU" altLang="el-GR" sz="1600" dirty="0">
              <a:latin typeface="Arial" panose="020B0604020202020204" pitchFamily="34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189288" y="9366250"/>
            <a:ext cx="3517900" cy="297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344" tIns="48310" rIns="98344" bIns="48310">
            <a:spAutoFit/>
          </a:bodyPr>
          <a:lstStyle>
            <a:lvl1pPr defTabSz="993775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96888" defTabSz="993775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93775" defTabSz="993775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90663" defTabSz="993775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87550" defTabSz="993775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444750" defTabSz="993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01950" defTabSz="993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359150" defTabSz="993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16350" defTabSz="993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>
              <a:spcBef>
                <a:spcPct val="20000"/>
              </a:spcBef>
            </a:pPr>
            <a:r>
              <a:rPr lang="el-GR" altLang="el-GR" sz="1300" dirty="0">
                <a:solidFill>
                  <a:srgbClr val="000000"/>
                </a:solidFill>
                <a:latin typeface="Arial" panose="020B0604020202020204" pitchFamily="34" charset="0"/>
              </a:rPr>
              <a:t>Αντώνιος </a:t>
            </a:r>
            <a:r>
              <a:rPr lang="el-GR" altLang="el-GR" sz="1300" dirty="0" err="1">
                <a:solidFill>
                  <a:srgbClr val="000000"/>
                </a:solidFill>
                <a:latin typeface="Arial" panose="020B0604020202020204" pitchFamily="34" charset="0"/>
              </a:rPr>
              <a:t>Συμβώνης</a:t>
            </a:r>
            <a:r>
              <a:rPr lang="en-AU" altLang="el-GR" sz="13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l-GR" altLang="el-GR" sz="1300" dirty="0">
                <a:solidFill>
                  <a:srgbClr val="000000"/>
                </a:solidFill>
                <a:latin typeface="Arial" panose="020B0604020202020204" pitchFamily="34" charset="0"/>
              </a:rPr>
              <a:t>ΣΕΜΦΕ, ΕΜΠ </a:t>
            </a:r>
            <a:endParaRPr lang="en-AU" altLang="el-GR" sz="13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864100"/>
            <a:ext cx="5210175" cy="431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6" tIns="46336" rIns="94326" bIns="463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/>
              <a:t>Click to edit Master notes styles</a:t>
            </a:r>
          </a:p>
          <a:p>
            <a:pPr lvl="1"/>
            <a:r>
              <a:rPr lang="en-AU" altLang="el-GR"/>
              <a:t>Second Level</a:t>
            </a:r>
          </a:p>
          <a:p>
            <a:pPr lvl="2"/>
            <a:r>
              <a:rPr lang="en-AU" altLang="el-GR"/>
              <a:t>Third Level</a:t>
            </a:r>
          </a:p>
          <a:p>
            <a:pPr lvl="3"/>
            <a:r>
              <a:rPr lang="en-AU" altLang="el-GR"/>
              <a:t>Fourth Level</a:t>
            </a:r>
          </a:p>
          <a:p>
            <a:pPr lvl="4"/>
            <a:r>
              <a:rPr lang="en-AU" altLang="el-GR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5700" y="890588"/>
            <a:ext cx="4789488" cy="35925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altLang="el-GR"/>
              <a:t>just refreshing what we talked about before...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7000531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altLang="el-GR"/>
              <a:t>discuss: why do you want to assign a subclass to superclass variable?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altLang="el-GR"/>
              <a:t>Go though method call / dispatch and lookup again; this time starting from a </a:t>
            </a:r>
            <a:r>
              <a:rPr lang="en-AU" altLang="el-GR" i="1"/>
              <a:t>variable</a:t>
            </a:r>
            <a:r>
              <a:rPr lang="en-AU" altLang="el-GR"/>
              <a:t> (not just the call) where static and dynamic type are different. (Make that clear.) Explain how the dynamic type determines method binding.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altLang="el-GR"/>
              <a:t>This was the object scenario...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altLang="el-GR"/>
              <a:t>"reverse polymorphism" is the problem of type loss.</a:t>
            </a:r>
          </a:p>
          <a:p>
            <a:r>
              <a:rPr lang="en-AU" altLang="el-GR"/>
              <a:t>Give an example (e.g. from their simulations).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altLang="el-GR"/>
              <a:t>This was the code.</a:t>
            </a:r>
          </a:p>
          <a:p>
            <a:r>
              <a:rPr lang="en-AU" altLang="el-GR"/>
              <a:t>It worked well, “print” is just called, no distinction on what class here in the caller’s code.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5503821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altLang="el-GR"/>
              <a:t>Altogether there were three print methods involved...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altLang="el-GR"/>
              <a:t>Just a reminder: every object has a reference to its class.</a:t>
            </a:r>
          </a:p>
          <a:p>
            <a:r>
              <a:rPr lang="en-AU" altLang="el-GR"/>
              <a:t>Objects hold values of instance fields, classes define methods.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altLang="el-GR"/>
              <a:t>How a method call is resolved (dynamic binding)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altLang="el-GR"/>
              <a:t>explain overriding by explaining method lookup a-la Smalltalk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7158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9256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01650"/>
            <a:ext cx="1943100" cy="55943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01650"/>
            <a:ext cx="5676900" cy="55943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2252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6717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1802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64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64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3126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0754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61271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8370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80600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46526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80000"/>
                <a:invGamma/>
              </a:schemeClr>
            </a:gs>
            <a:gs pos="50000">
              <a:schemeClr val="bg1"/>
            </a:gs>
            <a:gs pos="100000">
              <a:schemeClr val="bg1">
                <a:gamma/>
                <a:shade val="80000"/>
                <a:invGamma/>
              </a:schemeClr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34950" y="234950"/>
            <a:ext cx="8674100" cy="62357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01650"/>
            <a:ext cx="7772400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/>
              <a:t>Click to edit Master title style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457200" y="1143000"/>
            <a:ext cx="8229600" cy="76200"/>
          </a:xfrm>
          <a:prstGeom prst="rect">
            <a:avLst/>
          </a:prstGeom>
          <a:gradFill rotWithShape="0">
            <a:gsLst>
              <a:gs pos="0">
                <a:srgbClr val="474747"/>
              </a:gs>
              <a:gs pos="100000">
                <a:srgbClr val="474747">
                  <a:gamma/>
                  <a:tint val="30196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/>
              <a:t>sample</a:t>
            </a:r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8810625" y="6494463"/>
            <a:ext cx="180975" cy="271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endParaRPr lang="en-AU" altLang="el-GR" sz="1200" b="1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" panose="02020603050405020304" pitchFamily="18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2548812" y="6434138"/>
            <a:ext cx="6442788" cy="274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Εισαγωγή στον </a:t>
            </a:r>
            <a:r>
              <a:rPr lang="el-GR" altLang="el-GR" sz="1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Αντικειμενοστρεφή</a:t>
            </a:r>
            <a:r>
              <a:rPr lang="el-GR" altLang="el-GR" sz="1200" baseline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 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Προγραμματισμό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, 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Αντώνιος </a:t>
            </a:r>
            <a:r>
              <a:rPr lang="el-GR" altLang="el-GR" sz="1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Συμβώνης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, 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ΣΕΜΦΕ, ΕΜΠ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,</a:t>
            </a:r>
            <a:r>
              <a:rPr lang="en-AU" altLang="el-GR" sz="1200" dirty="0"/>
              <a:t> </a:t>
            </a:r>
            <a:r>
              <a:rPr lang="en-AU" altLang="el-GR" sz="1200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  <a:ea typeface="+mn-ea"/>
                <a:cs typeface="+mn-cs"/>
              </a:rPr>
              <a:t>Slide </a:t>
            </a:r>
            <a:fld id="{FB66F834-279D-4E87-891F-8713BCD441E8}" type="slidenum">
              <a:rPr lang="en-AU" altLang="el-GR" sz="1200" kern="12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  <a:ea typeface="+mn-ea"/>
                <a:cs typeface="+mn-cs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lang="en-AU" altLang="el-GR" sz="1200" kern="12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" panose="02020603060405020304" pitchFamily="18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w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AU" altLang="el-GR" sz="5400">
              <a:solidFill>
                <a:srgbClr val="000000"/>
              </a:solidFill>
            </a:endParaRPr>
          </a:p>
        </p:txBody>
      </p:sp>
      <p:sp>
        <p:nvSpPr>
          <p:cNvPr id="240643" name="Rectangle 3"/>
          <p:cNvSpPr>
            <a:spLocks noChangeArrowheads="1"/>
          </p:cNvSpPr>
          <p:nvPr/>
        </p:nvSpPr>
        <p:spPr bwMode="auto">
          <a:xfrm>
            <a:off x="1219200" y="2209800"/>
            <a:ext cx="6705600" cy="2432050"/>
          </a:xfrm>
          <a:prstGeom prst="rect">
            <a:avLst/>
          </a:prstGeom>
          <a:gradFill rotWithShape="0">
            <a:gsLst>
              <a:gs pos="0">
                <a:srgbClr val="676767"/>
              </a:gs>
              <a:gs pos="50000">
                <a:srgbClr val="676767">
                  <a:gamma/>
                  <a:tint val="0"/>
                  <a:invGamma/>
                </a:srgbClr>
              </a:gs>
              <a:gs pos="100000">
                <a:srgbClr val="676767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l-GR" altLang="el-GR" sz="3600" dirty="0">
                <a:latin typeface="Arial" panose="020B0604020202020204" pitchFamily="34" charset="0"/>
              </a:rPr>
              <a:t>Διάλεξη #12</a:t>
            </a:r>
            <a:r>
              <a:rPr lang="en-AU" altLang="el-GR" sz="3600" dirty="0">
                <a:latin typeface="Arial" panose="020B0604020202020204" pitchFamily="34" charset="0"/>
              </a:rPr>
              <a:t>:</a:t>
            </a:r>
          </a:p>
          <a:p>
            <a:pPr algn="ctr"/>
            <a:r>
              <a:rPr lang="el-GR" altLang="el-GR" sz="3600" dirty="0" err="1">
                <a:latin typeface="Arial" panose="020B0604020202020204" pitchFamily="34" charset="0"/>
              </a:rPr>
              <a:t>Υπο</a:t>
            </a:r>
            <a:r>
              <a:rPr lang="en-US" altLang="el-GR" sz="3600" dirty="0">
                <a:latin typeface="Arial" panose="020B0604020202020204" pitchFamily="34" charset="0"/>
              </a:rPr>
              <a:t>-</a:t>
            </a:r>
            <a:r>
              <a:rPr lang="el-GR" altLang="el-GR" sz="3600" dirty="0">
                <a:latin typeface="Arial" panose="020B0604020202020204" pitchFamily="34" charset="0"/>
              </a:rPr>
              <a:t>τύποι και πολυμορφισμός</a:t>
            </a:r>
          </a:p>
          <a:p>
            <a:pPr algn="ctr"/>
            <a:r>
              <a:rPr lang="el-GR" altLang="el-GR" sz="2800" dirty="0">
                <a:solidFill>
                  <a:srgbClr val="FF33CC"/>
                </a:solidFill>
                <a:latin typeface="Arial" panose="020B0604020202020204" pitchFamily="34" charset="0"/>
              </a:rPr>
              <a:t>[</a:t>
            </a:r>
            <a:r>
              <a:rPr lang="en-US" altLang="el-GR" sz="2800" dirty="0">
                <a:solidFill>
                  <a:srgbClr val="FF33CC"/>
                </a:solidFill>
                <a:latin typeface="Arial" panose="020B0604020202020204" pitchFamily="34" charset="0"/>
              </a:rPr>
              <a:t>sub-typing and polymorphism]</a:t>
            </a:r>
            <a:endParaRPr lang="el-GR" altLang="el-GR" sz="2800" dirty="0">
              <a:solidFill>
                <a:srgbClr val="FF33CC"/>
              </a:solidFill>
              <a:latin typeface="Arial" panose="020B0604020202020204" pitchFamily="34" charset="0"/>
            </a:endParaRPr>
          </a:p>
          <a:p>
            <a:pPr algn="ctr"/>
            <a:r>
              <a:rPr lang="en-AU" altLang="el-GR" sz="3200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40644" name="Rectangle 4"/>
          <p:cNvSpPr>
            <a:spLocks noChangeArrowheads="1"/>
          </p:cNvSpPr>
          <p:nvPr/>
        </p:nvSpPr>
        <p:spPr bwMode="auto">
          <a:xfrm>
            <a:off x="457200" y="5715000"/>
            <a:ext cx="8229600" cy="76200"/>
          </a:xfrm>
          <a:prstGeom prst="rect">
            <a:avLst/>
          </a:prstGeom>
          <a:gradFill rotWithShape="0">
            <a:gsLst>
              <a:gs pos="0">
                <a:srgbClr val="474747">
                  <a:gamma/>
                  <a:tint val="30196"/>
                  <a:invGamma/>
                </a:srgbClr>
              </a:gs>
              <a:gs pos="100000">
                <a:srgbClr val="474747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solidFill>
                  <a:schemeClr val="tx2"/>
                </a:solidFill>
              </a:rPr>
              <a:t>Χρήση της </a:t>
            </a:r>
            <a:r>
              <a:rPr lang="en-AU" altLang="el-GR" sz="3600">
                <a:solidFill>
                  <a:schemeClr val="tx2"/>
                </a:solidFill>
              </a:rPr>
              <a:t>“super” </a:t>
            </a:r>
            <a:r>
              <a:rPr lang="el-GR" altLang="el-GR" sz="3600">
                <a:solidFill>
                  <a:schemeClr val="tx2"/>
                </a:solidFill>
              </a:rPr>
              <a:t>σε κατασκευαστές</a:t>
            </a:r>
            <a:endParaRPr lang="en-AU" altLang="el-GR" sz="3600">
              <a:solidFill>
                <a:schemeClr val="tx2"/>
              </a:solidFill>
            </a:endParaRPr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001000" cy="46482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l-GR" altLang="el-GR" sz="2400" dirty="0">
                <a:latin typeface="Arial" panose="020B0604020202020204" pitchFamily="34" charset="0"/>
              </a:rPr>
              <a:t>Οι κατασκευαστές των </a:t>
            </a:r>
            <a:r>
              <a:rPr lang="el-GR" altLang="el-GR" sz="2400" dirty="0" err="1">
                <a:latin typeface="Arial" panose="020B0604020202020204" pitchFamily="34" charset="0"/>
              </a:rPr>
              <a:t>υποκλάσεων</a:t>
            </a:r>
            <a:r>
              <a:rPr lang="el-GR" altLang="el-GR" sz="2400" dirty="0">
                <a:latin typeface="Arial" panose="020B0604020202020204" pitchFamily="34" charset="0"/>
              </a:rPr>
              <a:t> πρέπει να έχουν μία 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κλήση προς τον </a:t>
            </a:r>
            <a:r>
              <a:rPr lang="en-US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“super”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l-GR" altLang="el-GR" sz="2400" dirty="0">
                <a:latin typeface="Arial" panose="020B0604020202020204" pitchFamily="34" charset="0"/>
              </a:rPr>
              <a:t>(τον κατασκευαστή της </a:t>
            </a:r>
            <a:r>
              <a:rPr lang="el-GR" altLang="el-GR" sz="2400" dirty="0" err="1">
                <a:latin typeface="Arial" panose="020B0604020202020204" pitchFamily="34" charset="0"/>
              </a:rPr>
              <a:t>υπερκλάσης</a:t>
            </a:r>
            <a:r>
              <a:rPr lang="el-GR" altLang="el-GR" sz="2400" dirty="0">
                <a:latin typeface="Arial" panose="020B0604020202020204" pitchFamily="34" charset="0"/>
              </a:rPr>
              <a:t>) στην 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πρώτη γραμμή </a:t>
            </a:r>
            <a:r>
              <a:rPr lang="el-GR" altLang="el-GR" sz="2400" dirty="0">
                <a:latin typeface="Arial" panose="020B0604020202020204" pitchFamily="34" charset="0"/>
              </a:rPr>
              <a:t>του κώδικά τους.</a:t>
            </a:r>
          </a:p>
          <a:p>
            <a:pPr>
              <a:lnSpc>
                <a:spcPct val="110000"/>
              </a:lnSpc>
            </a:pPr>
            <a:r>
              <a:rPr lang="el-GR" altLang="el-GR" sz="2400" dirty="0">
                <a:latin typeface="Arial" panose="020B0604020202020204" pitchFamily="34" charset="0"/>
              </a:rPr>
              <a:t>Εάν η κλήση έχει παραληφθεί, η εντολή </a:t>
            </a:r>
            <a:r>
              <a:rPr lang="en-AU" altLang="el-GR" sz="2400" dirty="0">
                <a:latin typeface="Arial" panose="020B0604020202020204" pitchFamily="34" charset="0"/>
              </a:rPr>
              <a:t>	</a:t>
            </a:r>
            <a:r>
              <a:rPr lang="en-AU" altLang="el-GR" sz="2400" b="1" dirty="0">
                <a:latin typeface="Courier New" panose="02070309020205020404" pitchFamily="49" charset="0"/>
              </a:rPr>
              <a:t>super();</a:t>
            </a:r>
            <a:br>
              <a:rPr lang="en-AU" altLang="el-GR" sz="2400" dirty="0">
                <a:latin typeface="Arial" panose="020B0604020202020204" pitchFamily="34" charset="0"/>
              </a:rPr>
            </a:b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εισάγεται αυτόματα </a:t>
            </a:r>
            <a:r>
              <a:rPr lang="el-GR" altLang="el-GR" sz="2400" dirty="0">
                <a:latin typeface="Arial" panose="020B0604020202020204" pitchFamily="34" charset="0"/>
              </a:rPr>
              <a:t>από τον μεταφραστή.</a:t>
            </a:r>
            <a:r>
              <a:rPr lang="en-AU" altLang="el-GR" sz="2400" dirty="0">
                <a:latin typeface="Arial" panose="020B0604020202020204" pitchFamily="34" charset="0"/>
              </a:rPr>
              <a:t> </a:t>
            </a:r>
            <a:endParaRPr lang="el-GR" altLang="el-GR" sz="2000" b="1" dirty="0"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l-GR" altLang="el-GR" sz="2400" u="sng" dirty="0">
                <a:solidFill>
                  <a:srgbClr val="C00000"/>
                </a:solidFill>
                <a:latin typeface="Arial" panose="020B0604020202020204" pitchFamily="34" charset="0"/>
              </a:rPr>
              <a:t>Προσοχή</a:t>
            </a:r>
            <a:r>
              <a:rPr lang="el-GR" altLang="el-GR" sz="2400" dirty="0">
                <a:latin typeface="Arial" panose="020B0604020202020204" pitchFamily="34" charset="0"/>
              </a:rPr>
              <a:t>: Ο κατασκευαστής που δεν έχει παραμέτρους είναι αυτός που επιλέγεται να εισαχθεί αυτόματα</a:t>
            </a:r>
            <a:r>
              <a:rPr lang="en-AU" altLang="el-GR" sz="2400" dirty="0">
                <a:latin typeface="Arial" panose="020B0604020202020204" pitchFamily="34" charset="0"/>
              </a:rPr>
              <a:t>!</a:t>
            </a:r>
          </a:p>
          <a:p>
            <a:pPr>
              <a:lnSpc>
                <a:spcPct val="110000"/>
              </a:lnSpc>
            </a:pPr>
            <a:r>
              <a:rPr lang="el-GR" altLang="el-GR" sz="2400" u="sng" dirty="0">
                <a:solidFill>
                  <a:srgbClr val="00B050"/>
                </a:solidFill>
                <a:latin typeface="Arial" panose="020B0604020202020204" pitchFamily="34" charset="0"/>
              </a:rPr>
              <a:t>Σύσταση</a:t>
            </a:r>
            <a:r>
              <a:rPr lang="en-AU" altLang="el-GR" sz="2400" dirty="0">
                <a:latin typeface="Arial" panose="020B0604020202020204" pitchFamily="34" charset="0"/>
              </a:rPr>
              <a:t>: </a:t>
            </a:r>
            <a:r>
              <a:rPr lang="el-GR" altLang="el-GR" sz="2400" dirty="0">
                <a:latin typeface="Arial" panose="020B0604020202020204" pitchFamily="34" charset="0"/>
              </a:rPr>
              <a:t>Πάντα να εισάγετε μία κλήση προς τον κατασκευαστή</a:t>
            </a:r>
            <a:r>
              <a:rPr lang="en-AU" altLang="el-GR" sz="2400" dirty="0">
                <a:latin typeface="Arial" panose="020B0604020202020204" pitchFamily="34" charset="0"/>
              </a:rPr>
              <a:t> </a:t>
            </a:r>
            <a:r>
              <a:rPr lang="en-AU" altLang="el-GR" sz="2400" i="1" dirty="0">
                <a:latin typeface="Arial" panose="020B0604020202020204" pitchFamily="34" charset="0"/>
              </a:rPr>
              <a:t>super</a:t>
            </a:r>
            <a:r>
              <a:rPr lang="en-AU" altLang="el-GR" sz="2400" dirty="0">
                <a:latin typeface="Arial" panose="020B0604020202020204" pitchFamily="34" charset="0"/>
              </a:rPr>
              <a:t> – </a:t>
            </a:r>
            <a:r>
              <a:rPr lang="el-GR" altLang="el-GR" sz="2400" dirty="0">
                <a:latin typeface="Arial" panose="020B0604020202020204" pitchFamily="34" charset="0"/>
              </a:rPr>
              <a:t>μην εξαρτάστε από την αυτόματη εισαγωγή του</a:t>
            </a:r>
            <a:endParaRPr lang="en-AU" altLang="el-GR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394F7E5A-AD83-135C-7C13-2A2EAC63603C}"/>
              </a:ext>
            </a:extLst>
          </p:cNvPr>
          <p:cNvSpPr/>
          <p:nvPr/>
        </p:nvSpPr>
        <p:spPr bwMode="auto">
          <a:xfrm>
            <a:off x="467544" y="1340768"/>
            <a:ext cx="3816424" cy="5112568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DC71BE50-5ED7-9C49-58E5-CA4D872CE711}"/>
              </a:ext>
            </a:extLst>
          </p:cNvPr>
          <p:cNvSpPr/>
          <p:nvPr/>
        </p:nvSpPr>
        <p:spPr bwMode="auto">
          <a:xfrm>
            <a:off x="539552" y="1412776"/>
            <a:ext cx="3672408" cy="5040560"/>
          </a:xfrm>
          <a:prstGeom prst="roundRect">
            <a:avLst>
              <a:gd name="adj" fmla="val 3842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691E9797-4A1C-E4E3-3B2B-C0663BEEBB9C}"/>
              </a:ext>
            </a:extLst>
          </p:cNvPr>
          <p:cNvSpPr/>
          <p:nvPr/>
        </p:nvSpPr>
        <p:spPr bwMode="auto">
          <a:xfrm>
            <a:off x="611560" y="1556792"/>
            <a:ext cx="3528392" cy="1512168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86FD5CF9-A61C-9BAA-477F-2D17C7BA23E5}"/>
              </a:ext>
            </a:extLst>
          </p:cNvPr>
          <p:cNvSpPr/>
          <p:nvPr/>
        </p:nvSpPr>
        <p:spPr bwMode="auto">
          <a:xfrm>
            <a:off x="1475656" y="2132856"/>
            <a:ext cx="2592288" cy="64807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C512BC2B-841E-9A35-BD49-67128B0A34A6}"/>
              </a:ext>
            </a:extLst>
          </p:cNvPr>
          <p:cNvSpPr/>
          <p:nvPr/>
        </p:nvSpPr>
        <p:spPr bwMode="auto">
          <a:xfrm>
            <a:off x="611560" y="3284984"/>
            <a:ext cx="3528392" cy="1512168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0CD0FDCB-9D25-7796-8810-6E698A22E7C1}"/>
              </a:ext>
            </a:extLst>
          </p:cNvPr>
          <p:cNvSpPr/>
          <p:nvPr/>
        </p:nvSpPr>
        <p:spPr bwMode="auto">
          <a:xfrm>
            <a:off x="1475656" y="3861048"/>
            <a:ext cx="2592288" cy="43204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2C097FC8-6FF4-C120-2455-5BF8B13E004D}"/>
              </a:ext>
            </a:extLst>
          </p:cNvPr>
          <p:cNvSpPr/>
          <p:nvPr/>
        </p:nvSpPr>
        <p:spPr bwMode="auto">
          <a:xfrm>
            <a:off x="611560" y="4869160"/>
            <a:ext cx="3528392" cy="1512168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D95400DB-6882-20FE-FA19-98A38726F884}"/>
              </a:ext>
            </a:extLst>
          </p:cNvPr>
          <p:cNvSpPr/>
          <p:nvPr/>
        </p:nvSpPr>
        <p:spPr bwMode="auto">
          <a:xfrm>
            <a:off x="1475656" y="5445224"/>
            <a:ext cx="2592288" cy="64807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solidFill>
                  <a:schemeClr val="tx2"/>
                </a:solidFill>
              </a:rPr>
              <a:t>Παραδείγματα κατασκευαστών</a:t>
            </a:r>
            <a:endParaRPr lang="en-AU" altLang="el-GR" sz="3600">
              <a:solidFill>
                <a:schemeClr val="tx2"/>
              </a:solidFill>
            </a:endParaRPr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0" y="1447800"/>
            <a:ext cx="44196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400" dirty="0">
                <a:latin typeface="Arial" panose="020B0604020202020204" pitchFamily="34" charset="0"/>
              </a:rPr>
              <a:t>Άμεση κλήση στον </a:t>
            </a:r>
            <a:r>
              <a:rPr lang="en-AU" altLang="el-GR" sz="2400" b="1" dirty="0">
                <a:latin typeface="Courier New" panose="02070309020205020404" pitchFamily="49" charset="0"/>
              </a:rPr>
              <a:t>super</a:t>
            </a:r>
            <a:r>
              <a:rPr lang="en-AU" altLang="el-GR" sz="2400" dirty="0">
                <a:latin typeface="Arial" panose="020B0604020202020204" pitchFamily="34" charset="0"/>
              </a:rPr>
              <a:t> </a:t>
            </a:r>
            <a:r>
              <a:rPr lang="el-GR" altLang="el-GR" sz="2400" dirty="0">
                <a:latin typeface="Arial" panose="020B0604020202020204" pitchFamily="34" charset="0"/>
              </a:rPr>
              <a:t>χωρίς παραμέτρους</a:t>
            </a:r>
            <a:endParaRPr lang="en-AU" altLang="el-GR" sz="24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endParaRPr lang="el-GR" altLang="el-GR" sz="24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endParaRPr lang="el-GR" altLang="el-GR" sz="24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l-GR" altLang="el-GR" sz="2400" dirty="0"/>
              <a:t>Έμμεση </a:t>
            </a:r>
            <a:r>
              <a:rPr lang="el-GR" altLang="el-GR" sz="2400" dirty="0">
                <a:latin typeface="Arial" panose="020B0604020202020204" pitchFamily="34" charset="0"/>
              </a:rPr>
              <a:t>κλήση στον </a:t>
            </a:r>
            <a:r>
              <a:rPr lang="en-AU" altLang="el-GR" sz="2400" b="1" dirty="0">
                <a:latin typeface="Courier New" panose="02070309020205020404" pitchFamily="49" charset="0"/>
              </a:rPr>
              <a:t>super</a:t>
            </a:r>
            <a:r>
              <a:rPr lang="en-AU" altLang="el-GR" sz="2400" dirty="0">
                <a:latin typeface="Arial" panose="020B0604020202020204" pitchFamily="34" charset="0"/>
              </a:rPr>
              <a:t> </a:t>
            </a:r>
            <a:r>
              <a:rPr lang="el-GR" altLang="el-GR" sz="2400" dirty="0">
                <a:latin typeface="Arial" panose="020B0604020202020204" pitchFamily="34" charset="0"/>
              </a:rPr>
              <a:t>χωρίς παραμέτρους</a:t>
            </a:r>
            <a:endParaRPr lang="en-AU" altLang="el-GR" sz="24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l-GR" altLang="el-GR" sz="2000" dirty="0"/>
              <a:t>	</a:t>
            </a:r>
            <a:r>
              <a:rPr lang="en-AU" altLang="el-GR" sz="2000" dirty="0">
                <a:latin typeface="Arial" panose="020B0604020202020204" pitchFamily="34" charset="0"/>
              </a:rPr>
              <a:t>(</a:t>
            </a:r>
            <a:r>
              <a:rPr lang="el-GR" altLang="el-GR" sz="2000" dirty="0">
                <a:latin typeface="Arial" panose="020B0604020202020204" pitchFamily="34" charset="0"/>
              </a:rPr>
              <a:t>δουλεύει μόνο όταν υπάρχει στην </a:t>
            </a:r>
            <a:r>
              <a:rPr lang="el-GR" altLang="el-GR" sz="2000" dirty="0" err="1">
                <a:latin typeface="Arial" panose="020B0604020202020204" pitchFamily="34" charset="0"/>
              </a:rPr>
              <a:t>υπερκλάση</a:t>
            </a:r>
            <a:r>
              <a:rPr lang="el-GR" altLang="el-GR" sz="2000" dirty="0">
                <a:latin typeface="Arial" panose="020B0604020202020204" pitchFamily="34" charset="0"/>
              </a:rPr>
              <a:t> κατασκευαστής χωρίς παραμέτρους</a:t>
            </a:r>
            <a:r>
              <a:rPr lang="en-AU" altLang="el-GR" sz="2000" dirty="0">
                <a:latin typeface="Arial" panose="020B0604020202020204" pitchFamily="34" charset="0"/>
              </a:rPr>
              <a:t>)</a:t>
            </a:r>
            <a:endParaRPr lang="el-GR" altLang="el-GR" sz="20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l-GR" altLang="el-GR" sz="24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l-GR" altLang="el-GR" sz="2400" dirty="0">
                <a:latin typeface="Arial" panose="020B0604020202020204" pitchFamily="34" charset="0"/>
              </a:rPr>
              <a:t>Άμεση κλήση στον </a:t>
            </a:r>
            <a:r>
              <a:rPr lang="en-AU" altLang="el-GR" sz="2400" b="1" dirty="0">
                <a:latin typeface="Courier New" panose="02070309020205020404" pitchFamily="49" charset="0"/>
              </a:rPr>
              <a:t>super</a:t>
            </a:r>
            <a:r>
              <a:rPr lang="en-AU" altLang="el-GR" sz="2400" dirty="0">
                <a:latin typeface="Arial" panose="020B0604020202020204" pitchFamily="34" charset="0"/>
              </a:rPr>
              <a:t> </a:t>
            </a:r>
            <a:r>
              <a:rPr lang="el-GR" altLang="el-GR" sz="2400" dirty="0">
                <a:latin typeface="Arial" panose="020B0604020202020204" pitchFamily="34" charset="0"/>
              </a:rPr>
              <a:t>με παραμέτρους</a:t>
            </a:r>
            <a:endParaRPr lang="en-AU" altLang="el-GR" sz="24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endParaRPr lang="en-AU" altLang="el-GR" sz="2800" dirty="0"/>
          </a:p>
        </p:txBody>
      </p:sp>
      <p:sp>
        <p:nvSpPr>
          <p:cNvPr id="194564" name="Text Box 4"/>
          <p:cNvSpPr txBox="1">
            <a:spLocks noChangeArrowheads="1"/>
          </p:cNvSpPr>
          <p:nvPr/>
        </p:nvSpPr>
        <p:spPr bwMode="auto">
          <a:xfrm>
            <a:off x="609600" y="1506538"/>
            <a:ext cx="3568284" cy="496802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AU" altLang="el-GR" sz="2000" b="1" dirty="0" err="1">
                <a:latin typeface="Courier New" panose="02070309020205020404" pitchFamily="49" charset="0"/>
              </a:rPr>
              <a:t>MusicCD</a:t>
            </a:r>
            <a:r>
              <a:rPr lang="en-AU" altLang="el-GR" sz="2000" b="1" dirty="0">
                <a:latin typeface="Courier New" panose="02070309020205020404" pitchFamily="49" charset="0"/>
              </a:rPr>
              <a:t> (String title)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	</a:t>
            </a:r>
            <a:r>
              <a:rPr lang="en-AU" altLang="el-GR" sz="2000" b="1" dirty="0">
                <a:solidFill>
                  <a:srgbClr val="00B0F0"/>
                </a:solidFill>
                <a:latin typeface="Courier New" panose="02070309020205020404" pitchFamily="49" charset="0"/>
              </a:rPr>
              <a:t>super</a:t>
            </a:r>
            <a:r>
              <a:rPr lang="en-AU" altLang="el-GR" sz="2000" b="1" dirty="0">
                <a:latin typeface="Courier New" panose="02070309020205020404" pitchFamily="49" charset="0"/>
              </a:rPr>
              <a:t>();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	...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  <a:p>
            <a:pPr>
              <a:lnSpc>
                <a:spcPct val="80000"/>
              </a:lnSpc>
            </a:pPr>
            <a:endParaRPr lang="en-AU" altLang="el-GR" sz="2000" b="1" dirty="0"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AU" altLang="el-GR" sz="2000" b="1" dirty="0" err="1">
                <a:latin typeface="Courier New" panose="02070309020205020404" pitchFamily="49" charset="0"/>
              </a:rPr>
              <a:t>MusicCD</a:t>
            </a:r>
            <a:r>
              <a:rPr lang="en-AU" altLang="el-GR" sz="2000" b="1" dirty="0">
                <a:latin typeface="Courier New" panose="02070309020205020404" pitchFamily="49" charset="0"/>
              </a:rPr>
              <a:t> (String title)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	...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  <a:endParaRPr lang="el-GR" altLang="el-GR" sz="2000" b="1" dirty="0"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endParaRPr lang="el-GR" altLang="el-GR" sz="2000" b="1" dirty="0"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AU" altLang="el-GR" sz="2000" b="1" dirty="0" err="1">
                <a:latin typeface="Courier New" panose="02070309020205020404" pitchFamily="49" charset="0"/>
              </a:rPr>
              <a:t>MusicCD</a:t>
            </a:r>
            <a:r>
              <a:rPr lang="en-AU" altLang="el-GR" sz="2000" b="1" dirty="0">
                <a:latin typeface="Courier New" panose="02070309020205020404" pitchFamily="49" charset="0"/>
              </a:rPr>
              <a:t> (String title)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	</a:t>
            </a:r>
            <a:r>
              <a:rPr lang="en-AU" altLang="el-GR" sz="2000" b="1" dirty="0">
                <a:solidFill>
                  <a:srgbClr val="00B0F0"/>
                </a:solidFill>
                <a:latin typeface="Courier New" panose="02070309020205020404" pitchFamily="49" charset="0"/>
              </a:rPr>
              <a:t>super</a:t>
            </a:r>
            <a:r>
              <a:rPr lang="en-AU" altLang="el-GR" sz="2000" b="1" dirty="0">
                <a:latin typeface="Courier New" panose="02070309020205020404" pitchFamily="49" charset="0"/>
              </a:rPr>
              <a:t>(title);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	...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solidFill>
                  <a:schemeClr val="tx2"/>
                </a:solidFill>
              </a:rPr>
              <a:t>Κληρονομικότητα και υπο-τύποι</a:t>
            </a:r>
            <a:endParaRPr lang="en-AU" altLang="el-GR" sz="3600">
              <a:solidFill>
                <a:schemeClr val="tx2"/>
              </a:solidFill>
            </a:endParaRPr>
          </a:p>
        </p:txBody>
      </p:sp>
      <p:sp>
        <p:nvSpPr>
          <p:cNvPr id="174083" name="Text Box 3"/>
          <p:cNvSpPr txBox="1">
            <a:spLocks noChangeArrowheads="1"/>
          </p:cNvSpPr>
          <p:nvPr/>
        </p:nvSpPr>
        <p:spPr bwMode="auto">
          <a:xfrm>
            <a:off x="914400" y="1828800"/>
            <a:ext cx="6359525" cy="831850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sy="50000" kx="-2453608" rotWithShape="0">
              <a:schemeClr val="bg2"/>
            </a:outerShdw>
          </a:effectLst>
        </p:spPr>
        <p:txBody>
          <a:bodyPr lIns="90487" tIns="44450" rIns="90487" bIns="44450">
            <a:spAutoFit/>
          </a:bodyPr>
          <a:lstStyle/>
          <a:p>
            <a:r>
              <a:rPr lang="el-GR" altLang="el-GR" dirty="0">
                <a:latin typeface="Arial" panose="020B0604020202020204" pitchFamily="34" charset="0"/>
              </a:rPr>
              <a:t>Η κληρονομικότητα δημιουργεί μία σχέση </a:t>
            </a:r>
            <a:r>
              <a:rPr lang="el-GR" altLang="el-GR" b="1" dirty="0" err="1">
                <a:solidFill>
                  <a:srgbClr val="0070C0"/>
                </a:solidFill>
                <a:latin typeface="Arial" panose="020B0604020202020204" pitchFamily="34" charset="0"/>
              </a:rPr>
              <a:t>υπο</a:t>
            </a:r>
            <a:r>
              <a:rPr lang="en-US" altLang="el-GR" b="1" dirty="0">
                <a:solidFill>
                  <a:srgbClr val="0070C0"/>
                </a:solidFill>
                <a:latin typeface="Arial" panose="020B0604020202020204" pitchFamily="34" charset="0"/>
              </a:rPr>
              <a:t>-</a:t>
            </a:r>
            <a:r>
              <a:rPr lang="el-GR" altLang="el-GR" b="1" dirty="0">
                <a:solidFill>
                  <a:srgbClr val="0070C0"/>
                </a:solidFill>
                <a:latin typeface="Arial" panose="020B0604020202020204" pitchFamily="34" charset="0"/>
              </a:rPr>
              <a:t>τύπων</a:t>
            </a:r>
            <a:r>
              <a:rPr lang="el-GR" altLang="el-GR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l-GR" altLang="el-GR" sz="2000" dirty="0">
                <a:solidFill>
                  <a:srgbClr val="FF0066"/>
                </a:solidFill>
                <a:latin typeface="Arial" panose="020B0604020202020204" pitchFamily="34" charset="0"/>
              </a:rPr>
              <a:t>[</a:t>
            </a:r>
            <a:r>
              <a:rPr lang="en-US" altLang="el-GR" sz="2000" dirty="0">
                <a:solidFill>
                  <a:srgbClr val="FF0066"/>
                </a:solidFill>
                <a:latin typeface="Arial" panose="020B0604020202020204" pitchFamily="34" charset="0"/>
              </a:rPr>
              <a:t>subtypes]</a:t>
            </a:r>
            <a:r>
              <a:rPr lang="el-GR" altLang="el-GR" dirty="0">
                <a:latin typeface="Arial" panose="020B0604020202020204" pitchFamily="34" charset="0"/>
              </a:rPr>
              <a:t> μεταξύ κλάσεων</a:t>
            </a:r>
            <a:endParaRPr lang="en-AU" altLang="el-GR" dirty="0">
              <a:latin typeface="Arial" panose="020B0604020202020204" pitchFamily="34" charset="0"/>
            </a:endParaRPr>
          </a:p>
        </p:txBody>
      </p:sp>
      <p:sp>
        <p:nvSpPr>
          <p:cNvPr id="174084" name="Text Box 4"/>
          <p:cNvSpPr txBox="1">
            <a:spLocks noChangeArrowheads="1"/>
          </p:cNvSpPr>
          <p:nvPr/>
        </p:nvSpPr>
        <p:spPr bwMode="auto">
          <a:xfrm>
            <a:off x="1905000" y="4038600"/>
            <a:ext cx="6629400" cy="2010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l-GR" altLang="el-GR" u="sng" dirty="0">
                <a:latin typeface="Times" panose="02020603050405020304" pitchFamily="18" charset="0"/>
              </a:rPr>
              <a:t>Υπενθύμιση</a:t>
            </a:r>
            <a:r>
              <a:rPr lang="en-AU" altLang="el-GR" dirty="0">
                <a:latin typeface="Times" panose="02020603050405020304" pitchFamily="18" charset="0"/>
              </a:rPr>
              <a:t>: </a:t>
            </a:r>
            <a:r>
              <a:rPr lang="el-GR" altLang="el-GR" dirty="0">
                <a:latin typeface="Times" panose="02020603050405020304" pitchFamily="18" charset="0"/>
              </a:rPr>
              <a:t>Η </a:t>
            </a:r>
            <a:r>
              <a:rPr lang="en-AU" altLang="el-GR" dirty="0">
                <a:latin typeface="Times" panose="02020603050405020304" pitchFamily="18" charset="0"/>
              </a:rPr>
              <a:t>Java </a:t>
            </a:r>
            <a:r>
              <a:rPr lang="el-GR" altLang="el-GR" dirty="0">
                <a:latin typeface="Times" panose="02020603050405020304" pitchFamily="18" charset="0"/>
              </a:rPr>
              <a:t>είναι μία γλώσσα με </a:t>
            </a:r>
            <a:r>
              <a:rPr lang="el-GR" altLang="el-GR" b="1" dirty="0">
                <a:solidFill>
                  <a:srgbClr val="0070C0"/>
                </a:solidFill>
                <a:latin typeface="Times" panose="02020603050405020304" pitchFamily="18" charset="0"/>
              </a:rPr>
              <a:t>στατικό σύστημα τύπων δεδομένων</a:t>
            </a:r>
            <a:r>
              <a:rPr lang="el-GR" altLang="el-GR" dirty="0">
                <a:latin typeface="Times" panose="02020603050405020304" pitchFamily="18" charset="0"/>
              </a:rPr>
              <a:t> </a:t>
            </a:r>
            <a:r>
              <a:rPr lang="el-GR" altLang="el-GR" sz="2000" b="1" dirty="0">
                <a:solidFill>
                  <a:srgbClr val="FF0066"/>
                </a:solidFill>
                <a:latin typeface="Times" panose="02020603050405020304" pitchFamily="18" charset="0"/>
              </a:rPr>
              <a:t>[</a:t>
            </a:r>
            <a:r>
              <a:rPr lang="en-AU" altLang="el-GR" sz="2000" b="1" dirty="0">
                <a:solidFill>
                  <a:srgbClr val="FF0066"/>
                </a:solidFill>
                <a:latin typeface="Times" panose="02020603050405020304" pitchFamily="18" charset="0"/>
              </a:rPr>
              <a:t>typed language</a:t>
            </a:r>
            <a:r>
              <a:rPr lang="el-GR" altLang="el-GR" sz="2000" b="1" dirty="0">
                <a:solidFill>
                  <a:srgbClr val="FF0066"/>
                </a:solidFill>
                <a:latin typeface="Times" panose="02020603050405020304" pitchFamily="18" charset="0"/>
              </a:rPr>
              <a:t>]</a:t>
            </a:r>
            <a:r>
              <a:rPr lang="el-GR" altLang="el-GR" sz="2000" b="1" dirty="0">
                <a:solidFill>
                  <a:schemeClr val="tx2"/>
                </a:solidFill>
                <a:latin typeface="Times" panose="02020603050405020304" pitchFamily="18" charset="0"/>
              </a:rPr>
              <a:t>.</a:t>
            </a:r>
            <a:endParaRPr lang="en-AU" altLang="el-GR" sz="2000" b="1" dirty="0">
              <a:solidFill>
                <a:schemeClr val="tx2"/>
              </a:solidFill>
              <a:latin typeface="Times" panose="02020603050405020304" pitchFamily="18" charset="0"/>
            </a:endParaRPr>
          </a:p>
          <a:p>
            <a:r>
              <a:rPr lang="el-GR" altLang="el-GR" dirty="0">
                <a:latin typeface="Times" panose="02020603050405020304" pitchFamily="18" charset="0"/>
              </a:rPr>
              <a:t>Μόνο τιμές με συμβατούς τύπους δεδομένων (που είναι γνωστοί κατά την μετάφραση) μπορεί να καταχωρηθούν σε μεταβλητές και παραμέτρους</a:t>
            </a:r>
            <a:endParaRPr lang="en-AU" altLang="el-GR" dirty="0">
              <a:latin typeface="Times" panose="02020603050405020304" pitchFamily="18" charset="0"/>
            </a:endParaRPr>
          </a:p>
        </p:txBody>
      </p:sp>
      <p:graphicFrame>
        <p:nvGraphicFramePr>
          <p:cNvPr id="174085" name="Object 5"/>
          <p:cNvGraphicFramePr>
            <a:graphicFrameLocks noChangeAspect="1"/>
          </p:cNvGraphicFramePr>
          <p:nvPr/>
        </p:nvGraphicFramePr>
        <p:xfrm>
          <a:off x="152400" y="3657600"/>
          <a:ext cx="1216025" cy="261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866900" imgH="4013200" progId="MS_ClipArt_Gallery">
                  <p:embed/>
                </p:oleObj>
              </mc:Choice>
              <mc:Fallback>
                <p:oleObj r:id="rId3" imgW="1866900" imgH="4013200" progId="MS_ClipArt_Gallery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657600"/>
                        <a:ext cx="1216025" cy="261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C054AC1C-6EE9-84EC-DBAC-3B2A86104A03}"/>
              </a:ext>
            </a:extLst>
          </p:cNvPr>
          <p:cNvSpPr/>
          <p:nvPr/>
        </p:nvSpPr>
        <p:spPr bwMode="auto">
          <a:xfrm>
            <a:off x="467544" y="1340768"/>
            <a:ext cx="5832648" cy="2592288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3E89EAFD-C47A-729D-5A48-68210FF0394D}"/>
              </a:ext>
            </a:extLst>
          </p:cNvPr>
          <p:cNvSpPr/>
          <p:nvPr/>
        </p:nvSpPr>
        <p:spPr bwMode="auto">
          <a:xfrm>
            <a:off x="611560" y="1412776"/>
            <a:ext cx="5544616" cy="244827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 dirty="0">
                <a:solidFill>
                  <a:schemeClr val="tx2"/>
                </a:solidFill>
              </a:rPr>
              <a:t>Χρήση </a:t>
            </a:r>
            <a:r>
              <a:rPr lang="el-GR" altLang="el-GR" sz="3600" dirty="0" err="1">
                <a:solidFill>
                  <a:schemeClr val="tx2"/>
                </a:solidFill>
              </a:rPr>
              <a:t>υπο</a:t>
            </a:r>
            <a:r>
              <a:rPr lang="el-GR" altLang="el-GR" sz="3600" dirty="0">
                <a:solidFill>
                  <a:schemeClr val="tx2"/>
                </a:solidFill>
              </a:rPr>
              <a:t>-τύπων</a:t>
            </a:r>
            <a:endParaRPr lang="en-AU" altLang="el-GR" sz="2800" dirty="0">
              <a:solidFill>
                <a:schemeClr val="tx2"/>
              </a:solidFill>
            </a:endParaRPr>
          </a:p>
        </p:txBody>
      </p:sp>
      <p:sp>
        <p:nvSpPr>
          <p:cNvPr id="184323" name="Text Box 3"/>
          <p:cNvSpPr txBox="1">
            <a:spLocks noChangeArrowheads="1"/>
          </p:cNvSpPr>
          <p:nvPr/>
        </p:nvSpPr>
        <p:spPr bwMode="auto">
          <a:xfrm>
            <a:off x="609600" y="1447800"/>
            <a:ext cx="368722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Person </a:t>
            </a:r>
            <a:r>
              <a:rPr lang="en-AU" altLang="el-G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aPerson</a:t>
            </a: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Student </a:t>
            </a:r>
            <a:r>
              <a:rPr lang="en-AU" altLang="el-G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aStudent</a:t>
            </a: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Staff </a:t>
            </a:r>
            <a:r>
              <a:rPr lang="en-AU" altLang="el-G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aStaffMember</a:t>
            </a: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184325" name="Rectangle 5"/>
          <p:cNvSpPr>
            <a:spLocks noChangeArrowheads="1"/>
          </p:cNvSpPr>
          <p:nvPr/>
        </p:nvSpPr>
        <p:spPr bwMode="auto">
          <a:xfrm>
            <a:off x="616844" y="2924944"/>
            <a:ext cx="589937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aStudent</a:t>
            </a: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AU" altLang="el-GR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Student(...);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aStaffMember</a:t>
            </a: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AU" altLang="el-GR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Staff(...);</a:t>
            </a:r>
          </a:p>
        </p:txBody>
      </p:sp>
      <p:sp>
        <p:nvSpPr>
          <p:cNvPr id="4" name="Text Box 17">
            <a:extLst>
              <a:ext uri="{FF2B5EF4-FFF2-40B4-BE49-F238E27FC236}">
                <a16:creationId xmlns:a16="http://schemas.microsoft.com/office/drawing/2014/main" id="{9DE837DF-0B5F-CA6C-48BE-AFDFB0A06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3888" y="4005064"/>
            <a:ext cx="1665288" cy="8509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 dirty="0">
                <a:latin typeface="Arial" panose="020B0604020202020204" pitchFamily="34" charset="0"/>
              </a:rPr>
              <a:t>Person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AU" altLang="el-GR" sz="1400" dirty="0">
              <a:latin typeface="Arial" panose="020B0604020202020204" pitchFamily="34" charset="0"/>
            </a:endParaRPr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E4ED3AEE-0FA0-A018-3EFD-3D64FC9B4C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6288" y="4538464"/>
            <a:ext cx="533400" cy="12065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52BA194D-5CFA-C02E-C070-A1AFCCE62A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6288" y="4646414"/>
            <a:ext cx="533400" cy="12065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/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0E598E8C-33AB-4BD7-BD0A-7096E3CFDB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0688" y="4465687"/>
            <a:ext cx="2101552" cy="2952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 err="1"/>
              <a:t>changeAddress</a:t>
            </a:r>
            <a:r>
              <a:rPr lang="en-AU" altLang="el-GR" sz="1800" dirty="0"/>
              <a:t>(…)</a:t>
            </a:r>
          </a:p>
        </p:txBody>
      </p:sp>
      <p:sp>
        <p:nvSpPr>
          <p:cNvPr id="10" name="Text Box 17">
            <a:extLst>
              <a:ext uri="{FF2B5EF4-FFF2-40B4-BE49-F238E27FC236}">
                <a16:creationId xmlns:a16="http://schemas.microsoft.com/office/drawing/2014/main" id="{AD4008EA-65B5-8FC4-519E-855C391805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736" y="5301208"/>
            <a:ext cx="1665288" cy="8509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 dirty="0">
                <a:latin typeface="Arial" panose="020B0604020202020204" pitchFamily="34" charset="0"/>
              </a:rPr>
              <a:t>Staff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AU" altLang="el-GR" sz="1400" dirty="0">
              <a:latin typeface="Arial" panose="020B0604020202020204" pitchFamily="34" charset="0"/>
            </a:endParaRPr>
          </a:p>
        </p:txBody>
      </p:sp>
      <p:sp>
        <p:nvSpPr>
          <p:cNvPr id="11" name="Rectangle 18">
            <a:extLst>
              <a:ext uri="{FF2B5EF4-FFF2-40B4-BE49-F238E27FC236}">
                <a16:creationId xmlns:a16="http://schemas.microsoft.com/office/drawing/2014/main" id="{D6F76A3C-A23F-6D3C-59E5-2010B32A67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8136" y="5834608"/>
            <a:ext cx="533400" cy="12065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/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DC23E1AC-7394-6EDF-DF90-1CAD48002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8136" y="5942558"/>
            <a:ext cx="533400" cy="12065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/>
          </a:p>
        </p:txBody>
      </p:sp>
      <p:sp>
        <p:nvSpPr>
          <p:cNvPr id="13" name="Rectangle 20">
            <a:extLst>
              <a:ext uri="{FF2B5EF4-FFF2-40B4-BE49-F238E27FC236}">
                <a16:creationId xmlns:a16="http://schemas.microsoft.com/office/drawing/2014/main" id="{6FA325B4-30F5-7F19-E56B-242BD0FE62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2536" y="5716488"/>
            <a:ext cx="1021432" cy="34672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/>
              <a:t>…</a:t>
            </a:r>
          </a:p>
        </p:txBody>
      </p:sp>
      <p:sp>
        <p:nvSpPr>
          <p:cNvPr id="14" name="Rectangle 21">
            <a:extLst>
              <a:ext uri="{FF2B5EF4-FFF2-40B4-BE49-F238E27FC236}">
                <a16:creationId xmlns:a16="http://schemas.microsoft.com/office/drawing/2014/main" id="{9637F66A-7317-6F20-DA6C-E726C5AC07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2535" y="6043613"/>
            <a:ext cx="1023715" cy="324394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/>
              <a:t>…</a:t>
            </a:r>
          </a:p>
        </p:txBody>
      </p:sp>
      <p:sp>
        <p:nvSpPr>
          <p:cNvPr id="15" name="Line 28">
            <a:extLst>
              <a:ext uri="{FF2B5EF4-FFF2-40B4-BE49-F238E27FC236}">
                <a16:creationId xmlns:a16="http://schemas.microsoft.com/office/drawing/2014/main" id="{06E49CE1-BB11-B407-2F3A-38CC45E2CF3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91880" y="4941168"/>
            <a:ext cx="504056" cy="36004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16" name="Text Box 17">
            <a:extLst>
              <a:ext uri="{FF2B5EF4-FFF2-40B4-BE49-F238E27FC236}">
                <a16:creationId xmlns:a16="http://schemas.microsoft.com/office/drawing/2014/main" id="{01AE338D-DA20-1555-4185-DE39E0EDD6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056" y="5301208"/>
            <a:ext cx="1665288" cy="8509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 dirty="0">
                <a:latin typeface="Arial" panose="020B0604020202020204" pitchFamily="34" charset="0"/>
              </a:rPr>
              <a:t>Student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AU" altLang="el-GR" sz="1400" dirty="0">
              <a:latin typeface="Arial" panose="020B0604020202020204" pitchFamily="34" charset="0"/>
            </a:endParaRPr>
          </a:p>
        </p:txBody>
      </p:sp>
      <p:sp>
        <p:nvSpPr>
          <p:cNvPr id="17" name="Rectangle 18">
            <a:extLst>
              <a:ext uri="{FF2B5EF4-FFF2-40B4-BE49-F238E27FC236}">
                <a16:creationId xmlns:a16="http://schemas.microsoft.com/office/drawing/2014/main" id="{A95054E1-12DD-E6D9-E3E1-63EA588C30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8456" y="5834608"/>
            <a:ext cx="533400" cy="12065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/>
          </a:p>
        </p:txBody>
      </p:sp>
      <p:sp>
        <p:nvSpPr>
          <p:cNvPr id="18" name="Rectangle 19">
            <a:extLst>
              <a:ext uri="{FF2B5EF4-FFF2-40B4-BE49-F238E27FC236}">
                <a16:creationId xmlns:a16="http://schemas.microsoft.com/office/drawing/2014/main" id="{6AED0DB6-11EE-F04E-94E0-86E3726EDD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8456" y="5942558"/>
            <a:ext cx="533400" cy="12065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/>
          </a:p>
        </p:txBody>
      </p:sp>
      <p:sp>
        <p:nvSpPr>
          <p:cNvPr id="19" name="Rectangle 20">
            <a:extLst>
              <a:ext uri="{FF2B5EF4-FFF2-40B4-BE49-F238E27FC236}">
                <a16:creationId xmlns:a16="http://schemas.microsoft.com/office/drawing/2014/main" id="{62905219-2FCA-C3A1-FE25-51E667879F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2856" y="5758408"/>
            <a:ext cx="1524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/>
              <a:t>graduate()</a:t>
            </a:r>
          </a:p>
        </p:txBody>
      </p:sp>
      <p:sp>
        <p:nvSpPr>
          <p:cNvPr id="20" name="Rectangle 21">
            <a:extLst>
              <a:ext uri="{FF2B5EF4-FFF2-40B4-BE49-F238E27FC236}">
                <a16:creationId xmlns:a16="http://schemas.microsoft.com/office/drawing/2014/main" id="{EE8EDE5F-B65C-FFCB-A11A-313E1DBB1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2856" y="6063208"/>
            <a:ext cx="1524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/>
              <a:t>…</a:t>
            </a:r>
          </a:p>
        </p:txBody>
      </p:sp>
      <p:sp>
        <p:nvSpPr>
          <p:cNvPr id="22" name="Rectangle 20">
            <a:extLst>
              <a:ext uri="{FF2B5EF4-FFF2-40B4-BE49-F238E27FC236}">
                <a16:creationId xmlns:a16="http://schemas.microsoft.com/office/drawing/2014/main" id="{6FE5597D-EAF8-9FFF-0FE4-A20B7D7B25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9720" y="4752225"/>
            <a:ext cx="2101552" cy="2880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/>
              <a:t>…</a:t>
            </a:r>
          </a:p>
        </p:txBody>
      </p:sp>
      <p:sp>
        <p:nvSpPr>
          <p:cNvPr id="21" name="Line 28">
            <a:extLst>
              <a:ext uri="{FF2B5EF4-FFF2-40B4-BE49-F238E27FC236}">
                <a16:creationId xmlns:a16="http://schemas.microsoft.com/office/drawing/2014/main" id="{EE17BF80-CDD2-8C0A-3270-A6154D005A6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004048" y="4869160"/>
            <a:ext cx="605408" cy="432048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7" tIns="44450" rIns="90487" bIns="44450" anchor="ctr"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Ορθογώνιο: Στρογγύλεμα γωνιών 24">
            <a:extLst>
              <a:ext uri="{FF2B5EF4-FFF2-40B4-BE49-F238E27FC236}">
                <a16:creationId xmlns:a16="http://schemas.microsoft.com/office/drawing/2014/main" id="{043890B2-22EF-6D18-F3D4-19D1650C1607}"/>
              </a:ext>
            </a:extLst>
          </p:cNvPr>
          <p:cNvSpPr/>
          <p:nvPr/>
        </p:nvSpPr>
        <p:spPr bwMode="auto">
          <a:xfrm>
            <a:off x="323528" y="1196752"/>
            <a:ext cx="3888432" cy="1728192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Ορθογώνιο: Στρογγύλεμα γωνιών 25">
            <a:extLst>
              <a:ext uri="{FF2B5EF4-FFF2-40B4-BE49-F238E27FC236}">
                <a16:creationId xmlns:a16="http://schemas.microsoft.com/office/drawing/2014/main" id="{54EA33D4-B52F-F388-80B3-D2D9804E8AFC}"/>
              </a:ext>
            </a:extLst>
          </p:cNvPr>
          <p:cNvSpPr/>
          <p:nvPr/>
        </p:nvSpPr>
        <p:spPr bwMode="auto">
          <a:xfrm>
            <a:off x="467544" y="1268744"/>
            <a:ext cx="3672408" cy="158419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E43A2F0A-4D07-ADC4-775E-E38829621F4C}"/>
              </a:ext>
            </a:extLst>
          </p:cNvPr>
          <p:cNvSpPr/>
          <p:nvPr/>
        </p:nvSpPr>
        <p:spPr bwMode="auto">
          <a:xfrm>
            <a:off x="395536" y="3429000"/>
            <a:ext cx="5184576" cy="1512168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AE9EFA13-497E-8EE4-B5E5-B384177716FB}"/>
              </a:ext>
            </a:extLst>
          </p:cNvPr>
          <p:cNvSpPr/>
          <p:nvPr/>
        </p:nvSpPr>
        <p:spPr bwMode="auto">
          <a:xfrm>
            <a:off x="539552" y="3501008"/>
            <a:ext cx="4968552" cy="136815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3798F3AC-FF64-DFEF-178C-DDFB63DAD438}"/>
              </a:ext>
            </a:extLst>
          </p:cNvPr>
          <p:cNvSpPr/>
          <p:nvPr/>
        </p:nvSpPr>
        <p:spPr bwMode="auto">
          <a:xfrm>
            <a:off x="395536" y="4941168"/>
            <a:ext cx="5184576" cy="1512168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47A5A124-E879-B505-740A-80925751F2E7}"/>
              </a:ext>
            </a:extLst>
          </p:cNvPr>
          <p:cNvSpPr/>
          <p:nvPr/>
        </p:nvSpPr>
        <p:spPr bwMode="auto">
          <a:xfrm>
            <a:off x="539552" y="5013176"/>
            <a:ext cx="4968552" cy="136815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solidFill>
                  <a:schemeClr val="tx2"/>
                </a:solidFill>
              </a:rPr>
              <a:t>Χρήση υπο-τύπων</a:t>
            </a:r>
            <a:endParaRPr lang="en-AU" altLang="el-GR" sz="2800">
              <a:solidFill>
                <a:schemeClr val="tx2"/>
              </a:solidFill>
            </a:endParaRPr>
          </a:p>
        </p:txBody>
      </p:sp>
      <p:sp>
        <p:nvSpPr>
          <p:cNvPr id="184324" name="Text Box 4"/>
          <p:cNvSpPr txBox="1">
            <a:spLocks noChangeArrowheads="1"/>
          </p:cNvSpPr>
          <p:nvPr/>
        </p:nvSpPr>
        <p:spPr bwMode="auto">
          <a:xfrm>
            <a:off x="539552" y="3429000"/>
            <a:ext cx="5346335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aPerson</a:t>
            </a: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AU" altLang="el-G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aStaffMember</a:t>
            </a: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aPerson</a:t>
            </a: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AU" altLang="el-G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aStudent</a:t>
            </a: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AU" altLang="el-GR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aPerson.changeAddress</a:t>
            </a: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(...);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aStudent</a:t>
            </a: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AU" altLang="el-G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aPerson</a:t>
            </a: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aPerson.graduate</a:t>
            </a: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</p:txBody>
      </p:sp>
      <p:sp>
        <p:nvSpPr>
          <p:cNvPr id="184326" name="Line 6"/>
          <p:cNvSpPr>
            <a:spLocks noChangeShapeType="1"/>
          </p:cNvSpPr>
          <p:nvPr/>
        </p:nvSpPr>
        <p:spPr bwMode="auto">
          <a:xfrm>
            <a:off x="685800" y="3124200"/>
            <a:ext cx="77724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84329" name="AutoShape 9"/>
          <p:cNvSpPr>
            <a:spLocks/>
          </p:cNvSpPr>
          <p:nvPr/>
        </p:nvSpPr>
        <p:spPr bwMode="auto">
          <a:xfrm>
            <a:off x="5651500" y="3429000"/>
            <a:ext cx="144463" cy="1512888"/>
          </a:xfrm>
          <a:prstGeom prst="rightBrace">
            <a:avLst>
              <a:gd name="adj1" fmla="val 87271"/>
              <a:gd name="adj2" fmla="val 50000"/>
            </a:avLst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184330" name="AutoShape 10"/>
          <p:cNvSpPr>
            <a:spLocks/>
          </p:cNvSpPr>
          <p:nvPr/>
        </p:nvSpPr>
        <p:spPr bwMode="auto">
          <a:xfrm>
            <a:off x="5651500" y="5157788"/>
            <a:ext cx="215900" cy="1079500"/>
          </a:xfrm>
          <a:prstGeom prst="rightBrace">
            <a:avLst>
              <a:gd name="adj1" fmla="val 41667"/>
              <a:gd name="adj2" fmla="val 50000"/>
            </a:avLst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184331" name="Text Box 11"/>
          <p:cNvSpPr txBox="1">
            <a:spLocks noChangeArrowheads="1"/>
          </p:cNvSpPr>
          <p:nvPr/>
        </p:nvSpPr>
        <p:spPr bwMode="auto">
          <a:xfrm>
            <a:off x="6156325" y="4005263"/>
            <a:ext cx="2087563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l-GR" dirty="0">
                <a:solidFill>
                  <a:srgbClr val="00B050"/>
                </a:solidFill>
              </a:rPr>
              <a:t>Σωστή χρήση</a:t>
            </a:r>
          </a:p>
        </p:txBody>
      </p:sp>
      <p:sp>
        <p:nvSpPr>
          <p:cNvPr id="184332" name="Text Box 12"/>
          <p:cNvSpPr txBox="1">
            <a:spLocks noChangeArrowheads="1"/>
          </p:cNvSpPr>
          <p:nvPr/>
        </p:nvSpPr>
        <p:spPr bwMode="auto">
          <a:xfrm>
            <a:off x="6227763" y="5516563"/>
            <a:ext cx="2013371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 dirty="0">
                <a:solidFill>
                  <a:srgbClr val="C00000"/>
                </a:solidFill>
              </a:rPr>
              <a:t>Λάθος χρήση</a:t>
            </a:r>
          </a:p>
        </p:txBody>
      </p:sp>
      <p:sp>
        <p:nvSpPr>
          <p:cNvPr id="8" name="Text Box 17">
            <a:extLst>
              <a:ext uri="{FF2B5EF4-FFF2-40B4-BE49-F238E27FC236}">
                <a16:creationId xmlns:a16="http://schemas.microsoft.com/office/drawing/2014/main" id="{784122C2-058F-80E8-CB96-C5C9D2831D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0072" y="836712"/>
            <a:ext cx="1665288" cy="8509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 dirty="0">
                <a:latin typeface="Arial" panose="020B0604020202020204" pitchFamily="34" charset="0"/>
              </a:rPr>
              <a:t>Person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AU" altLang="el-GR" sz="1400" dirty="0">
              <a:latin typeface="Arial" panose="020B0604020202020204" pitchFamily="34" charset="0"/>
            </a:endParaRPr>
          </a:p>
        </p:txBody>
      </p:sp>
      <p:sp>
        <p:nvSpPr>
          <p:cNvPr id="9" name="Rectangle 18">
            <a:extLst>
              <a:ext uri="{FF2B5EF4-FFF2-40B4-BE49-F238E27FC236}">
                <a16:creationId xmlns:a16="http://schemas.microsoft.com/office/drawing/2014/main" id="{6E53CB97-829C-F28D-A412-47E01D9482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6214" y="1370112"/>
            <a:ext cx="533400" cy="12065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/>
          </a:p>
        </p:txBody>
      </p:sp>
      <p:sp>
        <p:nvSpPr>
          <p:cNvPr id="10" name="Rectangle 19">
            <a:extLst>
              <a:ext uri="{FF2B5EF4-FFF2-40B4-BE49-F238E27FC236}">
                <a16:creationId xmlns:a16="http://schemas.microsoft.com/office/drawing/2014/main" id="{562FC013-0000-331D-B915-FF24EB60ED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6214" y="1478062"/>
            <a:ext cx="533400" cy="12065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/>
          </a:p>
        </p:txBody>
      </p:sp>
      <p:sp>
        <p:nvSpPr>
          <p:cNvPr id="11" name="Rectangle 20">
            <a:extLst>
              <a:ext uri="{FF2B5EF4-FFF2-40B4-BE49-F238E27FC236}">
                <a16:creationId xmlns:a16="http://schemas.microsoft.com/office/drawing/2014/main" id="{C5841A4F-0A35-5429-1BEF-2D4D1E1D5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6872" y="1241679"/>
            <a:ext cx="2030512" cy="35703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 err="1"/>
              <a:t>changeAddress</a:t>
            </a:r>
            <a:r>
              <a:rPr lang="en-AU" altLang="el-GR" sz="1800" dirty="0"/>
              <a:t>(…)</a:t>
            </a:r>
          </a:p>
        </p:txBody>
      </p:sp>
      <p:sp>
        <p:nvSpPr>
          <p:cNvPr id="12" name="Text Box 17">
            <a:extLst>
              <a:ext uri="{FF2B5EF4-FFF2-40B4-BE49-F238E27FC236}">
                <a16:creationId xmlns:a16="http://schemas.microsoft.com/office/drawing/2014/main" id="{7FE40B94-72F8-9D46-8673-45B77A30EF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9952" y="2132856"/>
            <a:ext cx="1665288" cy="8509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 dirty="0">
                <a:latin typeface="Arial" panose="020B0604020202020204" pitchFamily="34" charset="0"/>
              </a:rPr>
              <a:t>Staff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AU" altLang="el-GR" sz="1400" dirty="0">
              <a:latin typeface="Arial" panose="020B0604020202020204" pitchFamily="34" charset="0"/>
            </a:endParaRPr>
          </a:p>
        </p:txBody>
      </p:sp>
      <p:sp>
        <p:nvSpPr>
          <p:cNvPr id="13" name="Rectangle 18">
            <a:extLst>
              <a:ext uri="{FF2B5EF4-FFF2-40B4-BE49-F238E27FC236}">
                <a16:creationId xmlns:a16="http://schemas.microsoft.com/office/drawing/2014/main" id="{B2CCB8E7-6A8E-07F6-6860-7912E85CD1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2352" y="2666256"/>
            <a:ext cx="533400" cy="12065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FF54C7EF-3EE0-1350-1C1B-2E0580E6DF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2352" y="2774206"/>
            <a:ext cx="533400" cy="12065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/>
          </a:p>
        </p:txBody>
      </p:sp>
      <p:sp>
        <p:nvSpPr>
          <p:cNvPr id="15" name="Rectangle 20">
            <a:extLst>
              <a:ext uri="{FF2B5EF4-FFF2-40B4-BE49-F238E27FC236}">
                <a16:creationId xmlns:a16="http://schemas.microsoft.com/office/drawing/2014/main" id="{43560DEF-16A1-6979-A15D-E7852439DF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6752" y="2548136"/>
            <a:ext cx="1021432" cy="34672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/>
              <a:t>…</a:t>
            </a:r>
          </a:p>
        </p:txBody>
      </p:sp>
      <p:sp>
        <p:nvSpPr>
          <p:cNvPr id="16" name="Rectangle 21">
            <a:extLst>
              <a:ext uri="{FF2B5EF4-FFF2-40B4-BE49-F238E27FC236}">
                <a16:creationId xmlns:a16="http://schemas.microsoft.com/office/drawing/2014/main" id="{7A107C4E-02E4-A997-7A6A-B0856F28E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6751" y="2875261"/>
            <a:ext cx="1018800" cy="324394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/>
              <a:t>…</a:t>
            </a:r>
          </a:p>
        </p:txBody>
      </p:sp>
      <p:sp>
        <p:nvSpPr>
          <p:cNvPr id="17" name="Line 28">
            <a:extLst>
              <a:ext uri="{FF2B5EF4-FFF2-40B4-BE49-F238E27FC236}">
                <a16:creationId xmlns:a16="http://schemas.microsoft.com/office/drawing/2014/main" id="{EB05FA75-7DCF-FDD2-E0D1-4DE66CF2E62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36096" y="1772816"/>
            <a:ext cx="288032" cy="36004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18" name="Text Box 17">
            <a:extLst>
              <a:ext uri="{FF2B5EF4-FFF2-40B4-BE49-F238E27FC236}">
                <a16:creationId xmlns:a16="http://schemas.microsoft.com/office/drawing/2014/main" id="{B5E0A1FE-C946-9EC7-61C3-5E3F75D707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192" y="2132856"/>
            <a:ext cx="1665288" cy="8509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 dirty="0">
                <a:latin typeface="Arial" panose="020B0604020202020204" pitchFamily="34" charset="0"/>
              </a:rPr>
              <a:t>Student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AU" altLang="el-GR" sz="1400" dirty="0">
              <a:latin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872D02A-284E-5CA7-EFBA-165A2519A1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2592" y="2666256"/>
            <a:ext cx="533400" cy="12065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C480775-FFD0-F124-7DC3-BD1DB4F40D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2592" y="2774206"/>
            <a:ext cx="533400" cy="12065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E42A769-BC2E-9A83-F8F6-BAF9DB7C00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6992" y="2590056"/>
            <a:ext cx="1524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/>
              <a:t>graduate()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DD08E0C-09FA-5AB7-0CA9-08C823DFDC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6992" y="2894856"/>
            <a:ext cx="1524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/>
              <a:t>…</a:t>
            </a:r>
          </a:p>
        </p:txBody>
      </p:sp>
      <p:sp>
        <p:nvSpPr>
          <p:cNvPr id="23" name="Rectangle 20">
            <a:extLst>
              <a:ext uri="{FF2B5EF4-FFF2-40B4-BE49-F238E27FC236}">
                <a16:creationId xmlns:a16="http://schemas.microsoft.com/office/drawing/2014/main" id="{C85A8CE6-0865-2D88-CBC0-E74B76F74C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5904" y="1556792"/>
            <a:ext cx="2030512" cy="35703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/>
              <a:t>…</a:t>
            </a:r>
          </a:p>
        </p:txBody>
      </p:sp>
      <p:sp>
        <p:nvSpPr>
          <p:cNvPr id="24" name="Line 28">
            <a:extLst>
              <a:ext uri="{FF2B5EF4-FFF2-40B4-BE49-F238E27FC236}">
                <a16:creationId xmlns:a16="http://schemas.microsoft.com/office/drawing/2014/main" id="{69295E14-74B3-CCFF-DD8C-CD2E218D607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516216" y="1772816"/>
            <a:ext cx="317376" cy="36004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27" name="Text Box 3">
            <a:extLst>
              <a:ext uri="{FF2B5EF4-FFF2-40B4-BE49-F238E27FC236}">
                <a16:creationId xmlns:a16="http://schemas.microsoft.com/office/drawing/2014/main" id="{CDCDD8AC-BEB3-3151-1922-BA5F9047C9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584" y="1231640"/>
            <a:ext cx="3108543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Person </a:t>
            </a:r>
            <a:r>
              <a:rPr lang="en-AU" altLang="el-G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aPerson</a:t>
            </a:r>
            <a:r>
              <a:rPr lang="en-AU" altLang="el-G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Student </a:t>
            </a:r>
            <a:r>
              <a:rPr lang="en-AU" altLang="el-G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aStudent</a:t>
            </a:r>
            <a:r>
              <a:rPr lang="en-AU" altLang="el-G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Staff </a:t>
            </a:r>
            <a:r>
              <a:rPr lang="en-AU" altLang="el-G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aStaffMember</a:t>
            </a:r>
            <a:r>
              <a:rPr lang="en-AU" altLang="el-G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28" name="Rectangle 5">
            <a:extLst>
              <a:ext uri="{FF2B5EF4-FFF2-40B4-BE49-F238E27FC236}">
                <a16:creationId xmlns:a16="http://schemas.microsoft.com/office/drawing/2014/main" id="{1A3FECCC-358E-991D-C32F-298048699A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6" y="2276872"/>
            <a:ext cx="388760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aStudent</a:t>
            </a:r>
            <a:r>
              <a:rPr lang="en-AU" altLang="el-GR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AU" altLang="el-GR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AU" altLang="el-GR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Student(...);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aStaffMember</a:t>
            </a:r>
            <a:r>
              <a:rPr lang="en-AU" altLang="el-GR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AU" altLang="el-GR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AU" altLang="el-GR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Staff(...);</a:t>
            </a:r>
          </a:p>
        </p:txBody>
      </p:sp>
    </p:spTree>
    <p:extLst>
      <p:ext uri="{BB962C8B-B14F-4D97-AF65-F5344CB8AC3E}">
        <p14:creationId xmlns:p14="http://schemas.microsoft.com/office/powerpoint/2010/main" val="9837680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229600" cy="565150"/>
          </a:xfrm>
        </p:spPr>
        <p:txBody>
          <a:bodyPr/>
          <a:lstStyle/>
          <a:p>
            <a:r>
              <a:rPr lang="el-GR" altLang="el-GR" sz="3200">
                <a:solidFill>
                  <a:schemeClr val="tx2"/>
                </a:solidFill>
              </a:rPr>
              <a:t>Υπο</a:t>
            </a:r>
            <a:r>
              <a:rPr lang="en-US" altLang="el-GR" sz="3200">
                <a:solidFill>
                  <a:schemeClr val="tx2"/>
                </a:solidFill>
              </a:rPr>
              <a:t>-</a:t>
            </a:r>
            <a:r>
              <a:rPr lang="el-GR" altLang="el-GR" sz="3200">
                <a:solidFill>
                  <a:schemeClr val="tx2"/>
                </a:solidFill>
              </a:rPr>
              <a:t>τύποι και συμφωνία τύπων</a:t>
            </a:r>
            <a:r>
              <a:rPr lang="el-GR" altLang="el-GR" sz="3600"/>
              <a:t> </a:t>
            </a:r>
            <a:r>
              <a:rPr lang="el-GR" altLang="el-GR" sz="2400">
                <a:solidFill>
                  <a:srgbClr val="FF0066"/>
                </a:solidFill>
              </a:rPr>
              <a:t>[</a:t>
            </a:r>
            <a:r>
              <a:rPr lang="en-US" altLang="el-GR" sz="2400">
                <a:solidFill>
                  <a:srgbClr val="FF0066"/>
                </a:solidFill>
              </a:rPr>
              <a:t>c</a:t>
            </a:r>
            <a:r>
              <a:rPr lang="en-AU" altLang="el-GR" sz="2400">
                <a:solidFill>
                  <a:srgbClr val="FF0066"/>
                </a:solidFill>
              </a:rPr>
              <a:t>onformance]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8077200" cy="4191000"/>
          </a:xfrm>
        </p:spPr>
        <p:txBody>
          <a:bodyPr/>
          <a:lstStyle/>
          <a:p>
            <a:r>
              <a:rPr lang="el-GR" altLang="el-GR" sz="2400" dirty="0"/>
              <a:t>Αντικείμενα </a:t>
            </a:r>
            <a:r>
              <a:rPr lang="el-GR" altLang="el-GR" sz="2400" dirty="0" err="1"/>
              <a:t>υπο</a:t>
            </a:r>
            <a:r>
              <a:rPr lang="el-GR" altLang="el-GR" sz="2400" dirty="0"/>
              <a:t>-τύπων μπορεί να υποκαθιστούν αντικείμενα των </a:t>
            </a:r>
            <a:r>
              <a:rPr lang="el-GR" altLang="el-GR" sz="2400" dirty="0" err="1"/>
              <a:t>υπερ</a:t>
            </a:r>
            <a:r>
              <a:rPr lang="el-GR" altLang="el-GR" sz="2400" dirty="0"/>
              <a:t>-τύπων τους (μπορεί να χρησιμοποιηθούν σε περιπτώσεις όπου αναμένονταν ένα αντικείμενο του </a:t>
            </a:r>
            <a:r>
              <a:rPr lang="el-GR" altLang="el-GR" sz="2400" dirty="0" err="1"/>
              <a:t>υπερ</a:t>
            </a:r>
            <a:r>
              <a:rPr lang="el-GR" altLang="el-GR" sz="2400" dirty="0"/>
              <a:t>-τύπου). </a:t>
            </a:r>
          </a:p>
          <a:p>
            <a:r>
              <a:rPr lang="el-GR" altLang="el-GR" sz="2400" dirty="0"/>
              <a:t>«Ένα αντικείμενο </a:t>
            </a:r>
            <a:r>
              <a:rPr lang="el-GR" altLang="el-GR" sz="2400" dirty="0" err="1"/>
              <a:t>υπο</a:t>
            </a:r>
            <a:r>
              <a:rPr lang="el-GR" altLang="el-GR" sz="2400" dirty="0"/>
              <a:t>-τύπου </a:t>
            </a:r>
            <a:r>
              <a:rPr lang="el-GR" altLang="el-GR" sz="2400" b="1" dirty="0">
                <a:solidFill>
                  <a:srgbClr val="0070C0"/>
                </a:solidFill>
              </a:rPr>
              <a:t>είναι-ένα</a:t>
            </a:r>
            <a:r>
              <a:rPr lang="el-GR" altLang="el-GR" sz="2400" dirty="0"/>
              <a:t> </a:t>
            </a:r>
            <a:r>
              <a:rPr lang="el-GR" altLang="el-GR" sz="2000" dirty="0">
                <a:solidFill>
                  <a:srgbClr val="FF0066"/>
                </a:solidFill>
              </a:rPr>
              <a:t>[</a:t>
            </a:r>
            <a:r>
              <a:rPr lang="en-AU" altLang="el-GR" sz="2000" dirty="0">
                <a:solidFill>
                  <a:srgbClr val="FF0066"/>
                </a:solidFill>
                <a:latin typeface="Times" panose="02020603050405020304" pitchFamily="18" charset="0"/>
              </a:rPr>
              <a:t>is-a</a:t>
            </a:r>
            <a:r>
              <a:rPr lang="el-GR" altLang="el-GR" sz="2000" dirty="0">
                <a:solidFill>
                  <a:srgbClr val="FF0066"/>
                </a:solidFill>
                <a:latin typeface="Times" panose="02020603050405020304" pitchFamily="18" charset="0"/>
              </a:rPr>
              <a:t>]</a:t>
            </a:r>
            <a:r>
              <a:rPr lang="en-AU" altLang="el-GR" sz="2400" dirty="0">
                <a:latin typeface="Times" panose="02020603050405020304" pitchFamily="18" charset="0"/>
              </a:rPr>
              <a:t> </a:t>
            </a:r>
            <a:r>
              <a:rPr lang="el-GR" altLang="el-GR" sz="2400" dirty="0"/>
              <a:t>αντικείμενο </a:t>
            </a:r>
            <a:r>
              <a:rPr lang="el-GR" altLang="el-GR" sz="2400" dirty="0" err="1"/>
              <a:t>υπερ</a:t>
            </a:r>
            <a:r>
              <a:rPr lang="el-GR" altLang="el-GR" sz="2400" dirty="0"/>
              <a:t>-τύπου»</a:t>
            </a:r>
            <a:endParaRPr lang="en-AU" altLang="el-GR" sz="2400" dirty="0"/>
          </a:p>
          <a:p>
            <a:r>
              <a:rPr lang="el-GR" altLang="el-GR" sz="2400" dirty="0"/>
              <a:t>Ένας </a:t>
            </a:r>
            <a:r>
              <a:rPr lang="el-GR" altLang="el-GR" sz="2400" dirty="0" err="1"/>
              <a:t>υπο</a:t>
            </a:r>
            <a:r>
              <a:rPr lang="el-GR" altLang="el-GR" sz="2400" dirty="0"/>
              <a:t>-τύπος </a:t>
            </a:r>
            <a:r>
              <a:rPr lang="el-GR" altLang="el-GR" sz="2400" b="1" dirty="0">
                <a:solidFill>
                  <a:srgbClr val="0070C0"/>
                </a:solidFill>
              </a:rPr>
              <a:t>συμφωνεί</a:t>
            </a:r>
            <a:r>
              <a:rPr lang="el-GR" altLang="el-GR" sz="2400" dirty="0"/>
              <a:t> </a:t>
            </a:r>
            <a:r>
              <a:rPr lang="el-GR" altLang="el-GR" sz="2000" dirty="0">
                <a:solidFill>
                  <a:srgbClr val="FF0066"/>
                </a:solidFill>
              </a:rPr>
              <a:t>[</a:t>
            </a:r>
            <a:r>
              <a:rPr lang="en-AU" altLang="el-GR" sz="2000" dirty="0">
                <a:solidFill>
                  <a:srgbClr val="FF0066"/>
                </a:solidFill>
              </a:rPr>
              <a:t>conforms to</a:t>
            </a:r>
            <a:r>
              <a:rPr lang="el-GR" altLang="el-GR" sz="2000" dirty="0">
                <a:solidFill>
                  <a:srgbClr val="FF0066"/>
                </a:solidFill>
              </a:rPr>
              <a:t>]</a:t>
            </a:r>
            <a:r>
              <a:rPr lang="en-AU" altLang="el-GR" sz="2400" dirty="0"/>
              <a:t> </a:t>
            </a:r>
            <a:r>
              <a:rPr lang="el-GR" altLang="el-GR" sz="2400" dirty="0"/>
              <a:t>με τον </a:t>
            </a:r>
            <a:r>
              <a:rPr lang="el-GR" altLang="el-GR" sz="2400" dirty="0" err="1"/>
              <a:t>υπερ</a:t>
            </a:r>
            <a:r>
              <a:rPr lang="el-GR" altLang="el-GR" sz="2400" dirty="0"/>
              <a:t>-τύπο.</a:t>
            </a:r>
            <a:endParaRPr lang="en-AU" altLang="el-GR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001000" cy="565150"/>
          </a:xfrm>
        </p:spPr>
        <p:txBody>
          <a:bodyPr/>
          <a:lstStyle/>
          <a:p>
            <a:r>
              <a:rPr lang="el-GR" altLang="el-GR" sz="3600">
                <a:solidFill>
                  <a:schemeClr val="tx2"/>
                </a:solidFill>
              </a:rPr>
              <a:t>Στατικοί – δυναμικοί τύποι δεδομένων</a:t>
            </a:r>
            <a:endParaRPr lang="en-AU" altLang="el-GR" sz="3600">
              <a:solidFill>
                <a:schemeClr val="tx2"/>
              </a:solidFill>
            </a:endParaRPr>
          </a:p>
        </p:txBody>
      </p:sp>
      <p:sp>
        <p:nvSpPr>
          <p:cNvPr id="186371" name="Oval 3"/>
          <p:cNvSpPr>
            <a:spLocks noChangeArrowheads="1"/>
          </p:cNvSpPr>
          <p:nvPr/>
        </p:nvSpPr>
        <p:spPr bwMode="auto">
          <a:xfrm>
            <a:off x="4953000" y="2967062"/>
            <a:ext cx="2286000" cy="2286000"/>
          </a:xfrm>
          <a:prstGeom prst="ellipse">
            <a:avLst/>
          </a:prstGeom>
          <a:solidFill>
            <a:srgbClr val="D7D7D7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4000">
                <a:latin typeface="Courier New" panose="02070309020205020404" pitchFamily="49" charset="0"/>
              </a:rPr>
              <a:t>Student</a:t>
            </a:r>
          </a:p>
        </p:txBody>
      </p:sp>
      <p:sp>
        <p:nvSpPr>
          <p:cNvPr id="186372" name="Rectangle 4"/>
          <p:cNvSpPr>
            <a:spLocks noChangeArrowheads="1"/>
          </p:cNvSpPr>
          <p:nvPr/>
        </p:nvSpPr>
        <p:spPr bwMode="auto">
          <a:xfrm>
            <a:off x="5676900" y="3729062"/>
            <a:ext cx="8382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86373" name="Line 5"/>
          <p:cNvSpPr>
            <a:spLocks noChangeShapeType="1"/>
          </p:cNvSpPr>
          <p:nvPr/>
        </p:nvSpPr>
        <p:spPr bwMode="auto">
          <a:xfrm flipV="1">
            <a:off x="6515100" y="3322662"/>
            <a:ext cx="419100" cy="40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86374" name="Line 6"/>
          <p:cNvSpPr>
            <a:spLocks noChangeShapeType="1"/>
          </p:cNvSpPr>
          <p:nvPr/>
        </p:nvSpPr>
        <p:spPr bwMode="auto">
          <a:xfrm flipH="1" flipV="1">
            <a:off x="5275263" y="3322662"/>
            <a:ext cx="401637" cy="40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86375" name="Line 7"/>
          <p:cNvSpPr>
            <a:spLocks noChangeShapeType="1"/>
          </p:cNvSpPr>
          <p:nvPr/>
        </p:nvSpPr>
        <p:spPr bwMode="auto">
          <a:xfrm>
            <a:off x="6515100" y="4491062"/>
            <a:ext cx="419100" cy="4238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86376" name="Line 8"/>
          <p:cNvSpPr>
            <a:spLocks noChangeShapeType="1"/>
          </p:cNvSpPr>
          <p:nvPr/>
        </p:nvSpPr>
        <p:spPr bwMode="auto">
          <a:xfrm flipH="1">
            <a:off x="5275263" y="4491062"/>
            <a:ext cx="401637" cy="4238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86377" name="Rectangle 9"/>
          <p:cNvSpPr>
            <a:spLocks noChangeArrowheads="1"/>
          </p:cNvSpPr>
          <p:nvPr/>
        </p:nvSpPr>
        <p:spPr bwMode="auto">
          <a:xfrm>
            <a:off x="1905000" y="2662262"/>
            <a:ext cx="1219200" cy="457200"/>
          </a:xfrm>
          <a:prstGeom prst="rect">
            <a:avLst/>
          </a:prstGeom>
          <a:solidFill>
            <a:srgbClr val="D7D7D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86378" name="Text Box 10"/>
          <p:cNvSpPr txBox="1">
            <a:spLocks noChangeArrowheads="1"/>
          </p:cNvSpPr>
          <p:nvPr/>
        </p:nvSpPr>
        <p:spPr bwMode="auto">
          <a:xfrm>
            <a:off x="1447800" y="2128862"/>
            <a:ext cx="2455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/>
              <a:t>Person aPerson;</a:t>
            </a:r>
          </a:p>
        </p:txBody>
      </p:sp>
      <p:sp>
        <p:nvSpPr>
          <p:cNvPr id="186379" name="Freeform 11"/>
          <p:cNvSpPr>
            <a:spLocks/>
          </p:cNvSpPr>
          <p:nvPr/>
        </p:nvSpPr>
        <p:spPr bwMode="auto">
          <a:xfrm>
            <a:off x="2667000" y="2890862"/>
            <a:ext cx="2716213" cy="381000"/>
          </a:xfrm>
          <a:custGeom>
            <a:avLst/>
            <a:gdLst>
              <a:gd name="T0" fmla="*/ 0 w 1711"/>
              <a:gd name="T1" fmla="*/ 0 h 240"/>
              <a:gd name="T2" fmla="*/ 1200 w 1711"/>
              <a:gd name="T3" fmla="*/ 48 h 240"/>
              <a:gd name="T4" fmla="*/ 1632 w 1711"/>
              <a:gd name="T5" fmla="*/ 192 h 240"/>
              <a:gd name="T6" fmla="*/ 1680 w 1711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711" h="240">
                <a:moveTo>
                  <a:pt x="0" y="0"/>
                </a:moveTo>
                <a:cubicBezTo>
                  <a:pt x="464" y="8"/>
                  <a:pt x="928" y="16"/>
                  <a:pt x="1200" y="48"/>
                </a:cubicBezTo>
                <a:cubicBezTo>
                  <a:pt x="1471" y="79"/>
                  <a:pt x="1552" y="160"/>
                  <a:pt x="1632" y="192"/>
                </a:cubicBezTo>
                <a:cubicBezTo>
                  <a:pt x="1711" y="223"/>
                  <a:pt x="1695" y="231"/>
                  <a:pt x="1680" y="240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86380" name="Oval 12"/>
          <p:cNvSpPr>
            <a:spLocks noChangeArrowheads="1"/>
          </p:cNvSpPr>
          <p:nvPr/>
        </p:nvSpPr>
        <p:spPr bwMode="auto">
          <a:xfrm>
            <a:off x="2514600" y="2814662"/>
            <a:ext cx="152400" cy="1524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86381" name="Text Box 13"/>
          <p:cNvSpPr txBox="1">
            <a:spLocks noChangeArrowheads="1"/>
          </p:cNvSpPr>
          <p:nvPr/>
        </p:nvSpPr>
        <p:spPr bwMode="auto">
          <a:xfrm>
            <a:off x="609600" y="3576662"/>
            <a:ext cx="3962400" cy="2660650"/>
          </a:xfrm>
          <a:prstGeom prst="rect">
            <a:avLst/>
          </a:prstGeom>
          <a:solidFill>
            <a:srgbClr val="D7D7D7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prstShdw prst="shdw12">
              <a:schemeClr val="accent2"/>
            </a:prstShdw>
          </a:effectLst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dirty="0">
                <a:latin typeface="Arial" panose="020B0604020202020204" pitchFamily="34" charset="0"/>
              </a:rPr>
              <a:t>Οι μεταβλητές μπορεί να αναφέρονται σε αντικείμενα του </a:t>
            </a:r>
            <a:r>
              <a:rPr lang="el-GR" altLang="el-GR" dirty="0">
                <a:solidFill>
                  <a:srgbClr val="0070C0"/>
                </a:solidFill>
                <a:latin typeface="Arial" panose="020B0604020202020204" pitchFamily="34" charset="0"/>
              </a:rPr>
              <a:t>συγκεκριμένου τύπου </a:t>
            </a:r>
            <a:r>
              <a:rPr lang="el-GR" altLang="el-GR" dirty="0">
                <a:latin typeface="Arial" panose="020B0604020202020204" pitchFamily="34" charset="0"/>
              </a:rPr>
              <a:t>δήλωσης τους ή σε αντικείμενα που ανήκουν σε οποιονδήποτε </a:t>
            </a:r>
            <a:r>
              <a:rPr lang="el-GR" altLang="el-GR" dirty="0" err="1">
                <a:solidFill>
                  <a:srgbClr val="0070C0"/>
                </a:solidFill>
                <a:latin typeface="Arial" panose="020B0604020202020204" pitchFamily="34" charset="0"/>
              </a:rPr>
              <a:t>υπο</a:t>
            </a:r>
            <a:r>
              <a:rPr lang="el-GR" altLang="el-GR" dirty="0">
                <a:solidFill>
                  <a:srgbClr val="0070C0"/>
                </a:solidFill>
                <a:latin typeface="Arial" panose="020B0604020202020204" pitchFamily="34" charset="0"/>
              </a:rPr>
              <a:t>-τύπο </a:t>
            </a:r>
            <a:r>
              <a:rPr lang="el-GR" altLang="el-GR" dirty="0">
                <a:latin typeface="Arial" panose="020B0604020202020204" pitchFamily="34" charset="0"/>
              </a:rPr>
              <a:t>του. </a:t>
            </a:r>
            <a:endParaRPr lang="en-AU" altLang="el-GR" dirty="0">
              <a:latin typeface="Arial" panose="020B0604020202020204" pitchFamily="34" charset="0"/>
            </a:endParaRPr>
          </a:p>
        </p:txBody>
      </p:sp>
      <p:sp>
        <p:nvSpPr>
          <p:cNvPr id="2" name="Text Box 17">
            <a:extLst>
              <a:ext uri="{FF2B5EF4-FFF2-40B4-BE49-F238E27FC236}">
                <a16:creationId xmlns:a16="http://schemas.microsoft.com/office/drawing/2014/main" id="{931D41DC-7999-C20C-413C-15F5E59588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0472" y="1268760"/>
            <a:ext cx="1620000" cy="7200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 dirty="0">
                <a:latin typeface="Arial" panose="020B0604020202020204" pitchFamily="34" charset="0"/>
              </a:rPr>
              <a:t>Person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AU" altLang="el-GR" sz="1400" dirty="0">
              <a:latin typeface="Arial" panose="020B0604020202020204" pitchFamily="34" charset="0"/>
            </a:endParaRPr>
          </a:p>
        </p:txBody>
      </p:sp>
      <p:sp>
        <p:nvSpPr>
          <p:cNvPr id="9" name="Text Box 17">
            <a:extLst>
              <a:ext uri="{FF2B5EF4-FFF2-40B4-BE49-F238E27FC236}">
                <a16:creationId xmlns:a16="http://schemas.microsoft.com/office/drawing/2014/main" id="{B15316C5-961E-8F85-549D-206606BB48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6296" y="2564904"/>
            <a:ext cx="1584176" cy="7200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 dirty="0">
                <a:latin typeface="Arial" panose="020B0604020202020204" pitchFamily="34" charset="0"/>
              </a:rPr>
              <a:t>Student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AU" altLang="el-GR" sz="1400" dirty="0">
              <a:latin typeface="Arial" panose="020B0604020202020204" pitchFamily="34" charset="0"/>
            </a:endParaRPr>
          </a:p>
        </p:txBody>
      </p:sp>
      <p:sp>
        <p:nvSpPr>
          <p:cNvPr id="15" name="Line 28">
            <a:extLst>
              <a:ext uri="{FF2B5EF4-FFF2-40B4-BE49-F238E27FC236}">
                <a16:creationId xmlns:a16="http://schemas.microsoft.com/office/drawing/2014/main" id="{74C27B68-90C8-63C8-D4BB-479CE4BF123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00392" y="2060848"/>
            <a:ext cx="0" cy="504056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7" tIns="44450" rIns="90487" bIns="44450" anchor="ctr"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001000" cy="565150"/>
          </a:xfrm>
        </p:spPr>
        <p:txBody>
          <a:bodyPr/>
          <a:lstStyle/>
          <a:p>
            <a:r>
              <a:rPr lang="el-GR" altLang="el-GR" sz="3600">
                <a:solidFill>
                  <a:schemeClr val="tx2"/>
                </a:solidFill>
              </a:rPr>
              <a:t>Στατικοί – δυναμικοί τύποι δεδομένων</a:t>
            </a:r>
            <a:endParaRPr lang="en-AU" altLang="el-GR" sz="3600">
              <a:solidFill>
                <a:schemeClr val="tx2"/>
              </a:solidFill>
            </a:endParaRPr>
          </a:p>
        </p:txBody>
      </p:sp>
      <p:sp>
        <p:nvSpPr>
          <p:cNvPr id="196611" name="Text Box 3"/>
          <p:cNvSpPr txBox="1">
            <a:spLocks noChangeArrowheads="1"/>
          </p:cNvSpPr>
          <p:nvPr/>
        </p:nvSpPr>
        <p:spPr bwMode="auto">
          <a:xfrm>
            <a:off x="914400" y="1828800"/>
            <a:ext cx="6359525" cy="119697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sy="50000" kx="-2453608" rotWithShape="0">
              <a:schemeClr val="bg2"/>
            </a:outerShdw>
          </a:effectLst>
        </p:spPr>
        <p:txBody>
          <a:bodyPr lIns="90487" tIns="44450" rIns="90487" bIns="44450">
            <a:spAutoFit/>
          </a:bodyPr>
          <a:lstStyle/>
          <a:p>
            <a:r>
              <a:rPr lang="el-GR" altLang="el-GR" dirty="0">
                <a:latin typeface="Arial" panose="020B0604020202020204" pitchFamily="34" charset="0"/>
              </a:rPr>
              <a:t>Ο </a:t>
            </a:r>
            <a:r>
              <a:rPr lang="el-GR" altLang="el-GR" b="1" dirty="0">
                <a:solidFill>
                  <a:srgbClr val="0070C0"/>
                </a:solidFill>
                <a:latin typeface="Arial" panose="020B0604020202020204" pitchFamily="34" charset="0"/>
              </a:rPr>
              <a:t>στατικός τύπος</a:t>
            </a:r>
            <a:r>
              <a:rPr lang="el-GR" altLang="el-GR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l-GR" altLang="el-GR" sz="2000" dirty="0">
                <a:solidFill>
                  <a:srgbClr val="FF0066"/>
                </a:solidFill>
                <a:latin typeface="Arial" panose="020B0604020202020204" pitchFamily="34" charset="0"/>
              </a:rPr>
              <a:t>[</a:t>
            </a:r>
            <a:r>
              <a:rPr lang="en-AU" altLang="el-GR" sz="2000" dirty="0">
                <a:solidFill>
                  <a:srgbClr val="FF0066"/>
                </a:solidFill>
                <a:latin typeface="Arial" panose="020B0604020202020204" pitchFamily="34" charset="0"/>
              </a:rPr>
              <a:t>static type</a:t>
            </a:r>
            <a:r>
              <a:rPr lang="el-GR" altLang="el-GR" sz="2000" dirty="0">
                <a:solidFill>
                  <a:srgbClr val="FF0066"/>
                </a:solidFill>
                <a:latin typeface="Arial" panose="020B0604020202020204" pitchFamily="34" charset="0"/>
              </a:rPr>
              <a:t>]</a:t>
            </a:r>
            <a:r>
              <a:rPr lang="en-AU" altLang="el-GR" dirty="0">
                <a:latin typeface="Arial" panose="020B0604020202020204" pitchFamily="34" charset="0"/>
              </a:rPr>
              <a:t> </a:t>
            </a:r>
            <a:r>
              <a:rPr lang="el-GR" altLang="el-GR" dirty="0">
                <a:latin typeface="Arial" panose="020B0604020202020204" pitchFamily="34" charset="0"/>
              </a:rPr>
              <a:t>είναι ο τύπος δήλωσης μίας μεταβλητής ή παραμέτρου όπως αυτός εμφανίζεται στον πηγαίο κώδικα.</a:t>
            </a:r>
            <a:endParaRPr lang="en-AU" altLang="el-GR" dirty="0">
              <a:latin typeface="Arial" panose="020B0604020202020204" pitchFamily="34" charset="0"/>
            </a:endParaRPr>
          </a:p>
        </p:txBody>
      </p:sp>
      <p:sp>
        <p:nvSpPr>
          <p:cNvPr id="196612" name="Text Box 4"/>
          <p:cNvSpPr txBox="1">
            <a:spLocks noChangeArrowheads="1"/>
          </p:cNvSpPr>
          <p:nvPr/>
        </p:nvSpPr>
        <p:spPr bwMode="auto">
          <a:xfrm>
            <a:off x="914400" y="4038600"/>
            <a:ext cx="6359525" cy="119697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sy="50000" kx="-2453608" rotWithShape="0">
              <a:schemeClr val="bg2"/>
            </a:outerShdw>
          </a:effectLst>
        </p:spPr>
        <p:txBody>
          <a:bodyPr lIns="90487" tIns="44450" rIns="90487" bIns="44450">
            <a:spAutoFit/>
          </a:bodyPr>
          <a:lstStyle/>
          <a:p>
            <a:r>
              <a:rPr lang="el-GR" altLang="el-GR" dirty="0">
                <a:latin typeface="Arial" panose="020B0604020202020204" pitchFamily="34" charset="0"/>
              </a:rPr>
              <a:t>Ο </a:t>
            </a:r>
            <a:r>
              <a:rPr lang="el-GR" altLang="el-GR" b="1" dirty="0">
                <a:solidFill>
                  <a:srgbClr val="0070C0"/>
                </a:solidFill>
                <a:latin typeface="Arial" panose="020B0604020202020204" pitchFamily="34" charset="0"/>
              </a:rPr>
              <a:t>δυναμικός τύπος</a:t>
            </a:r>
            <a:r>
              <a:rPr lang="el-GR" altLang="el-GR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l-GR" altLang="el-GR" sz="2000" dirty="0">
                <a:solidFill>
                  <a:srgbClr val="FF0066"/>
                </a:solidFill>
                <a:latin typeface="Arial" panose="020B0604020202020204" pitchFamily="34" charset="0"/>
              </a:rPr>
              <a:t>[</a:t>
            </a:r>
            <a:r>
              <a:rPr lang="en-AU" altLang="el-GR" sz="2000" dirty="0">
                <a:solidFill>
                  <a:srgbClr val="FF0066"/>
                </a:solidFill>
                <a:latin typeface="Arial" panose="020B0604020202020204" pitchFamily="34" charset="0"/>
              </a:rPr>
              <a:t>dynamic type</a:t>
            </a:r>
            <a:r>
              <a:rPr lang="el-GR" altLang="el-GR" sz="2000" dirty="0">
                <a:solidFill>
                  <a:srgbClr val="FF0066"/>
                </a:solidFill>
                <a:latin typeface="Arial" panose="020B0604020202020204" pitchFamily="34" charset="0"/>
              </a:rPr>
              <a:t>]</a:t>
            </a:r>
            <a:r>
              <a:rPr lang="el-GR" altLang="el-GR" dirty="0">
                <a:latin typeface="Arial" panose="020B0604020202020204" pitchFamily="34" charset="0"/>
              </a:rPr>
              <a:t> είναι ο τύπος του αντικειμένου (κατά το χρόνο εκτέλεσης).</a:t>
            </a:r>
            <a:r>
              <a:rPr lang="en-AU" altLang="el-GR" dirty="0">
                <a:latin typeface="Arial" panose="020B0604020202020204" pitchFamily="34" charset="0"/>
              </a:rPr>
              <a:t> </a:t>
            </a:r>
          </a:p>
        </p:txBody>
      </p:sp>
      <p:graphicFrame>
        <p:nvGraphicFramePr>
          <p:cNvPr id="196613" name="Object 5"/>
          <p:cNvGraphicFramePr>
            <a:graphicFrameLocks noChangeAspect="1"/>
          </p:cNvGraphicFramePr>
          <p:nvPr/>
        </p:nvGraphicFramePr>
        <p:xfrm>
          <a:off x="7391400" y="3581400"/>
          <a:ext cx="1257300" cy="250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981200" imgH="3937000" progId="MS_ClipArt_Gallery">
                  <p:embed/>
                </p:oleObj>
              </mc:Choice>
              <mc:Fallback>
                <p:oleObj r:id="rId3" imgW="1981200" imgH="3937000" progId="MS_ClipArt_Gallery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3581400"/>
                        <a:ext cx="1257300" cy="250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solidFill>
                  <a:schemeClr val="tx2"/>
                </a:solidFill>
              </a:rPr>
              <a:t>Υπο-τύποι / πολυμορφισμός</a:t>
            </a:r>
            <a:endParaRPr lang="en-AU" altLang="el-GR" sz="3600">
              <a:solidFill>
                <a:schemeClr val="tx2"/>
              </a:solidFill>
            </a:endParaRPr>
          </a:p>
        </p:txBody>
      </p:sp>
      <p:sp>
        <p:nvSpPr>
          <p:cNvPr id="188419" name="Text Box 3"/>
          <p:cNvSpPr txBox="1">
            <a:spLocks noChangeArrowheads="1"/>
          </p:cNvSpPr>
          <p:nvPr/>
        </p:nvSpPr>
        <p:spPr bwMode="auto">
          <a:xfrm>
            <a:off x="2667000" y="1828800"/>
            <a:ext cx="57912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800" dirty="0">
                <a:latin typeface="Arial" panose="020B0604020202020204" pitchFamily="34" charset="0"/>
              </a:rPr>
              <a:t>Οι </a:t>
            </a:r>
            <a:r>
              <a:rPr lang="el-GR" altLang="el-GR" sz="2800" dirty="0" err="1">
                <a:latin typeface="Arial" panose="020B0604020202020204" pitchFamily="34" charset="0"/>
              </a:rPr>
              <a:t>υπο</a:t>
            </a:r>
            <a:r>
              <a:rPr lang="el-GR" altLang="el-GR" sz="2800" dirty="0">
                <a:latin typeface="Arial" panose="020B0604020202020204" pitchFamily="34" charset="0"/>
              </a:rPr>
              <a:t>-τύποι παρέχουν τις ίδιες μεθόδους αλλά οι </a:t>
            </a:r>
            <a:r>
              <a:rPr lang="el-GR" altLang="el-GR" sz="2800" b="1" dirty="0">
                <a:solidFill>
                  <a:srgbClr val="0070C0"/>
                </a:solidFill>
                <a:latin typeface="Arial" panose="020B0604020202020204" pitchFamily="34" charset="0"/>
              </a:rPr>
              <a:t>υλοποιήσεις</a:t>
            </a:r>
            <a:r>
              <a:rPr lang="el-GR" altLang="el-GR" sz="2800" dirty="0">
                <a:latin typeface="Arial" panose="020B0604020202020204" pitchFamily="34" charset="0"/>
              </a:rPr>
              <a:t> </a:t>
            </a:r>
            <a:r>
              <a:rPr lang="en-US" altLang="el-GR" sz="2000" dirty="0">
                <a:solidFill>
                  <a:srgbClr val="FF0066"/>
                </a:solidFill>
                <a:latin typeface="Arial" panose="020B0604020202020204" pitchFamily="34" charset="0"/>
              </a:rPr>
              <a:t>[</a:t>
            </a:r>
            <a:r>
              <a:rPr lang="en-AU" altLang="el-GR" sz="2000" dirty="0">
                <a:solidFill>
                  <a:srgbClr val="FF0066"/>
                </a:solidFill>
                <a:latin typeface="Times" panose="02020603050405020304" pitchFamily="18" charset="0"/>
              </a:rPr>
              <a:t>implementation</a:t>
            </a:r>
            <a:r>
              <a:rPr lang="en-US" altLang="el-GR" sz="2000" dirty="0">
                <a:solidFill>
                  <a:srgbClr val="FF0066"/>
                </a:solidFill>
                <a:latin typeface="Times" panose="02020603050405020304" pitchFamily="18" charset="0"/>
              </a:rPr>
              <a:t>s]</a:t>
            </a:r>
            <a:r>
              <a:rPr lang="el-GR" altLang="el-GR" sz="2800" dirty="0">
                <a:latin typeface="Arial" panose="020B0604020202020204" pitchFamily="34" charset="0"/>
              </a:rPr>
              <a:t> των μεθόδων μπορεί να διαφέρουν! </a:t>
            </a:r>
            <a:endParaRPr lang="en-AU" altLang="el-GR" sz="2800" dirty="0">
              <a:latin typeface="Arial" panose="020B0604020202020204" pitchFamily="34" charset="0"/>
            </a:endParaRPr>
          </a:p>
        </p:txBody>
      </p:sp>
      <p:graphicFrame>
        <p:nvGraphicFramePr>
          <p:cNvPr id="188420" name="Object 4"/>
          <p:cNvGraphicFramePr>
            <a:graphicFrameLocks noChangeAspect="1"/>
          </p:cNvGraphicFramePr>
          <p:nvPr/>
        </p:nvGraphicFramePr>
        <p:xfrm>
          <a:off x="685800" y="1676400"/>
          <a:ext cx="1308100" cy="394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308100" imgH="3949700" progId="MS_ClipArt_Gallery">
                  <p:embed/>
                </p:oleObj>
              </mc:Choice>
              <mc:Fallback>
                <p:oleObj r:id="rId3" imgW="1308100" imgH="3949700" progId="MS_ClipArt_Gallery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676400"/>
                        <a:ext cx="1308100" cy="394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DB2265BA-CC90-1A4E-5A7D-5150C97F440D}"/>
              </a:ext>
            </a:extLst>
          </p:cNvPr>
          <p:cNvSpPr/>
          <p:nvPr/>
        </p:nvSpPr>
        <p:spPr bwMode="auto">
          <a:xfrm>
            <a:off x="395536" y="1988840"/>
            <a:ext cx="2808312" cy="1296144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D5ECC4EE-65A1-4C1A-FA50-2F820F9F5A55}"/>
              </a:ext>
            </a:extLst>
          </p:cNvPr>
          <p:cNvSpPr/>
          <p:nvPr/>
        </p:nvSpPr>
        <p:spPr bwMode="auto">
          <a:xfrm>
            <a:off x="539550" y="2060832"/>
            <a:ext cx="2592289" cy="115214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AF2621C7-D835-6401-A046-5771F55C7B1C}"/>
              </a:ext>
            </a:extLst>
          </p:cNvPr>
          <p:cNvSpPr/>
          <p:nvPr/>
        </p:nvSpPr>
        <p:spPr bwMode="auto">
          <a:xfrm>
            <a:off x="395536" y="4509136"/>
            <a:ext cx="2808311" cy="1224120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41E594BB-93F1-18D2-C15A-ECD9A40755A5}"/>
              </a:ext>
            </a:extLst>
          </p:cNvPr>
          <p:cNvSpPr/>
          <p:nvPr/>
        </p:nvSpPr>
        <p:spPr bwMode="auto">
          <a:xfrm>
            <a:off x="539552" y="4581128"/>
            <a:ext cx="2520280" cy="108012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01650"/>
            <a:ext cx="8382000" cy="565150"/>
          </a:xfrm>
        </p:spPr>
        <p:txBody>
          <a:bodyPr/>
          <a:lstStyle/>
          <a:p>
            <a:r>
              <a:rPr lang="el-GR" altLang="el-GR" sz="3200">
                <a:solidFill>
                  <a:schemeClr val="tx2"/>
                </a:solidFill>
              </a:rPr>
              <a:t>Δυναμικός καθορισμός τύπου</a:t>
            </a:r>
            <a:r>
              <a:rPr lang="el-GR" altLang="el-GR" sz="3600">
                <a:solidFill>
                  <a:schemeClr val="tx2"/>
                </a:solidFill>
              </a:rPr>
              <a:t> </a:t>
            </a:r>
            <a:r>
              <a:rPr lang="el-GR" altLang="el-GR" sz="2000">
                <a:solidFill>
                  <a:srgbClr val="FF0066"/>
                </a:solidFill>
              </a:rPr>
              <a:t>[</a:t>
            </a:r>
            <a:r>
              <a:rPr lang="en-AU" altLang="el-GR" sz="2000">
                <a:solidFill>
                  <a:srgbClr val="FF0066"/>
                </a:solidFill>
              </a:rPr>
              <a:t>Dynamic dispatch</a:t>
            </a:r>
            <a:r>
              <a:rPr lang="el-GR" altLang="el-GR" sz="2000">
                <a:solidFill>
                  <a:srgbClr val="FF0066"/>
                </a:solidFill>
              </a:rPr>
              <a:t>]</a:t>
            </a:r>
            <a:endParaRPr lang="en-AU" altLang="el-GR" sz="2000">
              <a:solidFill>
                <a:srgbClr val="FF0066"/>
              </a:solidFill>
            </a:endParaRPr>
          </a:p>
        </p:txBody>
      </p:sp>
      <p:sp>
        <p:nvSpPr>
          <p:cNvPr id="190467" name="Text Box 3"/>
          <p:cNvSpPr txBox="1">
            <a:spLocks noChangeArrowheads="1"/>
          </p:cNvSpPr>
          <p:nvPr/>
        </p:nvSpPr>
        <p:spPr bwMode="auto">
          <a:xfrm>
            <a:off x="457200" y="2057400"/>
            <a:ext cx="2514600" cy="10156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anItem</a:t>
            </a:r>
            <a:r>
              <a:rPr lang="en-AU" altLang="el-G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AU" altLang="el-G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aCD</a:t>
            </a:r>
            <a:r>
              <a:rPr lang="en-AU" altLang="el-G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anItem.</a:t>
            </a:r>
            <a:r>
              <a:rPr lang="en-AU" altLang="el-GR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AU" altLang="el-G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AU" altLang="el-G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190468" name="Text Box 4"/>
          <p:cNvSpPr txBox="1">
            <a:spLocks noChangeArrowheads="1"/>
          </p:cNvSpPr>
          <p:nvPr/>
        </p:nvSpPr>
        <p:spPr bwMode="auto">
          <a:xfrm>
            <a:off x="533400" y="4572000"/>
            <a:ext cx="2670448" cy="10156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anItem</a:t>
            </a:r>
            <a:r>
              <a:rPr lang="en-AU" altLang="el-G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AU" altLang="el-G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aVideo</a:t>
            </a:r>
            <a:r>
              <a:rPr lang="en-AU" altLang="el-G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anItem.</a:t>
            </a:r>
            <a:r>
              <a:rPr lang="en-AU" altLang="el-GR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AU" altLang="el-G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AU" altLang="el-G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190471" name="Text Box 7"/>
          <p:cNvSpPr txBox="1">
            <a:spLocks noChangeArrowheads="1"/>
          </p:cNvSpPr>
          <p:nvPr/>
        </p:nvSpPr>
        <p:spPr bwMode="auto">
          <a:xfrm>
            <a:off x="533400" y="1295400"/>
            <a:ext cx="1423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>
                <a:latin typeface="Arial" panose="020B0604020202020204" pitchFamily="34" charset="0"/>
              </a:rPr>
              <a:t>Κώδικας:</a:t>
            </a:r>
            <a:endParaRPr lang="en-AU" altLang="el-GR">
              <a:latin typeface="Arial" panose="020B0604020202020204" pitchFamily="34" charset="0"/>
            </a:endParaRPr>
          </a:p>
        </p:txBody>
      </p:sp>
      <p:sp>
        <p:nvSpPr>
          <p:cNvPr id="190472" name="Text Box 8"/>
          <p:cNvSpPr txBox="1">
            <a:spLocks noChangeArrowheads="1"/>
          </p:cNvSpPr>
          <p:nvPr/>
        </p:nvSpPr>
        <p:spPr bwMode="auto">
          <a:xfrm>
            <a:off x="3414713" y="1295400"/>
            <a:ext cx="19383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>
                <a:latin typeface="Arial" panose="020B0604020202020204" pitchFamily="34" charset="0"/>
              </a:rPr>
              <a:t>Αποτέλεσμα</a:t>
            </a:r>
            <a:r>
              <a:rPr lang="en-AU" altLang="el-GR"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190473" name="Line 9"/>
          <p:cNvSpPr>
            <a:spLocks noChangeShapeType="1"/>
          </p:cNvSpPr>
          <p:nvPr/>
        </p:nvSpPr>
        <p:spPr bwMode="auto">
          <a:xfrm flipH="1">
            <a:off x="457200" y="3810000"/>
            <a:ext cx="822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90474" name="Text Box 10"/>
          <p:cNvSpPr txBox="1">
            <a:spLocks noChangeArrowheads="1"/>
          </p:cNvSpPr>
          <p:nvPr/>
        </p:nvSpPr>
        <p:spPr bwMode="auto">
          <a:xfrm>
            <a:off x="3352800" y="2133600"/>
            <a:ext cx="5257800" cy="103663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n-AU" altLang="el-GR" sz="1800" b="1">
                <a:latin typeface="Courier New" panose="02070309020205020404" pitchFamily="49" charset="0"/>
              </a:rPr>
              <a:t>CD: Triple J Hottest 100 (79 min)</a:t>
            </a:r>
          </a:p>
          <a:p>
            <a:r>
              <a:rPr lang="en-AU" altLang="el-GR" sz="1800" b="1">
                <a:latin typeface="Courier New" panose="02070309020205020404" pitchFamily="49" charset="0"/>
              </a:rPr>
              <a:t>    artist: sampler, 33 tracks</a:t>
            </a:r>
          </a:p>
          <a:p>
            <a:r>
              <a:rPr lang="en-AU" altLang="el-GR" sz="1800" b="1">
                <a:latin typeface="Courier New" panose="02070309020205020404" pitchFamily="49" charset="0"/>
              </a:rPr>
              <a:t>    double CD - great!</a:t>
            </a:r>
            <a:endParaRPr lang="en-AU" altLang="el-GR" sz="2800" b="1">
              <a:latin typeface="Arial" panose="020B0604020202020204" pitchFamily="34" charset="0"/>
            </a:endParaRPr>
          </a:p>
        </p:txBody>
      </p:sp>
      <p:sp>
        <p:nvSpPr>
          <p:cNvPr id="190475" name="Text Box 11"/>
          <p:cNvSpPr txBox="1">
            <a:spLocks noChangeArrowheads="1"/>
          </p:cNvSpPr>
          <p:nvPr/>
        </p:nvSpPr>
        <p:spPr bwMode="auto">
          <a:xfrm>
            <a:off x="3352800" y="4648200"/>
            <a:ext cx="5245100" cy="103663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1800" b="1">
                <a:latin typeface="Courier New" panose="02070309020205020404" pitchFamily="49" charset="0"/>
              </a:rPr>
              <a:t>Video: The South Park Movie (102 min)</a:t>
            </a:r>
          </a:p>
          <a:p>
            <a:r>
              <a:rPr lang="en-AU" altLang="el-GR" sz="1800" b="1">
                <a:latin typeface="Courier New" panose="02070309020205020404" pitchFamily="49" charset="0"/>
              </a:rPr>
              <a:t>    director: Fred Smith</a:t>
            </a:r>
          </a:p>
          <a:p>
            <a:r>
              <a:rPr lang="en-AU" altLang="el-GR" sz="1800" b="1">
                <a:latin typeface="Courier New" panose="02070309020205020404" pitchFamily="49" charset="0"/>
              </a:rPr>
              <a:t>    (not seen yet)</a:t>
            </a:r>
            <a:endParaRPr lang="en-AU" altLang="el-GR" sz="2800" b="1">
              <a:latin typeface="Arial" panose="020B0604020202020204" pitchFamily="34" charset="0"/>
            </a:endParaRPr>
          </a:p>
        </p:txBody>
      </p:sp>
      <p:sp>
        <p:nvSpPr>
          <p:cNvPr id="190478" name="AutoShape 14"/>
          <p:cNvSpPr>
            <a:spLocks noChangeArrowheads="1"/>
          </p:cNvSpPr>
          <p:nvPr/>
        </p:nvSpPr>
        <p:spPr bwMode="auto">
          <a:xfrm>
            <a:off x="3941896" y="3383092"/>
            <a:ext cx="3308083" cy="907792"/>
          </a:xfrm>
          <a:prstGeom prst="bracePair">
            <a:avLst>
              <a:gd name="adj" fmla="val 9926"/>
            </a:avLst>
          </a:prstGeom>
          <a:solidFill>
            <a:schemeClr val="hlink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l-GR" altLang="el-GR" sz="2000" dirty="0">
                <a:solidFill>
                  <a:srgbClr val="00B050"/>
                </a:solidFill>
                <a:latin typeface="Arial" panose="020B0604020202020204" pitchFamily="34" charset="0"/>
              </a:rPr>
              <a:t>Ίδιος</a:t>
            </a:r>
            <a:r>
              <a:rPr lang="el-GR" altLang="el-GR" sz="2000" dirty="0">
                <a:latin typeface="Arial" panose="020B0604020202020204" pitchFamily="34" charset="0"/>
              </a:rPr>
              <a:t> κώδικας,</a:t>
            </a:r>
            <a:endParaRPr lang="en-AU" altLang="el-GR" sz="2000" dirty="0">
              <a:latin typeface="Arial" panose="020B0604020202020204" pitchFamily="34" charset="0"/>
            </a:endParaRPr>
          </a:p>
          <a:p>
            <a:pPr algn="ctr"/>
            <a:r>
              <a:rPr lang="el-GR" altLang="el-GR" sz="2000" dirty="0">
                <a:solidFill>
                  <a:srgbClr val="C00000"/>
                </a:solidFill>
                <a:latin typeface="Arial" panose="020B0604020202020204" pitchFamily="34" charset="0"/>
              </a:rPr>
              <a:t>Διαφορετικό</a:t>
            </a:r>
            <a:r>
              <a:rPr lang="el-GR" altLang="el-GR" sz="2000" dirty="0">
                <a:latin typeface="Arial" panose="020B0604020202020204" pitchFamily="34" charset="0"/>
              </a:rPr>
              <a:t> αποτέλεσμα!</a:t>
            </a:r>
            <a:endParaRPr lang="en-AU" altLang="el-GR" sz="2000" dirty="0">
              <a:latin typeface="Arial" panose="020B0604020202020204" pitchFamily="34" charset="0"/>
            </a:endParaRPr>
          </a:p>
        </p:txBody>
      </p:sp>
      <p:sp>
        <p:nvSpPr>
          <p:cNvPr id="190479" name="Line 15"/>
          <p:cNvSpPr>
            <a:spLocks noChangeShapeType="1"/>
          </p:cNvSpPr>
          <p:nvPr/>
        </p:nvSpPr>
        <p:spPr bwMode="auto">
          <a:xfrm flipH="1" flipV="1">
            <a:off x="2514600" y="3200400"/>
            <a:ext cx="1447800" cy="609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190480" name="Line 16"/>
          <p:cNvSpPr>
            <a:spLocks noChangeShapeType="1"/>
          </p:cNvSpPr>
          <p:nvPr/>
        </p:nvSpPr>
        <p:spPr bwMode="auto">
          <a:xfrm flipH="1">
            <a:off x="2915816" y="3886200"/>
            <a:ext cx="1046584" cy="1487016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7" tIns="44450" rIns="90487" bIns="44450" anchor="ctr"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solidFill>
                  <a:srgbClr val="000000"/>
                </a:solidFill>
              </a:rPr>
              <a:t>Διάγραμμα κλάσεων</a:t>
            </a:r>
            <a:r>
              <a:rPr lang="el-GR" altLang="el-GR" sz="3600"/>
              <a:t> </a:t>
            </a:r>
            <a:r>
              <a:rPr lang="el-GR" altLang="el-GR" sz="2400">
                <a:solidFill>
                  <a:srgbClr val="FF00FF"/>
                </a:solidFill>
              </a:rPr>
              <a:t>[</a:t>
            </a:r>
            <a:r>
              <a:rPr lang="en-AU" altLang="el-GR" sz="2400">
                <a:solidFill>
                  <a:srgbClr val="FF00FF"/>
                </a:solidFill>
              </a:rPr>
              <a:t>Class diagram</a:t>
            </a:r>
            <a:r>
              <a:rPr lang="el-GR" altLang="el-GR" sz="2400">
                <a:solidFill>
                  <a:srgbClr val="FF00FF"/>
                </a:solidFill>
              </a:rPr>
              <a:t>]</a:t>
            </a:r>
            <a:endParaRPr lang="en-AU" altLang="el-GR" sz="2400">
              <a:solidFill>
                <a:srgbClr val="FF00FF"/>
              </a:solidFill>
            </a:endParaRPr>
          </a:p>
        </p:txBody>
      </p:sp>
      <p:sp>
        <p:nvSpPr>
          <p:cNvPr id="157699" name="Text Box 3"/>
          <p:cNvSpPr txBox="1">
            <a:spLocks noChangeArrowheads="1"/>
          </p:cNvSpPr>
          <p:nvPr/>
        </p:nvSpPr>
        <p:spPr bwMode="auto">
          <a:xfrm>
            <a:off x="5181600" y="2667000"/>
            <a:ext cx="1981200" cy="117316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latin typeface="Arial" panose="020B0604020202020204" pitchFamily="34" charset="0"/>
              </a:rPr>
              <a:t>Item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AU" altLang="el-GR" sz="2800">
              <a:latin typeface="Arial" panose="020B0604020202020204" pitchFamily="34" charset="0"/>
            </a:endParaRPr>
          </a:p>
        </p:txBody>
      </p:sp>
      <p:sp>
        <p:nvSpPr>
          <p:cNvPr id="157700" name="Text Box 4"/>
          <p:cNvSpPr txBox="1">
            <a:spLocks noChangeArrowheads="1"/>
          </p:cNvSpPr>
          <p:nvPr/>
        </p:nvSpPr>
        <p:spPr bwMode="auto">
          <a:xfrm>
            <a:off x="1295400" y="1828800"/>
            <a:ext cx="2133600" cy="1208088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latin typeface="Arial" panose="020B0604020202020204" pitchFamily="34" charset="0"/>
              </a:rPr>
              <a:t>Database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AU" altLang="el-GR" sz="2800">
              <a:latin typeface="Arial" panose="020B0604020202020204" pitchFamily="34" charset="0"/>
            </a:endParaRPr>
          </a:p>
        </p:txBody>
      </p:sp>
      <p:sp>
        <p:nvSpPr>
          <p:cNvPr id="157701" name="Text Box 5"/>
          <p:cNvSpPr txBox="1">
            <a:spLocks noChangeArrowheads="1"/>
          </p:cNvSpPr>
          <p:nvPr/>
        </p:nvSpPr>
        <p:spPr bwMode="auto">
          <a:xfrm>
            <a:off x="4191000" y="4800600"/>
            <a:ext cx="1665288" cy="1208088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latin typeface="Arial" panose="020B0604020202020204" pitchFamily="34" charset="0"/>
              </a:rPr>
              <a:t>MusicCD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AU" altLang="el-GR" sz="2800">
              <a:latin typeface="Arial" panose="020B0604020202020204" pitchFamily="34" charset="0"/>
            </a:endParaRPr>
          </a:p>
        </p:txBody>
      </p:sp>
      <p:sp>
        <p:nvSpPr>
          <p:cNvPr id="157702" name="Text Box 6"/>
          <p:cNvSpPr txBox="1">
            <a:spLocks noChangeArrowheads="1"/>
          </p:cNvSpPr>
          <p:nvPr/>
        </p:nvSpPr>
        <p:spPr bwMode="auto">
          <a:xfrm>
            <a:off x="6629400" y="4800600"/>
            <a:ext cx="1219200" cy="117316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latin typeface="Arial" panose="020B0604020202020204" pitchFamily="34" charset="0"/>
              </a:rPr>
              <a:t>Video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AU" altLang="el-GR" sz="2800">
              <a:latin typeface="Arial" panose="020B0604020202020204" pitchFamily="34" charset="0"/>
            </a:endParaRPr>
          </a:p>
        </p:txBody>
      </p:sp>
      <p:cxnSp>
        <p:nvCxnSpPr>
          <p:cNvPr id="157703" name="AutoShape 7"/>
          <p:cNvCxnSpPr>
            <a:cxnSpLocks noChangeShapeType="1"/>
            <a:stCxn id="157701" idx="0"/>
            <a:endCxn id="157699" idx="2"/>
          </p:cNvCxnSpPr>
          <p:nvPr/>
        </p:nvCxnSpPr>
        <p:spPr bwMode="auto">
          <a:xfrm flipV="1">
            <a:off x="5024438" y="3840163"/>
            <a:ext cx="1147762" cy="960437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7704" name="AutoShape 8"/>
          <p:cNvCxnSpPr>
            <a:cxnSpLocks noChangeShapeType="1"/>
            <a:stCxn id="157702" idx="0"/>
            <a:endCxn id="157699" idx="2"/>
          </p:cNvCxnSpPr>
          <p:nvPr/>
        </p:nvCxnSpPr>
        <p:spPr bwMode="auto">
          <a:xfrm flipH="1" flipV="1">
            <a:off x="6172200" y="3840163"/>
            <a:ext cx="1066800" cy="960437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7705" name="Line 9"/>
          <p:cNvSpPr>
            <a:spLocks noChangeShapeType="1"/>
          </p:cNvSpPr>
          <p:nvPr/>
        </p:nvSpPr>
        <p:spPr bwMode="auto">
          <a:xfrm>
            <a:off x="2362200" y="3048000"/>
            <a:ext cx="0" cy="45720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l-GR"/>
          </a:p>
        </p:txBody>
      </p:sp>
      <p:sp>
        <p:nvSpPr>
          <p:cNvPr id="157706" name="Line 10"/>
          <p:cNvSpPr>
            <a:spLocks noChangeShapeType="1"/>
          </p:cNvSpPr>
          <p:nvPr/>
        </p:nvSpPr>
        <p:spPr bwMode="auto">
          <a:xfrm>
            <a:off x="2362200" y="3505200"/>
            <a:ext cx="27432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l-G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0A9B4C36-ED92-3157-2453-6661FB8DCB95}"/>
              </a:ext>
            </a:extLst>
          </p:cNvPr>
          <p:cNvSpPr/>
          <p:nvPr/>
        </p:nvSpPr>
        <p:spPr bwMode="auto">
          <a:xfrm>
            <a:off x="467544" y="1340768"/>
            <a:ext cx="3240360" cy="720080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B0021CED-C2D0-BC1D-C1B3-665627300A1F}"/>
              </a:ext>
            </a:extLst>
          </p:cNvPr>
          <p:cNvSpPr/>
          <p:nvPr/>
        </p:nvSpPr>
        <p:spPr bwMode="auto">
          <a:xfrm>
            <a:off x="611560" y="1412761"/>
            <a:ext cx="2952328" cy="57608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200">
                <a:solidFill>
                  <a:schemeClr val="tx2"/>
                </a:solidFill>
              </a:rPr>
              <a:t>Προσδιορισμός μεθόδου</a:t>
            </a:r>
            <a:r>
              <a:rPr lang="el-GR" altLang="el-GR" sz="3200"/>
              <a:t> </a:t>
            </a:r>
            <a:r>
              <a:rPr lang="en-AU" altLang="el-GR" sz="2000">
                <a:solidFill>
                  <a:srgbClr val="FF0066"/>
                </a:solidFill>
              </a:rPr>
              <a:t>[method lookup, binding]</a:t>
            </a:r>
          </a:p>
        </p:txBody>
      </p:sp>
      <p:grpSp>
        <p:nvGrpSpPr>
          <p:cNvPr id="192515" name="Group 3"/>
          <p:cNvGrpSpPr>
            <a:grpSpLocks/>
          </p:cNvGrpSpPr>
          <p:nvPr/>
        </p:nvGrpSpPr>
        <p:grpSpPr bwMode="auto">
          <a:xfrm>
            <a:off x="1143000" y="3886200"/>
            <a:ext cx="1905000" cy="1905000"/>
            <a:chOff x="2832" y="1680"/>
            <a:chExt cx="1440" cy="1440"/>
          </a:xfrm>
        </p:grpSpPr>
        <p:sp>
          <p:nvSpPr>
            <p:cNvPr id="192516" name="Oval 4"/>
            <p:cNvSpPr>
              <a:spLocks noChangeArrowheads="1"/>
            </p:cNvSpPr>
            <p:nvPr/>
          </p:nvSpPr>
          <p:spPr bwMode="auto">
            <a:xfrm>
              <a:off x="2832" y="1680"/>
              <a:ext cx="1440" cy="1440"/>
            </a:xfrm>
            <a:prstGeom prst="ellipse">
              <a:avLst/>
            </a:prstGeom>
            <a:solidFill>
              <a:srgbClr val="D7D7D7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3200">
                  <a:latin typeface="Courier New" panose="02070309020205020404" pitchFamily="49" charset="0"/>
                </a:rPr>
                <a:t>Video</a:t>
              </a:r>
            </a:p>
          </p:txBody>
        </p:sp>
        <p:sp>
          <p:nvSpPr>
            <p:cNvPr id="192517" name="Rectangle 5"/>
            <p:cNvSpPr>
              <a:spLocks noChangeArrowheads="1"/>
            </p:cNvSpPr>
            <p:nvPr/>
          </p:nvSpPr>
          <p:spPr bwMode="auto">
            <a:xfrm>
              <a:off x="3288" y="2160"/>
              <a:ext cx="528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92518" name="Line 6"/>
            <p:cNvSpPr>
              <a:spLocks noChangeShapeType="1"/>
            </p:cNvSpPr>
            <p:nvPr/>
          </p:nvSpPr>
          <p:spPr bwMode="auto">
            <a:xfrm flipV="1">
              <a:off x="3816" y="1904"/>
              <a:ext cx="264" cy="25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92519" name="Line 7"/>
            <p:cNvSpPr>
              <a:spLocks noChangeShapeType="1"/>
            </p:cNvSpPr>
            <p:nvPr/>
          </p:nvSpPr>
          <p:spPr bwMode="auto">
            <a:xfrm flipH="1" flipV="1">
              <a:off x="3035" y="1904"/>
              <a:ext cx="253" cy="25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92520" name="Line 8"/>
            <p:cNvSpPr>
              <a:spLocks noChangeShapeType="1"/>
            </p:cNvSpPr>
            <p:nvPr/>
          </p:nvSpPr>
          <p:spPr bwMode="auto">
            <a:xfrm>
              <a:off x="3816" y="2640"/>
              <a:ext cx="264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92521" name="Line 9"/>
            <p:cNvSpPr>
              <a:spLocks noChangeShapeType="1"/>
            </p:cNvSpPr>
            <p:nvPr/>
          </p:nvSpPr>
          <p:spPr bwMode="auto">
            <a:xfrm flipH="1">
              <a:off x="3035" y="2640"/>
              <a:ext cx="253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192522" name="Rectangle 10"/>
          <p:cNvSpPr>
            <a:spLocks noChangeArrowheads="1"/>
          </p:cNvSpPr>
          <p:nvPr/>
        </p:nvSpPr>
        <p:spPr bwMode="auto">
          <a:xfrm>
            <a:off x="1219200" y="2667000"/>
            <a:ext cx="1219200" cy="457200"/>
          </a:xfrm>
          <a:prstGeom prst="rect">
            <a:avLst/>
          </a:prstGeom>
          <a:solidFill>
            <a:srgbClr val="D7D7D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92523" name="Text Box 11"/>
          <p:cNvSpPr txBox="1">
            <a:spLocks noChangeArrowheads="1"/>
          </p:cNvSpPr>
          <p:nvPr/>
        </p:nvSpPr>
        <p:spPr bwMode="auto">
          <a:xfrm>
            <a:off x="609600" y="1447800"/>
            <a:ext cx="29498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anItem.print</a:t>
            </a: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</p:txBody>
      </p:sp>
      <p:sp>
        <p:nvSpPr>
          <p:cNvPr id="192524" name="Freeform 12"/>
          <p:cNvSpPr>
            <a:spLocks/>
          </p:cNvSpPr>
          <p:nvPr/>
        </p:nvSpPr>
        <p:spPr bwMode="auto">
          <a:xfrm>
            <a:off x="1828800" y="2895600"/>
            <a:ext cx="381000" cy="990600"/>
          </a:xfrm>
          <a:custGeom>
            <a:avLst/>
            <a:gdLst>
              <a:gd name="T0" fmla="*/ 0 w 1711"/>
              <a:gd name="T1" fmla="*/ 0 h 240"/>
              <a:gd name="T2" fmla="*/ 1200 w 1711"/>
              <a:gd name="T3" fmla="*/ 48 h 240"/>
              <a:gd name="T4" fmla="*/ 1632 w 1711"/>
              <a:gd name="T5" fmla="*/ 192 h 240"/>
              <a:gd name="T6" fmla="*/ 1680 w 1711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711" h="240">
                <a:moveTo>
                  <a:pt x="0" y="0"/>
                </a:moveTo>
                <a:cubicBezTo>
                  <a:pt x="464" y="8"/>
                  <a:pt x="928" y="16"/>
                  <a:pt x="1200" y="48"/>
                </a:cubicBezTo>
                <a:cubicBezTo>
                  <a:pt x="1471" y="79"/>
                  <a:pt x="1552" y="160"/>
                  <a:pt x="1632" y="192"/>
                </a:cubicBezTo>
                <a:cubicBezTo>
                  <a:pt x="1711" y="223"/>
                  <a:pt x="1695" y="231"/>
                  <a:pt x="1680" y="240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92525" name="Oval 13"/>
          <p:cNvSpPr>
            <a:spLocks noChangeArrowheads="1"/>
          </p:cNvSpPr>
          <p:nvPr/>
        </p:nvSpPr>
        <p:spPr bwMode="auto">
          <a:xfrm>
            <a:off x="1752600" y="2819400"/>
            <a:ext cx="152400" cy="1524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92526" name="Text Box 14"/>
          <p:cNvSpPr txBox="1">
            <a:spLocks noChangeArrowheads="1"/>
          </p:cNvSpPr>
          <p:nvPr/>
        </p:nvSpPr>
        <p:spPr bwMode="auto">
          <a:xfrm>
            <a:off x="1143000" y="2362200"/>
            <a:ext cx="882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/>
              <a:t>anItem</a:t>
            </a:r>
          </a:p>
        </p:txBody>
      </p:sp>
      <p:grpSp>
        <p:nvGrpSpPr>
          <p:cNvPr id="192527" name="Group 15"/>
          <p:cNvGrpSpPr>
            <a:grpSpLocks/>
          </p:cNvGrpSpPr>
          <p:nvPr/>
        </p:nvGrpSpPr>
        <p:grpSpPr bwMode="auto">
          <a:xfrm>
            <a:off x="5029200" y="3733800"/>
            <a:ext cx="2328863" cy="1200150"/>
            <a:chOff x="3168" y="2645"/>
            <a:chExt cx="1467" cy="756"/>
          </a:xfrm>
        </p:grpSpPr>
        <p:sp>
          <p:nvSpPr>
            <p:cNvPr id="192528" name="Text Box 16"/>
            <p:cNvSpPr txBox="1">
              <a:spLocks noChangeArrowheads="1"/>
            </p:cNvSpPr>
            <p:nvPr/>
          </p:nvSpPr>
          <p:spPr bwMode="auto">
            <a:xfrm>
              <a:off x="3168" y="2645"/>
              <a:ext cx="1467" cy="756"/>
            </a:xfrm>
            <a:prstGeom prst="rect">
              <a:avLst/>
            </a:prstGeom>
            <a:solidFill>
              <a:srgbClr val="D7D7D7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b="1" dirty="0"/>
                <a:t>Video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b="1" dirty="0"/>
                <a:t>  </a:t>
              </a:r>
              <a:r>
                <a:rPr lang="en-AU" altLang="el-GR" dirty="0" err="1"/>
                <a:t>getDirector</a:t>
              </a:r>
              <a:r>
                <a:rPr lang="en-AU" altLang="el-GR" dirty="0"/>
                <a:t>()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b="1" dirty="0"/>
                <a:t>  print()</a:t>
              </a:r>
            </a:p>
          </p:txBody>
        </p:sp>
        <p:sp>
          <p:nvSpPr>
            <p:cNvPr id="192529" name="Line 17"/>
            <p:cNvSpPr>
              <a:spLocks noChangeShapeType="1"/>
            </p:cNvSpPr>
            <p:nvPr/>
          </p:nvSpPr>
          <p:spPr bwMode="auto">
            <a:xfrm>
              <a:off x="3168" y="2899"/>
              <a:ext cx="146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192530" name="Group 18"/>
          <p:cNvGrpSpPr>
            <a:grpSpLocks/>
          </p:cNvGrpSpPr>
          <p:nvPr/>
        </p:nvGrpSpPr>
        <p:grpSpPr bwMode="auto">
          <a:xfrm>
            <a:off x="5638800" y="1447800"/>
            <a:ext cx="2895600" cy="1565275"/>
            <a:chOff x="1968" y="1056"/>
            <a:chExt cx="1728" cy="986"/>
          </a:xfrm>
        </p:grpSpPr>
        <p:sp>
          <p:nvSpPr>
            <p:cNvPr id="192531" name="Text Box 19"/>
            <p:cNvSpPr txBox="1">
              <a:spLocks noChangeArrowheads="1"/>
            </p:cNvSpPr>
            <p:nvPr/>
          </p:nvSpPr>
          <p:spPr bwMode="auto">
            <a:xfrm>
              <a:off x="1968" y="1056"/>
              <a:ext cx="1728" cy="986"/>
            </a:xfrm>
            <a:prstGeom prst="rect">
              <a:avLst/>
            </a:prstGeom>
            <a:solidFill>
              <a:srgbClr val="D7D7D7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b="1" dirty="0"/>
                <a:t>Item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b="1" dirty="0"/>
                <a:t>  </a:t>
              </a:r>
              <a:r>
                <a:rPr lang="en-AU" altLang="el-GR" dirty="0" err="1"/>
                <a:t>getTitle</a:t>
              </a:r>
              <a:r>
                <a:rPr lang="en-AU" altLang="el-GR" dirty="0"/>
                <a:t>()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dirty="0"/>
                <a:t>  </a:t>
              </a:r>
              <a:r>
                <a:rPr lang="en-AU" altLang="el-GR" dirty="0" err="1"/>
                <a:t>setComment</a:t>
              </a:r>
              <a:r>
                <a:rPr lang="en-AU" altLang="el-GR" dirty="0"/>
                <a:t>()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b="1" dirty="0"/>
                <a:t>  print()</a:t>
              </a:r>
            </a:p>
          </p:txBody>
        </p:sp>
        <p:sp>
          <p:nvSpPr>
            <p:cNvPr id="192532" name="Line 20"/>
            <p:cNvSpPr>
              <a:spLocks noChangeShapeType="1"/>
            </p:cNvSpPr>
            <p:nvPr/>
          </p:nvSpPr>
          <p:spPr bwMode="auto">
            <a:xfrm>
              <a:off x="1968" y="1310"/>
              <a:ext cx="17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192533" name="Line 21"/>
          <p:cNvSpPr>
            <a:spLocks noChangeShapeType="1"/>
          </p:cNvSpPr>
          <p:nvPr/>
        </p:nvSpPr>
        <p:spPr bwMode="auto">
          <a:xfrm flipV="1">
            <a:off x="6096000" y="3048000"/>
            <a:ext cx="6858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92534" name="Line 22"/>
          <p:cNvSpPr>
            <a:spLocks noChangeShapeType="1"/>
          </p:cNvSpPr>
          <p:nvPr/>
        </p:nvSpPr>
        <p:spPr bwMode="auto">
          <a:xfrm flipV="1">
            <a:off x="3124200" y="4419600"/>
            <a:ext cx="1905000" cy="3810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92535" name="Text Box 23"/>
          <p:cNvSpPr txBox="1">
            <a:spLocks noChangeArrowheads="1"/>
          </p:cNvSpPr>
          <p:nvPr/>
        </p:nvSpPr>
        <p:spPr bwMode="auto">
          <a:xfrm>
            <a:off x="3429000" y="4648200"/>
            <a:ext cx="13684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>
                <a:latin typeface="Times" panose="02020603050405020304" pitchFamily="18" charset="0"/>
              </a:rPr>
              <a:t>"</a:t>
            </a:r>
            <a:r>
              <a:rPr lang="en-AU" altLang="el-GR" sz="1800" dirty="0">
                <a:solidFill>
                  <a:srgbClr val="0070C0"/>
                </a:solidFill>
                <a:latin typeface="Times" panose="02020603050405020304" pitchFamily="18" charset="0"/>
              </a:rPr>
              <a:t>instance of</a:t>
            </a:r>
            <a:r>
              <a:rPr lang="en-AU" altLang="el-GR" sz="1800" dirty="0">
                <a:latin typeface="Times" panose="02020603050405020304" pitchFamily="18" charset="0"/>
              </a:rPr>
              <a:t>"</a:t>
            </a:r>
          </a:p>
        </p:txBody>
      </p:sp>
      <p:sp>
        <p:nvSpPr>
          <p:cNvPr id="192536" name="Text Box 24"/>
          <p:cNvSpPr txBox="1">
            <a:spLocks noChangeArrowheads="1"/>
          </p:cNvSpPr>
          <p:nvPr/>
        </p:nvSpPr>
        <p:spPr bwMode="auto">
          <a:xfrm>
            <a:off x="3429000" y="5410200"/>
            <a:ext cx="5378450" cy="1003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r>
              <a:rPr lang="el-GR" altLang="el-GR" sz="2000" u="sng" dirty="0">
                <a:latin typeface="Times" panose="02020603050405020304" pitchFamily="18" charset="0"/>
              </a:rPr>
              <a:t>Σημείωση</a:t>
            </a:r>
            <a:r>
              <a:rPr lang="el-GR" altLang="el-GR" sz="2000" dirty="0">
                <a:latin typeface="Times" panose="02020603050405020304" pitchFamily="18" charset="0"/>
              </a:rPr>
              <a:t>: Ο </a:t>
            </a:r>
            <a:r>
              <a:rPr lang="el-GR" altLang="el-GR" sz="2000" dirty="0">
                <a:solidFill>
                  <a:srgbClr val="0070C0"/>
                </a:solidFill>
                <a:latin typeface="Times" panose="02020603050405020304" pitchFamily="18" charset="0"/>
              </a:rPr>
              <a:t>δυναμικός τύπος </a:t>
            </a:r>
            <a:r>
              <a:rPr lang="el-GR" altLang="el-GR" sz="2000" dirty="0">
                <a:latin typeface="Times" panose="02020603050405020304" pitchFamily="18" charset="0"/>
              </a:rPr>
              <a:t>των δεδομένων προσδιορίζει το σημείο εκκίνησης της διαδικασίας προσδιορισμού της κατάλληλης μεθόδου! </a:t>
            </a:r>
            <a:endParaRPr lang="en-AU" altLang="el-GR" sz="2000" dirty="0">
              <a:latin typeface="Times" panose="02020603050405020304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solidFill>
                  <a:schemeClr val="tx2"/>
                </a:solidFill>
              </a:rPr>
              <a:t>Επεκτασιμότητα </a:t>
            </a:r>
            <a:r>
              <a:rPr lang="el-GR" altLang="el-GR" sz="2800">
                <a:solidFill>
                  <a:srgbClr val="FF0066"/>
                </a:solidFill>
              </a:rPr>
              <a:t>[</a:t>
            </a:r>
            <a:r>
              <a:rPr lang="en-AU" altLang="el-GR" sz="2800">
                <a:solidFill>
                  <a:srgbClr val="FF0066"/>
                </a:solidFill>
              </a:rPr>
              <a:t>Extendability</a:t>
            </a:r>
            <a:r>
              <a:rPr lang="el-GR" altLang="el-GR" sz="2800">
                <a:solidFill>
                  <a:srgbClr val="FF0066"/>
                </a:solidFill>
              </a:rPr>
              <a:t>]</a:t>
            </a:r>
            <a:endParaRPr lang="en-AU" altLang="el-GR" sz="2800">
              <a:solidFill>
                <a:srgbClr val="FF0066"/>
              </a:solidFill>
            </a:endParaRPr>
          </a:p>
        </p:txBody>
      </p:sp>
      <p:sp>
        <p:nvSpPr>
          <p:cNvPr id="206851" name="Text Box 3"/>
          <p:cNvSpPr txBox="1">
            <a:spLocks noChangeArrowheads="1"/>
          </p:cNvSpPr>
          <p:nvPr/>
        </p:nvSpPr>
        <p:spPr bwMode="auto">
          <a:xfrm>
            <a:off x="1219200" y="2667000"/>
            <a:ext cx="5486400" cy="265747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7" tIns="44450" rIns="90487" bIns="44450">
            <a:spAutoFit/>
          </a:bodyPr>
          <a:lstStyle/>
          <a:p>
            <a:r>
              <a:rPr lang="el-GR" altLang="el-GR" dirty="0"/>
              <a:t>Ο δυναμικός προσδιορισμός του τύπου δεδομένων υποστηρίζει την </a:t>
            </a:r>
            <a:r>
              <a:rPr lang="el-GR" altLang="el-GR" b="1" dirty="0">
                <a:solidFill>
                  <a:srgbClr val="0070C0"/>
                </a:solidFill>
              </a:rPr>
              <a:t>επεκτασιμότητα</a:t>
            </a:r>
            <a:r>
              <a:rPr lang="el-GR" altLang="el-GR" dirty="0"/>
              <a:t> – νέες </a:t>
            </a:r>
            <a:r>
              <a:rPr lang="el-GR" altLang="el-GR" dirty="0" err="1"/>
              <a:t>υποκλάσεις</a:t>
            </a:r>
            <a:r>
              <a:rPr lang="el-GR" altLang="el-GR" dirty="0"/>
              <a:t> μπορεί να προστεθούν αργότερα χωρίς να είναι απαραίτητη η τροποποίηση του κώδικα που χρησιμοποιεί τις κλάσεις βάσης. </a:t>
            </a:r>
            <a:endParaRPr lang="en-AU" altLang="el-GR" dirty="0"/>
          </a:p>
        </p:txBody>
      </p:sp>
      <p:graphicFrame>
        <p:nvGraphicFramePr>
          <p:cNvPr id="206854" name="Object 6"/>
          <p:cNvGraphicFramePr>
            <a:graphicFrameLocks noChangeAspect="1"/>
          </p:cNvGraphicFramePr>
          <p:nvPr/>
        </p:nvGraphicFramePr>
        <p:xfrm>
          <a:off x="7162800" y="1143000"/>
          <a:ext cx="1270000" cy="5170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270000" imgH="5168900" progId="MS_ClipArt_Gallery">
                  <p:embed/>
                </p:oleObj>
              </mc:Choice>
              <mc:Fallback>
                <p:oleObj r:id="rId3" imgW="1270000" imgH="5168900" progId="MS_ClipArt_Gallery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1143000"/>
                        <a:ext cx="1270000" cy="5170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solidFill>
                  <a:schemeClr val="tx2"/>
                </a:solidFill>
              </a:rPr>
              <a:t>Η κλάση </a:t>
            </a:r>
            <a:r>
              <a:rPr lang="en-AU" altLang="el-GR" sz="3600">
                <a:solidFill>
                  <a:schemeClr val="tx2"/>
                </a:solidFill>
              </a:rPr>
              <a:t>“</a:t>
            </a:r>
            <a:r>
              <a:rPr lang="en-AU" altLang="el-GR" sz="3600" b="1">
                <a:solidFill>
                  <a:schemeClr val="tx2"/>
                </a:solidFill>
                <a:latin typeface="Courier New" panose="02070309020205020404" pitchFamily="49" charset="0"/>
              </a:rPr>
              <a:t>Object</a:t>
            </a:r>
            <a:r>
              <a:rPr lang="en-AU" altLang="el-GR" sz="3600">
                <a:solidFill>
                  <a:schemeClr val="tx2"/>
                </a:solidFill>
              </a:rPr>
              <a:t>”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3733800" cy="4648200"/>
          </a:xfrm>
        </p:spPr>
        <p:txBody>
          <a:bodyPr/>
          <a:lstStyle/>
          <a:p>
            <a:r>
              <a:rPr lang="el-GR" altLang="el-GR" sz="2400"/>
              <a:t>(Σχεδόν) κάθε κλάση έχει μία υπερ-κλάση. </a:t>
            </a:r>
            <a:endParaRPr lang="en-AU" altLang="el-GR" sz="2400"/>
          </a:p>
          <a:p>
            <a:r>
              <a:rPr lang="el-GR" altLang="el-GR" sz="2400"/>
              <a:t>Εάν η υπερ-κλάση δεν έχει άμεσα δηλωθεί, τότε ως υπερκλάση θεωρείται η κλάση </a:t>
            </a:r>
            <a:r>
              <a:rPr lang="en-AU" altLang="el-GR" sz="2400" b="1">
                <a:latin typeface="Courier New" panose="02070309020205020404" pitchFamily="49" charset="0"/>
              </a:rPr>
              <a:t>Object</a:t>
            </a:r>
            <a:r>
              <a:rPr lang="en-AU" altLang="el-GR" sz="2400"/>
              <a:t> </a:t>
            </a:r>
            <a:endParaRPr lang="el-GR" altLang="el-GR" sz="2400"/>
          </a:p>
          <a:p>
            <a:r>
              <a:rPr lang="el-GR" altLang="el-GR" sz="2400"/>
              <a:t>Οι μέθοδοι της κλάσης </a:t>
            </a:r>
            <a:r>
              <a:rPr lang="en-AU" altLang="el-GR" sz="2400" b="1">
                <a:latin typeface="Courier New" panose="02070309020205020404" pitchFamily="49" charset="0"/>
              </a:rPr>
              <a:t>Object</a:t>
            </a:r>
            <a:r>
              <a:rPr lang="en-AU" altLang="el-GR" sz="2400"/>
              <a:t> </a:t>
            </a:r>
            <a:r>
              <a:rPr lang="el-GR" altLang="el-GR" sz="2400"/>
              <a:t>είναι διαθέσιμες σε κάθε κλάση</a:t>
            </a:r>
            <a:endParaRPr lang="en-AU" altLang="el-GR" sz="2400"/>
          </a:p>
        </p:txBody>
      </p:sp>
      <p:sp>
        <p:nvSpPr>
          <p:cNvPr id="177156" name="Text Box 4"/>
          <p:cNvSpPr txBox="1">
            <a:spLocks noChangeArrowheads="1"/>
          </p:cNvSpPr>
          <p:nvPr/>
        </p:nvSpPr>
        <p:spPr bwMode="auto">
          <a:xfrm>
            <a:off x="5001491" y="3290455"/>
            <a:ext cx="1371600" cy="5461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latin typeface="Arial" panose="020B0604020202020204" pitchFamily="34" charset="0"/>
              </a:rPr>
              <a:t>Person</a:t>
            </a:r>
          </a:p>
        </p:txBody>
      </p:sp>
      <p:sp>
        <p:nvSpPr>
          <p:cNvPr id="177157" name="Text Box 5"/>
          <p:cNvSpPr txBox="1">
            <a:spLocks noChangeArrowheads="1"/>
          </p:cNvSpPr>
          <p:nvPr/>
        </p:nvSpPr>
        <p:spPr bwMode="auto">
          <a:xfrm>
            <a:off x="3923928" y="5013176"/>
            <a:ext cx="1665288" cy="5461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latin typeface="Arial" panose="020B0604020202020204" pitchFamily="34" charset="0"/>
              </a:rPr>
              <a:t>Staff</a:t>
            </a:r>
          </a:p>
        </p:txBody>
      </p:sp>
      <p:sp>
        <p:nvSpPr>
          <p:cNvPr id="177158" name="Text Box 6"/>
          <p:cNvSpPr txBox="1">
            <a:spLocks noChangeArrowheads="1"/>
          </p:cNvSpPr>
          <p:nvPr/>
        </p:nvSpPr>
        <p:spPr bwMode="auto">
          <a:xfrm>
            <a:off x="6012160" y="5013176"/>
            <a:ext cx="1447800" cy="5461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latin typeface="Arial" panose="020B0604020202020204" pitchFamily="34" charset="0"/>
              </a:rPr>
              <a:t>Student</a:t>
            </a:r>
          </a:p>
        </p:txBody>
      </p:sp>
      <p:cxnSp>
        <p:nvCxnSpPr>
          <p:cNvPr id="177159" name="AutoShape 7"/>
          <p:cNvCxnSpPr>
            <a:cxnSpLocks noChangeShapeType="1"/>
            <a:stCxn id="177157" idx="0"/>
            <a:endCxn id="177156" idx="2"/>
          </p:cNvCxnSpPr>
          <p:nvPr/>
        </p:nvCxnSpPr>
        <p:spPr bwMode="auto">
          <a:xfrm flipV="1">
            <a:off x="4756572" y="3836555"/>
            <a:ext cx="930719" cy="1176621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7160" name="AutoShape 8"/>
          <p:cNvCxnSpPr>
            <a:cxnSpLocks noChangeShapeType="1"/>
            <a:stCxn id="177158" idx="0"/>
            <a:endCxn id="177156" idx="2"/>
          </p:cNvCxnSpPr>
          <p:nvPr/>
        </p:nvCxnSpPr>
        <p:spPr bwMode="auto">
          <a:xfrm flipH="1" flipV="1">
            <a:off x="5687291" y="3836555"/>
            <a:ext cx="1048769" cy="1176621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7161" name="Text Box 9"/>
          <p:cNvSpPr txBox="1">
            <a:spLocks noChangeArrowheads="1"/>
          </p:cNvSpPr>
          <p:nvPr/>
        </p:nvSpPr>
        <p:spPr bwMode="auto">
          <a:xfrm>
            <a:off x="5796136" y="1635727"/>
            <a:ext cx="1981200" cy="5461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latin typeface="Arial" panose="020B0604020202020204" pitchFamily="34" charset="0"/>
              </a:rPr>
              <a:t>Object</a:t>
            </a:r>
          </a:p>
        </p:txBody>
      </p:sp>
      <p:sp>
        <p:nvSpPr>
          <p:cNvPr id="177162" name="Text Box 10"/>
          <p:cNvSpPr txBox="1">
            <a:spLocks noChangeArrowheads="1"/>
          </p:cNvSpPr>
          <p:nvPr/>
        </p:nvSpPr>
        <p:spPr bwMode="auto">
          <a:xfrm>
            <a:off x="6858000" y="3276600"/>
            <a:ext cx="1665288" cy="5461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latin typeface="Arial" panose="020B0604020202020204" pitchFamily="34" charset="0"/>
              </a:rPr>
              <a:t>Game</a:t>
            </a:r>
          </a:p>
        </p:txBody>
      </p:sp>
      <p:cxnSp>
        <p:nvCxnSpPr>
          <p:cNvPr id="177164" name="AutoShape 12"/>
          <p:cNvCxnSpPr>
            <a:cxnSpLocks noChangeShapeType="1"/>
            <a:stCxn id="177162" idx="0"/>
            <a:endCxn id="177161" idx="2"/>
          </p:cNvCxnSpPr>
          <p:nvPr/>
        </p:nvCxnSpPr>
        <p:spPr bwMode="auto">
          <a:xfrm flipH="1" flipV="1">
            <a:off x="6786736" y="2181827"/>
            <a:ext cx="903908" cy="109477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7166" name="AutoShape 14"/>
          <p:cNvCxnSpPr>
            <a:cxnSpLocks noChangeShapeType="1"/>
            <a:stCxn id="177156" idx="0"/>
            <a:endCxn id="177161" idx="2"/>
          </p:cNvCxnSpPr>
          <p:nvPr/>
        </p:nvCxnSpPr>
        <p:spPr bwMode="auto">
          <a:xfrm flipV="1">
            <a:off x="5687291" y="2181827"/>
            <a:ext cx="1099445" cy="110862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8CC70C79-0ED0-6534-DC47-34C03F030648}"/>
              </a:ext>
            </a:extLst>
          </p:cNvPr>
          <p:cNvSpPr/>
          <p:nvPr/>
        </p:nvSpPr>
        <p:spPr bwMode="auto">
          <a:xfrm>
            <a:off x="1331640" y="2636912"/>
            <a:ext cx="6840760" cy="432048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41B24DD9-8BF5-0668-198A-3D346CD1D41C}"/>
              </a:ext>
            </a:extLst>
          </p:cNvPr>
          <p:cNvSpPr/>
          <p:nvPr/>
        </p:nvSpPr>
        <p:spPr bwMode="auto">
          <a:xfrm>
            <a:off x="1475654" y="2708904"/>
            <a:ext cx="6534460" cy="28804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1C2128D4-5949-DBD0-EFC1-219F80F6D399}"/>
              </a:ext>
            </a:extLst>
          </p:cNvPr>
          <p:cNvSpPr/>
          <p:nvPr/>
        </p:nvSpPr>
        <p:spPr bwMode="auto">
          <a:xfrm>
            <a:off x="1403648" y="4293096"/>
            <a:ext cx="6840760" cy="432048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5CAD352B-41F3-0A12-3E5D-CD8F81A284CD}"/>
              </a:ext>
            </a:extLst>
          </p:cNvPr>
          <p:cNvSpPr/>
          <p:nvPr/>
        </p:nvSpPr>
        <p:spPr bwMode="auto">
          <a:xfrm>
            <a:off x="1547662" y="4365088"/>
            <a:ext cx="6534460" cy="28804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 sz="3600">
                <a:solidFill>
                  <a:schemeClr val="tx2"/>
                </a:solidFill>
              </a:rPr>
              <a:t>“</a:t>
            </a:r>
            <a:r>
              <a:rPr lang="en-AU" altLang="el-GR" sz="3600" b="1">
                <a:solidFill>
                  <a:schemeClr val="tx2"/>
                </a:solidFill>
                <a:latin typeface="Courier New" panose="02070309020205020404" pitchFamily="49" charset="0"/>
              </a:rPr>
              <a:t>toString</a:t>
            </a:r>
            <a:r>
              <a:rPr lang="en-AU" altLang="el-GR" sz="3600">
                <a:solidFill>
                  <a:schemeClr val="tx2"/>
                </a:solidFill>
              </a:rPr>
              <a:t>”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153400" cy="4038600"/>
          </a:xfrm>
        </p:spPr>
        <p:txBody>
          <a:bodyPr/>
          <a:lstStyle/>
          <a:p>
            <a:r>
              <a:rPr lang="el-GR" altLang="el-GR" sz="2400" dirty="0">
                <a:latin typeface="Arial" panose="020B0604020202020204" pitchFamily="34" charset="0"/>
              </a:rPr>
              <a:t>Η κλάση </a:t>
            </a:r>
            <a:r>
              <a:rPr lang="en-AU" altLang="el-GR" sz="2400" b="1" dirty="0">
                <a:latin typeface="Courier New" panose="02070309020205020404" pitchFamily="49" charset="0"/>
              </a:rPr>
              <a:t>Object</a:t>
            </a:r>
            <a:r>
              <a:rPr lang="en-AU" altLang="el-GR" sz="2400" dirty="0">
                <a:latin typeface="Arial" panose="020B0604020202020204" pitchFamily="34" charset="0"/>
              </a:rPr>
              <a:t> </a:t>
            </a:r>
            <a:r>
              <a:rPr lang="el-GR" altLang="el-GR" sz="2400" dirty="0">
                <a:latin typeface="Arial" panose="020B0604020202020204" pitchFamily="34" charset="0"/>
              </a:rPr>
              <a:t>παρέχει τη μέθοδο</a:t>
            </a:r>
            <a:r>
              <a:rPr lang="en-AU" altLang="el-GR" sz="2400" dirty="0">
                <a:latin typeface="Arial" panose="020B0604020202020204" pitchFamily="34" charset="0"/>
              </a:rPr>
              <a:t> </a:t>
            </a:r>
            <a:r>
              <a:rPr lang="en-AU" altLang="el-GR" sz="2400" b="1" dirty="0" err="1">
                <a:solidFill>
                  <a:srgbClr val="0070C0"/>
                </a:solidFill>
                <a:latin typeface="Courier New" panose="02070309020205020404" pitchFamily="49" charset="0"/>
              </a:rPr>
              <a:t>toString</a:t>
            </a:r>
            <a:r>
              <a:rPr lang="en-AU" altLang="el-GR" sz="2400" dirty="0">
                <a:latin typeface="Arial" panose="020B0604020202020204" pitchFamily="34" charset="0"/>
              </a:rPr>
              <a:t>, </a:t>
            </a:r>
            <a:r>
              <a:rPr lang="el-GR" altLang="el-GR" sz="2400" dirty="0">
                <a:latin typeface="Arial" panose="020B0604020202020204" pitchFamily="34" charset="0"/>
              </a:rPr>
              <a:t>η οποία μετατρέπει ένα αντικείμενο σε ένα </a:t>
            </a:r>
            <a:r>
              <a:rPr lang="en-AU" altLang="el-GR" sz="2400" dirty="0">
                <a:latin typeface="Arial" panose="020B0604020202020204" pitchFamily="34" charset="0"/>
              </a:rPr>
              <a:t>String.</a:t>
            </a:r>
          </a:p>
          <a:p>
            <a:r>
              <a:rPr lang="el-GR" altLang="el-GR" sz="2400" u="sng" dirty="0">
                <a:latin typeface="Arial" panose="020B0604020202020204" pitchFamily="34" charset="0"/>
              </a:rPr>
              <a:t>Παράδειγμα</a:t>
            </a:r>
            <a:r>
              <a:rPr lang="el-GR" altLang="el-GR" sz="2400" dirty="0">
                <a:latin typeface="Arial" panose="020B0604020202020204" pitchFamily="34" charset="0"/>
              </a:rPr>
              <a:t>:</a:t>
            </a:r>
            <a:r>
              <a:rPr lang="en-AU" altLang="el-GR" sz="2400" dirty="0">
                <a:latin typeface="Arial" panose="020B0604020202020204" pitchFamily="34" charset="0"/>
              </a:rPr>
              <a:t> </a:t>
            </a:r>
            <a:endParaRPr lang="el-GR" altLang="el-GR" sz="2400" dirty="0">
              <a:latin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el-GR" altLang="el-GR" sz="2400" b="1" dirty="0">
                <a:latin typeface="Courier New" panose="02070309020205020404" pitchFamily="49" charset="0"/>
              </a:rPr>
              <a:t>		</a:t>
            </a:r>
            <a:r>
              <a:rPr lang="en-AU" altLang="el-GR" sz="2000" b="1" dirty="0">
                <a:latin typeface="Courier New" panose="02070309020205020404" pitchFamily="49" charset="0"/>
              </a:rPr>
              <a:t>String s =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person.toString</a:t>
            </a:r>
            <a:r>
              <a:rPr lang="en-AU" altLang="el-GR" sz="2000" b="1" dirty="0">
                <a:latin typeface="Courier New" panose="02070309020205020404" pitchFamily="49" charset="0"/>
              </a:rPr>
              <a:t>();</a:t>
            </a:r>
          </a:p>
          <a:p>
            <a:r>
              <a:rPr lang="el-GR" altLang="el-GR" sz="2400" dirty="0">
                <a:latin typeface="Arial" panose="020B0604020202020204" pitchFamily="34" charset="0"/>
              </a:rPr>
              <a:t>Η μέθοδος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toString</a:t>
            </a:r>
            <a:r>
              <a:rPr lang="en-AU" altLang="el-GR" sz="2400" b="1" dirty="0">
                <a:latin typeface="Courier New" panose="02070309020205020404" pitchFamily="49" charset="0"/>
              </a:rPr>
              <a:t> </a:t>
            </a:r>
            <a:r>
              <a:rPr lang="el-GR" altLang="el-GR" sz="2400" dirty="0">
                <a:latin typeface="Arial" panose="020B0604020202020204" pitchFamily="34" charset="0"/>
              </a:rPr>
              <a:t>καλείται έμμεσα κατά την εκτέλεση της συνένωσης συμβολοσειρών</a:t>
            </a:r>
            <a:r>
              <a:rPr lang="en-AU" altLang="el-GR" sz="2400" dirty="0">
                <a:latin typeface="Arial" panose="020B0604020202020204" pitchFamily="34" charset="0"/>
              </a:rPr>
              <a:t> (</a:t>
            </a:r>
            <a:r>
              <a:rPr lang="en-AU" altLang="el-GR" sz="2400" b="1" dirty="0">
                <a:latin typeface="Arial" panose="020B0604020202020204" pitchFamily="34" charset="0"/>
              </a:rPr>
              <a:t>+</a:t>
            </a:r>
            <a:r>
              <a:rPr lang="en-AU" altLang="el-GR" sz="2400" dirty="0">
                <a:latin typeface="Arial" panose="020B0604020202020204" pitchFamily="34" charset="0"/>
              </a:rPr>
              <a:t>)</a:t>
            </a:r>
          </a:p>
          <a:p>
            <a:r>
              <a:rPr lang="el-GR" altLang="el-GR" sz="2400" u="sng" dirty="0">
                <a:latin typeface="Arial" panose="020B0604020202020204" pitchFamily="34" charset="0"/>
              </a:rPr>
              <a:t>Παράδειγμα:</a:t>
            </a:r>
            <a:r>
              <a:rPr lang="en-AU" altLang="el-GR" sz="2400" dirty="0">
                <a:latin typeface="Arial" panose="020B0604020202020204" pitchFamily="34" charset="0"/>
              </a:rPr>
              <a:t> </a:t>
            </a:r>
            <a:br>
              <a:rPr lang="en-AU" altLang="el-GR" sz="2400" dirty="0">
                <a:latin typeface="Arial" panose="020B0604020202020204" pitchFamily="34" charset="0"/>
              </a:rPr>
            </a:br>
            <a:r>
              <a:rPr lang="el-GR" altLang="el-GR" sz="2400" dirty="0">
                <a:latin typeface="Arial" panose="020B0604020202020204" pitchFamily="34" charset="0"/>
              </a:rPr>
              <a:t>	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System.out.println</a:t>
            </a:r>
            <a:r>
              <a:rPr lang="en-AU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(“Details: “ </a:t>
            </a:r>
            <a:r>
              <a:rPr lang="en-AU" altLang="el-GR" sz="2000" b="1" dirty="0">
                <a:latin typeface="Courier New" panose="02070309020205020404" pitchFamily="49" charset="0"/>
              </a:rPr>
              <a:t>+ person);</a:t>
            </a:r>
          </a:p>
        </p:txBody>
      </p:sp>
      <p:sp>
        <p:nvSpPr>
          <p:cNvPr id="178180" name="AutoShape 4"/>
          <p:cNvSpPr>
            <a:spLocks noChangeArrowheads="1"/>
          </p:cNvSpPr>
          <p:nvPr/>
        </p:nvSpPr>
        <p:spPr bwMode="auto">
          <a:xfrm>
            <a:off x="533400" y="4876800"/>
            <a:ext cx="8077200" cy="1447800"/>
          </a:xfrm>
          <a:prstGeom prst="wedgeEllipseCallout">
            <a:avLst>
              <a:gd name="adj1" fmla="val -46759"/>
              <a:gd name="adj2" fmla="val 85634"/>
            </a:avLst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l-GR" altLang="el-GR" sz="2000" dirty="0">
                <a:latin typeface="Times" panose="02020603050405020304" pitchFamily="18" charset="0"/>
              </a:rPr>
              <a:t>Συνέπεια: όλα τα αντικείμενα μπορεί να λάβουν μέρος </a:t>
            </a:r>
          </a:p>
          <a:p>
            <a:pPr algn="ctr"/>
            <a:r>
              <a:rPr lang="el-GR" altLang="el-GR" sz="2000" dirty="0">
                <a:latin typeface="Times" panose="02020603050405020304" pitchFamily="18" charset="0"/>
              </a:rPr>
              <a:t>σε συνένωση συμβολοσειρών – κατάλληλη λειτουργία για παρουσίαση</a:t>
            </a:r>
          </a:p>
          <a:p>
            <a:pPr algn="ctr"/>
            <a:r>
              <a:rPr lang="el-GR" altLang="el-GR" sz="2000" dirty="0">
                <a:latin typeface="Times" panose="02020603050405020304" pitchFamily="18" charset="0"/>
              </a:rPr>
              <a:t> αποτελεσμάτων! </a:t>
            </a:r>
            <a:endParaRPr lang="en-AU" altLang="el-GR" sz="2000" dirty="0">
              <a:latin typeface="Times" panose="02020603050405020304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72E999A9-D97E-A0BA-CEA8-7CD962C778C4}"/>
              </a:ext>
            </a:extLst>
          </p:cNvPr>
          <p:cNvSpPr/>
          <p:nvPr/>
        </p:nvSpPr>
        <p:spPr bwMode="auto">
          <a:xfrm>
            <a:off x="1187624" y="2996952"/>
            <a:ext cx="7560840" cy="2664296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486A53A7-9CB6-2540-3E79-D23D3907F664}"/>
              </a:ext>
            </a:extLst>
          </p:cNvPr>
          <p:cNvSpPr/>
          <p:nvPr/>
        </p:nvSpPr>
        <p:spPr bwMode="auto">
          <a:xfrm>
            <a:off x="1259632" y="3068960"/>
            <a:ext cx="7416824" cy="2520280"/>
          </a:xfrm>
          <a:prstGeom prst="roundRect">
            <a:avLst>
              <a:gd name="adj" fmla="val 3842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8929722D-9F07-FABB-7492-DB30670A4426}"/>
              </a:ext>
            </a:extLst>
          </p:cNvPr>
          <p:cNvSpPr/>
          <p:nvPr/>
        </p:nvSpPr>
        <p:spPr bwMode="auto">
          <a:xfrm>
            <a:off x="1475656" y="4005064"/>
            <a:ext cx="7056784" cy="720080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44053B47-C23A-BF38-FA99-5EF47DE468A3}"/>
              </a:ext>
            </a:extLst>
          </p:cNvPr>
          <p:cNvSpPr/>
          <p:nvPr/>
        </p:nvSpPr>
        <p:spPr bwMode="auto">
          <a:xfrm>
            <a:off x="1763688" y="4509120"/>
            <a:ext cx="720080" cy="14401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85EADA43-844F-37A8-80E5-D269D11C0156}"/>
              </a:ext>
            </a:extLst>
          </p:cNvPr>
          <p:cNvSpPr/>
          <p:nvPr/>
        </p:nvSpPr>
        <p:spPr bwMode="auto">
          <a:xfrm>
            <a:off x="1475656" y="4797152"/>
            <a:ext cx="7056784" cy="720080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D08755ED-DB4C-9E8F-346B-0BA1CA000B16}"/>
              </a:ext>
            </a:extLst>
          </p:cNvPr>
          <p:cNvSpPr/>
          <p:nvPr/>
        </p:nvSpPr>
        <p:spPr bwMode="auto">
          <a:xfrm>
            <a:off x="1763688" y="5157192"/>
            <a:ext cx="720080" cy="14401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01650"/>
            <a:ext cx="8077200" cy="565150"/>
          </a:xfrm>
        </p:spPr>
        <p:txBody>
          <a:bodyPr/>
          <a:lstStyle/>
          <a:p>
            <a:r>
              <a:rPr lang="el-GR" altLang="el-GR" sz="3600">
                <a:solidFill>
                  <a:schemeClr val="tx2"/>
                </a:solidFill>
              </a:rPr>
              <a:t>Μετατροπείς πρόσβασης </a:t>
            </a:r>
            <a:r>
              <a:rPr lang="el-GR" altLang="el-GR" sz="2400">
                <a:solidFill>
                  <a:srgbClr val="FF0066"/>
                </a:solidFill>
              </a:rPr>
              <a:t>[</a:t>
            </a:r>
            <a:r>
              <a:rPr lang="en-AU" altLang="el-GR" sz="2400">
                <a:solidFill>
                  <a:srgbClr val="FF0066"/>
                </a:solidFill>
              </a:rPr>
              <a:t>Access Modifiers</a:t>
            </a:r>
            <a:r>
              <a:rPr lang="el-GR" altLang="el-GR" sz="2400">
                <a:solidFill>
                  <a:srgbClr val="FF0066"/>
                </a:solidFill>
              </a:rPr>
              <a:t>]</a:t>
            </a:r>
            <a:endParaRPr lang="en-AU" altLang="el-GR" sz="2400">
              <a:solidFill>
                <a:srgbClr val="FF0066"/>
              </a:solidFill>
            </a:endParaRP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990600"/>
          </a:xfrm>
        </p:spPr>
        <p:txBody>
          <a:bodyPr/>
          <a:lstStyle/>
          <a:p>
            <a:r>
              <a:rPr lang="el-GR" altLang="el-GR" sz="2400" dirty="0"/>
              <a:t>Οι μετατροπείς πρόσβασης καθορίζουν την </a:t>
            </a:r>
            <a:r>
              <a:rPr lang="el-GR" altLang="el-GR" sz="2400" dirty="0">
                <a:solidFill>
                  <a:srgbClr val="0070C0"/>
                </a:solidFill>
              </a:rPr>
              <a:t>ορατότητα</a:t>
            </a:r>
            <a:r>
              <a:rPr lang="el-GR" altLang="el-GR" sz="2400" dirty="0"/>
              <a:t> </a:t>
            </a:r>
            <a:r>
              <a:rPr lang="el-GR" altLang="el-GR" sz="2400" dirty="0">
                <a:solidFill>
                  <a:srgbClr val="FF0066"/>
                </a:solidFill>
              </a:rPr>
              <a:t>[</a:t>
            </a:r>
            <a:r>
              <a:rPr lang="en-AU" altLang="el-GR" sz="2400" dirty="0">
                <a:solidFill>
                  <a:srgbClr val="FF0066"/>
                </a:solidFill>
              </a:rPr>
              <a:t>visibility</a:t>
            </a:r>
            <a:r>
              <a:rPr lang="el-GR" altLang="el-GR" sz="2400" dirty="0">
                <a:solidFill>
                  <a:srgbClr val="FF0066"/>
                </a:solidFill>
              </a:rPr>
              <a:t>]</a:t>
            </a:r>
            <a:r>
              <a:rPr lang="en-AU" altLang="el-GR" sz="2400" dirty="0"/>
              <a:t> </a:t>
            </a:r>
            <a:r>
              <a:rPr lang="el-GR" altLang="el-GR" sz="2400" dirty="0"/>
              <a:t>ενός πεδίου ή μεθόδου.</a:t>
            </a:r>
            <a:r>
              <a:rPr lang="el-GR" altLang="el-GR" dirty="0"/>
              <a:t> </a:t>
            </a:r>
            <a:endParaRPr lang="en-AU" altLang="el-GR" dirty="0"/>
          </a:p>
        </p:txBody>
      </p:sp>
      <p:sp>
        <p:nvSpPr>
          <p:cNvPr id="201732" name="Text Box 4"/>
          <p:cNvSpPr txBox="1">
            <a:spLocks noChangeArrowheads="1"/>
          </p:cNvSpPr>
          <p:nvPr/>
        </p:nvSpPr>
        <p:spPr bwMode="auto">
          <a:xfrm>
            <a:off x="609600" y="2667000"/>
            <a:ext cx="7239000" cy="274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 sz="2000" dirty="0"/>
              <a:t>Παραδείγματα</a:t>
            </a:r>
            <a:r>
              <a:rPr lang="en-AU" altLang="el-GR" sz="2000" dirty="0"/>
              <a:t>:</a:t>
            </a:r>
          </a:p>
          <a:p>
            <a:r>
              <a:rPr lang="el-GR" altLang="el-GR" sz="2000" dirty="0"/>
              <a:t>	</a:t>
            </a:r>
            <a:r>
              <a:rPr lang="en-AU" altLang="el-GR" sz="1800" b="1" dirty="0">
                <a:solidFill>
                  <a:srgbClr val="7030A0"/>
                </a:solidFill>
                <a:latin typeface="Courier New" panose="02070309020205020404" pitchFamily="49" charset="0"/>
              </a:rPr>
              <a:t>private</a:t>
            </a:r>
            <a:r>
              <a:rPr lang="en-AU" altLang="el-GR" sz="1800" dirty="0">
                <a:latin typeface="Courier New" panose="02070309020205020404" pitchFamily="49" charset="0"/>
              </a:rPr>
              <a:t> </a:t>
            </a:r>
            <a:r>
              <a:rPr lang="en-AU" altLang="el-GR" sz="1800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1800" dirty="0">
                <a:latin typeface="Courier New" panose="02070309020205020404" pitchFamily="49" charset="0"/>
              </a:rPr>
              <a:t> number;</a:t>
            </a:r>
          </a:p>
          <a:p>
            <a:r>
              <a:rPr lang="en-AU" altLang="el-GR" sz="1800" dirty="0">
                <a:latin typeface="Courier New" panose="02070309020205020404" pitchFamily="49" charset="0"/>
              </a:rPr>
              <a:t>	</a:t>
            </a:r>
            <a:r>
              <a:rPr lang="en-AU" altLang="el-GR" sz="1800" b="1" dirty="0">
                <a:solidFill>
                  <a:srgbClr val="7030A0"/>
                </a:solidFill>
                <a:latin typeface="Courier New" panose="02070309020205020404" pitchFamily="49" charset="0"/>
              </a:rPr>
              <a:t>protected</a:t>
            </a:r>
            <a:r>
              <a:rPr lang="en-AU" altLang="el-GR" sz="1800" dirty="0">
                <a:latin typeface="Courier New" panose="02070309020205020404" pitchFamily="49" charset="0"/>
              </a:rPr>
              <a:t> String name;</a:t>
            </a:r>
          </a:p>
          <a:p>
            <a:endParaRPr lang="en-AU" altLang="el-GR" sz="1800" dirty="0">
              <a:latin typeface="Courier New" panose="02070309020205020404" pitchFamily="49" charset="0"/>
            </a:endParaRPr>
          </a:p>
          <a:p>
            <a:r>
              <a:rPr lang="en-AU" altLang="el-GR" sz="1800" dirty="0">
                <a:latin typeface="Courier New" panose="02070309020205020404" pitchFamily="49" charset="0"/>
              </a:rPr>
              <a:t>	</a:t>
            </a:r>
            <a:r>
              <a:rPr lang="en-AU" altLang="el-GR" sz="1800" b="1" dirty="0">
                <a:solidFill>
                  <a:srgbClr val="7030A0"/>
                </a:solidFill>
                <a:latin typeface="Courier New" panose="02070309020205020404" pitchFamily="49" charset="0"/>
              </a:rPr>
              <a:t>public</a:t>
            </a:r>
            <a:r>
              <a:rPr lang="en-AU" altLang="el-GR" sz="1800" dirty="0">
                <a:latin typeface="Courier New" panose="02070309020205020404" pitchFamily="49" charset="0"/>
              </a:rPr>
              <a:t> </a:t>
            </a:r>
            <a:r>
              <a:rPr lang="en-AU" altLang="el-GR" sz="1800" dirty="0">
                <a:solidFill>
                  <a:srgbClr val="FF0000"/>
                </a:solidFill>
                <a:latin typeface="Courier New" panose="02070309020205020404" pitchFamily="49" charset="0"/>
              </a:rPr>
              <a:t>void</a:t>
            </a:r>
            <a:r>
              <a:rPr lang="en-AU" altLang="el-GR" sz="1800" dirty="0">
                <a:latin typeface="Courier New" panose="02070309020205020404" pitchFamily="49" charset="0"/>
              </a:rPr>
              <a:t> </a:t>
            </a:r>
            <a:r>
              <a:rPr lang="en-AU" altLang="el-GR" sz="1800" dirty="0" err="1">
                <a:latin typeface="Courier New" panose="02070309020205020404" pitchFamily="49" charset="0"/>
              </a:rPr>
              <a:t>changeAddress</a:t>
            </a:r>
            <a:r>
              <a:rPr lang="en-AU" altLang="el-GR" sz="1800" dirty="0">
                <a:latin typeface="Courier New" panose="02070309020205020404" pitchFamily="49" charset="0"/>
              </a:rPr>
              <a:t>(Address </a:t>
            </a:r>
            <a:r>
              <a:rPr lang="en-AU" altLang="el-GR" sz="1800" dirty="0" err="1">
                <a:latin typeface="Courier New" panose="02070309020205020404" pitchFamily="49" charset="0"/>
              </a:rPr>
              <a:t>newAddress</a:t>
            </a:r>
            <a:r>
              <a:rPr lang="en-AU" altLang="el-GR" sz="1800" dirty="0">
                <a:latin typeface="Courier New" panose="02070309020205020404" pitchFamily="49" charset="0"/>
              </a:rPr>
              <a:t>)</a:t>
            </a:r>
          </a:p>
          <a:p>
            <a:r>
              <a:rPr lang="en-AU" altLang="el-GR" sz="1800" dirty="0">
                <a:latin typeface="Courier New" panose="02070309020205020404" pitchFamily="49" charset="0"/>
              </a:rPr>
              <a:t>	{ ... }</a:t>
            </a:r>
          </a:p>
          <a:p>
            <a:r>
              <a:rPr lang="en-AU" altLang="el-GR" sz="1800" dirty="0">
                <a:latin typeface="Courier New" panose="02070309020205020404" pitchFamily="49" charset="0"/>
              </a:rPr>
              <a:t>	</a:t>
            </a:r>
            <a:r>
              <a:rPr lang="en-AU" altLang="el-GR" sz="1800" b="1" dirty="0">
                <a:solidFill>
                  <a:srgbClr val="7030A0"/>
                </a:solidFill>
                <a:latin typeface="Courier New" panose="02070309020205020404" pitchFamily="49" charset="0"/>
              </a:rPr>
              <a:t>private</a:t>
            </a:r>
            <a:r>
              <a:rPr lang="en-AU" altLang="el-GR" sz="1800" dirty="0">
                <a:latin typeface="Courier New" panose="02070309020205020404" pitchFamily="49" charset="0"/>
              </a:rPr>
              <a:t> </a:t>
            </a:r>
            <a:r>
              <a:rPr lang="en-AU" altLang="el-GR" sz="1800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1800" dirty="0">
                <a:latin typeface="Courier New" panose="02070309020205020404" pitchFamily="49" charset="0"/>
              </a:rPr>
              <a:t> </a:t>
            </a:r>
            <a:r>
              <a:rPr lang="en-AU" altLang="el-GR" sz="1800" dirty="0" err="1">
                <a:latin typeface="Courier New" panose="02070309020205020404" pitchFamily="49" charset="0"/>
              </a:rPr>
              <a:t>calculateResult</a:t>
            </a:r>
            <a:r>
              <a:rPr lang="en-AU" altLang="el-GR" sz="1800" dirty="0">
                <a:latin typeface="Courier New" panose="02070309020205020404" pitchFamily="49" charset="0"/>
              </a:rPr>
              <a:t>(</a:t>
            </a:r>
            <a:r>
              <a:rPr lang="en-AU" altLang="el-GR" sz="1800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1800" dirty="0">
                <a:latin typeface="Courier New" panose="02070309020205020404" pitchFamily="49" charset="0"/>
              </a:rPr>
              <a:t> parameter)</a:t>
            </a:r>
          </a:p>
          <a:p>
            <a:r>
              <a:rPr lang="en-AU" altLang="el-GR" sz="1800" dirty="0">
                <a:latin typeface="Courier New" panose="02070309020205020404" pitchFamily="49" charset="0"/>
              </a:rPr>
              <a:t>	{ ... }</a:t>
            </a:r>
          </a:p>
        </p:txBody>
      </p:sp>
      <p:sp>
        <p:nvSpPr>
          <p:cNvPr id="201733" name="Text Box 5"/>
          <p:cNvSpPr txBox="1">
            <a:spLocks noChangeArrowheads="1"/>
          </p:cNvSpPr>
          <p:nvPr/>
        </p:nvSpPr>
        <p:spPr bwMode="auto">
          <a:xfrm>
            <a:off x="1371600" y="5638800"/>
            <a:ext cx="7248525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 dirty="0"/>
              <a:t>Μετατροπείς πρόσβασης</a:t>
            </a:r>
            <a:r>
              <a:rPr lang="en-AU" altLang="el-GR" dirty="0"/>
              <a:t>:  private, </a:t>
            </a:r>
            <a:r>
              <a:rPr lang="en-AU" altLang="el-GR" u="sng" dirty="0">
                <a:solidFill>
                  <a:srgbClr val="0070C0"/>
                </a:solidFill>
              </a:rPr>
              <a:t>protected</a:t>
            </a:r>
            <a:r>
              <a:rPr lang="en-AU" altLang="el-GR" dirty="0"/>
              <a:t>, public.</a:t>
            </a:r>
          </a:p>
        </p:txBody>
      </p:sp>
      <p:sp>
        <p:nvSpPr>
          <p:cNvPr id="201736" name="AutoShape 8"/>
          <p:cNvSpPr>
            <a:spLocks noChangeArrowheads="1"/>
          </p:cNvSpPr>
          <p:nvPr/>
        </p:nvSpPr>
        <p:spPr bwMode="auto">
          <a:xfrm rot="19140000">
            <a:off x="6626225" y="5172075"/>
            <a:ext cx="914400" cy="4572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201734" name="AutoShape 6"/>
          <p:cNvSpPr>
            <a:spLocks noChangeArrowheads="1"/>
          </p:cNvSpPr>
          <p:nvPr/>
        </p:nvSpPr>
        <p:spPr bwMode="auto">
          <a:xfrm>
            <a:off x="7480300" y="4268788"/>
            <a:ext cx="1166813" cy="1138237"/>
          </a:xfrm>
          <a:prstGeom prst="irregularSeal1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l-GR" altLang="el-GR"/>
              <a:t>νέο</a:t>
            </a:r>
            <a:r>
              <a:rPr lang="en-AU" altLang="el-GR"/>
              <a:t>!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73" name="Oval 21"/>
          <p:cNvSpPr>
            <a:spLocks noChangeArrowheads="1"/>
          </p:cNvSpPr>
          <p:nvPr/>
        </p:nvSpPr>
        <p:spPr bwMode="auto">
          <a:xfrm>
            <a:off x="4724400" y="2743200"/>
            <a:ext cx="2286000" cy="1295400"/>
          </a:xfrm>
          <a:prstGeom prst="ellipse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spAutoFit/>
          </a:bodyPr>
          <a:lstStyle/>
          <a:p>
            <a:endParaRPr lang="el-GR" dirty="0"/>
          </a:p>
        </p:txBody>
      </p:sp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z="3600" b="1">
                <a:solidFill>
                  <a:schemeClr val="tx2"/>
                </a:solidFill>
                <a:latin typeface="Courier New" panose="02070309020205020404" pitchFamily="49" charset="0"/>
              </a:rPr>
              <a:t>“</a:t>
            </a:r>
            <a:r>
              <a:rPr lang="en-AU" altLang="el-GR" sz="3600" b="1">
                <a:solidFill>
                  <a:schemeClr val="tx2"/>
                </a:solidFill>
                <a:latin typeface="Courier New" panose="02070309020205020404" pitchFamily="49" charset="0"/>
              </a:rPr>
              <a:t>private”</a:t>
            </a:r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76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400"/>
              <a:t>Ορατά/προσπελάσιμα μόνο από το εσωτερικό της κλάσης</a:t>
            </a:r>
            <a:endParaRPr lang="en-AU" altLang="el-GR" sz="2400"/>
          </a:p>
        </p:txBody>
      </p:sp>
      <p:sp>
        <p:nvSpPr>
          <p:cNvPr id="202756" name="Text Box 4"/>
          <p:cNvSpPr txBox="1">
            <a:spLocks noChangeArrowheads="1"/>
          </p:cNvSpPr>
          <p:nvPr/>
        </p:nvSpPr>
        <p:spPr bwMode="auto">
          <a:xfrm>
            <a:off x="5105400" y="3048000"/>
            <a:ext cx="1524000" cy="5461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latin typeface="Arial" panose="020B0604020202020204" pitchFamily="34" charset="0"/>
              </a:rPr>
              <a:t>a class</a:t>
            </a:r>
          </a:p>
        </p:txBody>
      </p:sp>
      <p:sp>
        <p:nvSpPr>
          <p:cNvPr id="202757" name="Text Box 5"/>
          <p:cNvSpPr txBox="1">
            <a:spLocks noChangeArrowheads="1"/>
          </p:cNvSpPr>
          <p:nvPr/>
        </p:nvSpPr>
        <p:spPr bwMode="auto">
          <a:xfrm>
            <a:off x="1905000" y="2362200"/>
            <a:ext cx="1524000" cy="5461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latin typeface="Arial" panose="020B0604020202020204" pitchFamily="34" charset="0"/>
              </a:rPr>
              <a:t>client 1</a:t>
            </a:r>
          </a:p>
        </p:txBody>
      </p:sp>
      <p:sp>
        <p:nvSpPr>
          <p:cNvPr id="202758" name="Text Box 6"/>
          <p:cNvSpPr txBox="1">
            <a:spLocks noChangeArrowheads="1"/>
          </p:cNvSpPr>
          <p:nvPr/>
        </p:nvSpPr>
        <p:spPr bwMode="auto">
          <a:xfrm>
            <a:off x="3733800" y="4876800"/>
            <a:ext cx="1981200" cy="53181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latin typeface="Arial" panose="020B0604020202020204" pitchFamily="34" charset="0"/>
              </a:rPr>
              <a:t>subclass 1</a:t>
            </a:r>
          </a:p>
        </p:txBody>
      </p:sp>
      <p:sp>
        <p:nvSpPr>
          <p:cNvPr id="202759" name="Text Box 7"/>
          <p:cNvSpPr txBox="1">
            <a:spLocks noChangeArrowheads="1"/>
          </p:cNvSpPr>
          <p:nvPr/>
        </p:nvSpPr>
        <p:spPr bwMode="auto">
          <a:xfrm>
            <a:off x="6019800" y="4876800"/>
            <a:ext cx="1905000" cy="5461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latin typeface="Arial" panose="020B0604020202020204" pitchFamily="34" charset="0"/>
              </a:rPr>
              <a:t>subclass 2</a:t>
            </a:r>
          </a:p>
        </p:txBody>
      </p:sp>
      <p:sp>
        <p:nvSpPr>
          <p:cNvPr id="202762" name="Line 10"/>
          <p:cNvSpPr>
            <a:spLocks noChangeShapeType="1"/>
          </p:cNvSpPr>
          <p:nvPr/>
        </p:nvSpPr>
        <p:spPr bwMode="auto">
          <a:xfrm>
            <a:off x="2743200" y="2971800"/>
            <a:ext cx="1588" cy="31750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l-GR"/>
          </a:p>
        </p:txBody>
      </p:sp>
      <p:sp>
        <p:nvSpPr>
          <p:cNvPr id="202763" name="Line 11"/>
          <p:cNvSpPr>
            <a:spLocks noChangeShapeType="1"/>
          </p:cNvSpPr>
          <p:nvPr/>
        </p:nvSpPr>
        <p:spPr bwMode="auto">
          <a:xfrm>
            <a:off x="2743200" y="3276600"/>
            <a:ext cx="22860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l-GR"/>
          </a:p>
        </p:txBody>
      </p:sp>
      <p:sp>
        <p:nvSpPr>
          <p:cNvPr id="202764" name="Text Box 12"/>
          <p:cNvSpPr txBox="1">
            <a:spLocks noChangeArrowheads="1"/>
          </p:cNvSpPr>
          <p:nvPr/>
        </p:nvSpPr>
        <p:spPr bwMode="auto">
          <a:xfrm>
            <a:off x="1371600" y="4648200"/>
            <a:ext cx="1524000" cy="5461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latin typeface="Arial" panose="020B0604020202020204" pitchFamily="34" charset="0"/>
              </a:rPr>
              <a:t>client 2</a:t>
            </a:r>
          </a:p>
        </p:txBody>
      </p:sp>
      <p:sp>
        <p:nvSpPr>
          <p:cNvPr id="202765" name="Line 13"/>
          <p:cNvSpPr>
            <a:spLocks noChangeShapeType="1"/>
          </p:cNvSpPr>
          <p:nvPr/>
        </p:nvSpPr>
        <p:spPr bwMode="auto">
          <a:xfrm flipV="1">
            <a:off x="4800600" y="3733800"/>
            <a:ext cx="762000" cy="1143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202766" name="Line 14"/>
          <p:cNvSpPr>
            <a:spLocks noChangeShapeType="1"/>
          </p:cNvSpPr>
          <p:nvPr/>
        </p:nvSpPr>
        <p:spPr bwMode="auto">
          <a:xfrm flipH="1" flipV="1">
            <a:off x="6172200" y="3733800"/>
            <a:ext cx="762000" cy="1143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202767" name="Line 15"/>
          <p:cNvSpPr>
            <a:spLocks noChangeShapeType="1"/>
          </p:cNvSpPr>
          <p:nvPr/>
        </p:nvSpPr>
        <p:spPr bwMode="auto">
          <a:xfrm>
            <a:off x="2133600" y="3429000"/>
            <a:ext cx="1588" cy="123190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l-GR"/>
          </a:p>
        </p:txBody>
      </p:sp>
      <p:sp>
        <p:nvSpPr>
          <p:cNvPr id="202768" name="Line 16"/>
          <p:cNvSpPr>
            <a:spLocks noChangeShapeType="1"/>
          </p:cNvSpPr>
          <p:nvPr/>
        </p:nvSpPr>
        <p:spPr bwMode="auto">
          <a:xfrm>
            <a:off x="2133600" y="3429000"/>
            <a:ext cx="28956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l-GR"/>
          </a:p>
        </p:txBody>
      </p:sp>
      <p:sp>
        <p:nvSpPr>
          <p:cNvPr id="202772" name="Text Box 20"/>
          <p:cNvSpPr txBox="1">
            <a:spLocks noChangeArrowheads="1"/>
          </p:cNvSpPr>
          <p:nvPr/>
        </p:nvSpPr>
        <p:spPr bwMode="auto">
          <a:xfrm>
            <a:off x="6553200" y="2438400"/>
            <a:ext cx="228917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l-GR" altLang="el-GR" sz="2000" dirty="0">
                <a:solidFill>
                  <a:srgbClr val="0070C0"/>
                </a:solidFill>
                <a:latin typeface="Times" panose="02020603050405020304" pitchFamily="18" charset="0"/>
              </a:rPr>
              <a:t>Περιοχή ορατότητας</a:t>
            </a:r>
            <a:endParaRPr lang="en-AU" altLang="el-GR" sz="2000" dirty="0">
              <a:solidFill>
                <a:srgbClr val="0070C0"/>
              </a:solidFill>
              <a:latin typeface="Times" panose="02020603050405020304" pitchFamily="18" charset="0"/>
            </a:endParaRPr>
          </a:p>
        </p:txBody>
      </p:sp>
      <p:sp>
        <p:nvSpPr>
          <p:cNvPr id="202774" name="Line 22"/>
          <p:cNvSpPr>
            <a:spLocks noChangeShapeType="1"/>
          </p:cNvSpPr>
          <p:nvPr/>
        </p:nvSpPr>
        <p:spPr bwMode="auto">
          <a:xfrm flipH="1">
            <a:off x="6477000" y="2743200"/>
            <a:ext cx="685800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202775" name="Rectangle 23"/>
          <p:cNvSpPr>
            <a:spLocks noChangeArrowheads="1"/>
          </p:cNvSpPr>
          <p:nvPr/>
        </p:nvSpPr>
        <p:spPr bwMode="auto">
          <a:xfrm>
            <a:off x="5257800" y="3124200"/>
            <a:ext cx="381000" cy="1524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202776" name="Text Box 24"/>
          <p:cNvSpPr txBox="1">
            <a:spLocks noChangeArrowheads="1"/>
          </p:cNvSpPr>
          <p:nvPr/>
        </p:nvSpPr>
        <p:spPr bwMode="auto">
          <a:xfrm>
            <a:off x="3984625" y="2087563"/>
            <a:ext cx="220980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l-GR" altLang="el-GR" sz="2000" dirty="0">
                <a:latin typeface="Times" panose="02020603050405020304" pitchFamily="18" charset="0"/>
              </a:rPr>
              <a:t>Ένα </a:t>
            </a:r>
            <a:r>
              <a:rPr lang="en-US" altLang="el-GR" sz="2000" dirty="0">
                <a:latin typeface="Times" panose="02020603050405020304" pitchFamily="18" charset="0"/>
              </a:rPr>
              <a:t>“</a:t>
            </a:r>
            <a:r>
              <a:rPr lang="en-AU" altLang="el-GR" sz="2000" dirty="0">
                <a:solidFill>
                  <a:srgbClr val="0070C0"/>
                </a:solidFill>
                <a:latin typeface="Times" panose="02020603050405020304" pitchFamily="18" charset="0"/>
              </a:rPr>
              <a:t>private</a:t>
            </a:r>
            <a:r>
              <a:rPr lang="en-AU" altLang="el-GR" sz="2000" dirty="0">
                <a:latin typeface="Times" panose="02020603050405020304" pitchFamily="18" charset="0"/>
              </a:rPr>
              <a:t>” </a:t>
            </a:r>
            <a:r>
              <a:rPr lang="el-GR" altLang="el-GR" sz="2000" dirty="0">
                <a:latin typeface="Times" panose="02020603050405020304" pitchFamily="18" charset="0"/>
              </a:rPr>
              <a:t>πεδίο</a:t>
            </a:r>
            <a:endParaRPr lang="en-AU" altLang="el-GR" sz="2000" dirty="0">
              <a:latin typeface="Times" panose="02020603050405020304" pitchFamily="18" charset="0"/>
            </a:endParaRPr>
          </a:p>
        </p:txBody>
      </p:sp>
      <p:sp>
        <p:nvSpPr>
          <p:cNvPr id="202777" name="Line 25"/>
          <p:cNvSpPr>
            <a:spLocks noChangeShapeType="1"/>
          </p:cNvSpPr>
          <p:nvPr/>
        </p:nvSpPr>
        <p:spPr bwMode="auto">
          <a:xfrm>
            <a:off x="5029200" y="2438400"/>
            <a:ext cx="304800" cy="762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graphicFrame>
        <p:nvGraphicFramePr>
          <p:cNvPr id="202778" name="Object 26"/>
          <p:cNvGraphicFramePr>
            <a:graphicFrameLocks noChangeAspect="1"/>
          </p:cNvGraphicFramePr>
          <p:nvPr/>
        </p:nvGraphicFramePr>
        <p:xfrm>
          <a:off x="381000" y="3810000"/>
          <a:ext cx="728663" cy="256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054100" imgH="3708400" progId="MS_ClipArt_Gallery">
                  <p:embed/>
                </p:oleObj>
              </mc:Choice>
              <mc:Fallback>
                <p:oleObj r:id="rId3" imgW="1054100" imgH="3708400" progId="MS_ClipArt_Gallery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810000"/>
                        <a:ext cx="728663" cy="256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94" name="Oval 18"/>
          <p:cNvSpPr>
            <a:spLocks noChangeArrowheads="1"/>
          </p:cNvSpPr>
          <p:nvPr/>
        </p:nvSpPr>
        <p:spPr bwMode="auto">
          <a:xfrm>
            <a:off x="533400" y="1981200"/>
            <a:ext cx="8001000" cy="4343400"/>
          </a:xfrm>
          <a:prstGeom prst="ellipse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 sz="3600" b="1">
                <a:solidFill>
                  <a:schemeClr val="tx2"/>
                </a:solidFill>
                <a:latin typeface="Courier New" panose="02070309020205020404" pitchFamily="49" charset="0"/>
              </a:rPr>
              <a:t>“public”</a:t>
            </a:r>
          </a:p>
        </p:txBody>
      </p:sp>
      <p:sp>
        <p:nvSpPr>
          <p:cNvPr id="2037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077200" cy="6096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400"/>
              <a:t>Ορατά/προσπελάσιμα από το εσωτερικό της κλάσης</a:t>
            </a:r>
            <a:r>
              <a:rPr lang="en-US" altLang="el-GR" sz="2400"/>
              <a:t> </a:t>
            </a:r>
            <a:r>
              <a:rPr lang="el-GR" altLang="el-GR" sz="2400"/>
              <a:t>και από κάθε άλλη κλάση</a:t>
            </a:r>
            <a:endParaRPr lang="en-AU" altLang="el-GR" sz="2800"/>
          </a:p>
        </p:txBody>
      </p:sp>
      <p:sp>
        <p:nvSpPr>
          <p:cNvPr id="203781" name="Text Box 5"/>
          <p:cNvSpPr txBox="1">
            <a:spLocks noChangeArrowheads="1"/>
          </p:cNvSpPr>
          <p:nvPr/>
        </p:nvSpPr>
        <p:spPr bwMode="auto">
          <a:xfrm>
            <a:off x="4800600" y="3048000"/>
            <a:ext cx="1524000" cy="5461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latin typeface="Arial" panose="020B0604020202020204" pitchFamily="34" charset="0"/>
              </a:rPr>
              <a:t>a class</a:t>
            </a:r>
          </a:p>
        </p:txBody>
      </p:sp>
      <p:sp>
        <p:nvSpPr>
          <p:cNvPr id="203782" name="Text Box 6"/>
          <p:cNvSpPr txBox="1">
            <a:spLocks noChangeArrowheads="1"/>
          </p:cNvSpPr>
          <p:nvPr/>
        </p:nvSpPr>
        <p:spPr bwMode="auto">
          <a:xfrm>
            <a:off x="2362200" y="2362200"/>
            <a:ext cx="1524000" cy="5461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latin typeface="Arial" panose="020B0604020202020204" pitchFamily="34" charset="0"/>
              </a:rPr>
              <a:t>client 1</a:t>
            </a:r>
          </a:p>
        </p:txBody>
      </p:sp>
      <p:sp>
        <p:nvSpPr>
          <p:cNvPr id="203783" name="Text Box 7"/>
          <p:cNvSpPr txBox="1">
            <a:spLocks noChangeArrowheads="1"/>
          </p:cNvSpPr>
          <p:nvPr/>
        </p:nvSpPr>
        <p:spPr bwMode="auto">
          <a:xfrm>
            <a:off x="3429000" y="4876800"/>
            <a:ext cx="1981200" cy="53181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latin typeface="Arial" panose="020B0604020202020204" pitchFamily="34" charset="0"/>
              </a:rPr>
              <a:t>subclass 1</a:t>
            </a:r>
          </a:p>
        </p:txBody>
      </p:sp>
      <p:sp>
        <p:nvSpPr>
          <p:cNvPr id="203784" name="Text Box 8"/>
          <p:cNvSpPr txBox="1">
            <a:spLocks noChangeArrowheads="1"/>
          </p:cNvSpPr>
          <p:nvPr/>
        </p:nvSpPr>
        <p:spPr bwMode="auto">
          <a:xfrm>
            <a:off x="5715000" y="4876800"/>
            <a:ext cx="1905000" cy="5461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latin typeface="Arial" panose="020B0604020202020204" pitchFamily="34" charset="0"/>
              </a:rPr>
              <a:t>subclass 2</a:t>
            </a:r>
          </a:p>
        </p:txBody>
      </p:sp>
      <p:sp>
        <p:nvSpPr>
          <p:cNvPr id="203785" name="Line 9"/>
          <p:cNvSpPr>
            <a:spLocks noChangeShapeType="1"/>
          </p:cNvSpPr>
          <p:nvPr/>
        </p:nvSpPr>
        <p:spPr bwMode="auto">
          <a:xfrm>
            <a:off x="3200400" y="2971800"/>
            <a:ext cx="1588" cy="31750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l-GR"/>
          </a:p>
        </p:txBody>
      </p:sp>
      <p:sp>
        <p:nvSpPr>
          <p:cNvPr id="203786" name="Line 10"/>
          <p:cNvSpPr>
            <a:spLocks noChangeShapeType="1"/>
          </p:cNvSpPr>
          <p:nvPr/>
        </p:nvSpPr>
        <p:spPr bwMode="auto">
          <a:xfrm>
            <a:off x="3200400" y="3276600"/>
            <a:ext cx="15240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l-GR"/>
          </a:p>
        </p:txBody>
      </p:sp>
      <p:sp>
        <p:nvSpPr>
          <p:cNvPr id="203787" name="Text Box 11"/>
          <p:cNvSpPr txBox="1">
            <a:spLocks noChangeArrowheads="1"/>
          </p:cNvSpPr>
          <p:nvPr/>
        </p:nvSpPr>
        <p:spPr bwMode="auto">
          <a:xfrm>
            <a:off x="914400" y="4191000"/>
            <a:ext cx="1524000" cy="5461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latin typeface="Arial" panose="020B0604020202020204" pitchFamily="34" charset="0"/>
              </a:rPr>
              <a:t>client 2</a:t>
            </a:r>
          </a:p>
        </p:txBody>
      </p:sp>
      <p:sp>
        <p:nvSpPr>
          <p:cNvPr id="203788" name="Line 12"/>
          <p:cNvSpPr>
            <a:spLocks noChangeShapeType="1"/>
          </p:cNvSpPr>
          <p:nvPr/>
        </p:nvSpPr>
        <p:spPr bwMode="auto">
          <a:xfrm flipV="1">
            <a:off x="4495800" y="3733800"/>
            <a:ext cx="762000" cy="1143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203789" name="Line 13"/>
          <p:cNvSpPr>
            <a:spLocks noChangeShapeType="1"/>
          </p:cNvSpPr>
          <p:nvPr/>
        </p:nvSpPr>
        <p:spPr bwMode="auto">
          <a:xfrm flipH="1" flipV="1">
            <a:off x="5867400" y="3733800"/>
            <a:ext cx="762000" cy="1143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203790" name="Line 14"/>
          <p:cNvSpPr>
            <a:spLocks noChangeShapeType="1"/>
          </p:cNvSpPr>
          <p:nvPr/>
        </p:nvSpPr>
        <p:spPr bwMode="auto">
          <a:xfrm>
            <a:off x="1676400" y="3429000"/>
            <a:ext cx="0" cy="76200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l-GR"/>
          </a:p>
        </p:txBody>
      </p:sp>
      <p:sp>
        <p:nvSpPr>
          <p:cNvPr id="203791" name="Line 15"/>
          <p:cNvSpPr>
            <a:spLocks noChangeShapeType="1"/>
          </p:cNvSpPr>
          <p:nvPr/>
        </p:nvSpPr>
        <p:spPr bwMode="auto">
          <a:xfrm>
            <a:off x="1676400" y="3429000"/>
            <a:ext cx="30480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l-GR"/>
          </a:p>
        </p:txBody>
      </p:sp>
      <p:sp>
        <p:nvSpPr>
          <p:cNvPr id="203793" name="Text Box 17"/>
          <p:cNvSpPr txBox="1">
            <a:spLocks noChangeArrowheads="1"/>
          </p:cNvSpPr>
          <p:nvPr/>
        </p:nvSpPr>
        <p:spPr bwMode="auto">
          <a:xfrm>
            <a:off x="6927527" y="3577374"/>
            <a:ext cx="1380185" cy="766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l-GR" altLang="el-GR" sz="2000" dirty="0">
                <a:solidFill>
                  <a:srgbClr val="0070C0"/>
                </a:solidFill>
                <a:latin typeface="Times" panose="02020603050405020304" pitchFamily="18" charset="0"/>
              </a:rPr>
              <a:t>Περιοχή </a:t>
            </a:r>
            <a:endParaRPr lang="en-US" altLang="el-GR" sz="2000" dirty="0">
              <a:solidFill>
                <a:srgbClr val="0070C0"/>
              </a:solidFill>
              <a:latin typeface="Times" panose="02020603050405020304" pitchFamily="18" charset="0"/>
            </a:endParaRPr>
          </a:p>
          <a:p>
            <a:pPr algn="ctr"/>
            <a:r>
              <a:rPr lang="el-GR" altLang="el-GR" sz="2000" dirty="0">
                <a:solidFill>
                  <a:srgbClr val="0070C0"/>
                </a:solidFill>
                <a:latin typeface="Times" panose="02020603050405020304" pitchFamily="18" charset="0"/>
              </a:rPr>
              <a:t>ορατότητας</a:t>
            </a:r>
            <a:endParaRPr lang="en-AU" altLang="el-GR" sz="2000" dirty="0">
              <a:solidFill>
                <a:srgbClr val="0070C0"/>
              </a:solidFill>
              <a:latin typeface="Times" panose="02020603050405020304" pitchFamily="18" charset="0"/>
            </a:endParaRPr>
          </a:p>
        </p:txBody>
      </p:sp>
      <p:sp>
        <p:nvSpPr>
          <p:cNvPr id="203795" name="Rectangle 19"/>
          <p:cNvSpPr>
            <a:spLocks noChangeArrowheads="1"/>
          </p:cNvSpPr>
          <p:nvPr/>
        </p:nvSpPr>
        <p:spPr bwMode="auto">
          <a:xfrm>
            <a:off x="4889500" y="3124200"/>
            <a:ext cx="381000" cy="1524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203796" name="Text Box 20"/>
          <p:cNvSpPr txBox="1">
            <a:spLocks noChangeArrowheads="1"/>
          </p:cNvSpPr>
          <p:nvPr/>
        </p:nvSpPr>
        <p:spPr bwMode="auto">
          <a:xfrm>
            <a:off x="3992563" y="2319338"/>
            <a:ext cx="213995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l-GR" altLang="el-GR" sz="2000" dirty="0">
                <a:latin typeface="Times" panose="02020603050405020304" pitchFamily="18" charset="0"/>
              </a:rPr>
              <a:t>Ένα </a:t>
            </a:r>
            <a:r>
              <a:rPr lang="en-US" altLang="el-GR" sz="2000" dirty="0">
                <a:latin typeface="Times" panose="02020603050405020304" pitchFamily="18" charset="0"/>
              </a:rPr>
              <a:t>“</a:t>
            </a:r>
            <a:r>
              <a:rPr lang="en-AU" altLang="el-GR" sz="2000" dirty="0">
                <a:solidFill>
                  <a:srgbClr val="0070C0"/>
                </a:solidFill>
                <a:latin typeface="Times" panose="02020603050405020304" pitchFamily="18" charset="0"/>
              </a:rPr>
              <a:t>p</a:t>
            </a:r>
            <a:r>
              <a:rPr lang="en-US" altLang="el-GR" sz="2000" dirty="0" err="1">
                <a:solidFill>
                  <a:srgbClr val="0070C0"/>
                </a:solidFill>
                <a:latin typeface="Times" panose="02020603050405020304" pitchFamily="18" charset="0"/>
              </a:rPr>
              <a:t>ublic</a:t>
            </a:r>
            <a:r>
              <a:rPr lang="en-AU" altLang="el-GR" sz="2000" dirty="0">
                <a:latin typeface="Times" panose="02020603050405020304" pitchFamily="18" charset="0"/>
              </a:rPr>
              <a:t>” </a:t>
            </a:r>
            <a:r>
              <a:rPr lang="el-GR" altLang="el-GR" sz="2000" dirty="0">
                <a:latin typeface="Times" panose="02020603050405020304" pitchFamily="18" charset="0"/>
              </a:rPr>
              <a:t>πεδίο</a:t>
            </a:r>
            <a:endParaRPr lang="en-AU" altLang="el-GR" sz="2000" dirty="0">
              <a:latin typeface="Times" panose="02020603050405020304" pitchFamily="18" charset="0"/>
            </a:endParaRPr>
          </a:p>
        </p:txBody>
      </p:sp>
      <p:sp>
        <p:nvSpPr>
          <p:cNvPr id="203797" name="Line 21"/>
          <p:cNvSpPr>
            <a:spLocks noChangeShapeType="1"/>
          </p:cNvSpPr>
          <p:nvPr/>
        </p:nvSpPr>
        <p:spPr bwMode="auto">
          <a:xfrm>
            <a:off x="4800600" y="2667000"/>
            <a:ext cx="16510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7" name="Oval 17"/>
          <p:cNvSpPr>
            <a:spLocks noChangeArrowheads="1"/>
          </p:cNvSpPr>
          <p:nvPr/>
        </p:nvSpPr>
        <p:spPr bwMode="auto">
          <a:xfrm>
            <a:off x="3048000" y="2895600"/>
            <a:ext cx="5181600" cy="3429000"/>
          </a:xfrm>
          <a:prstGeom prst="ellipse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 sz="3600" b="1">
                <a:solidFill>
                  <a:schemeClr val="tx2"/>
                </a:solidFill>
                <a:latin typeface="Courier New" panose="02070309020205020404" pitchFamily="49" charset="0"/>
              </a:rPr>
              <a:t>“protected”</a:t>
            </a:r>
          </a:p>
        </p:txBody>
      </p:sp>
      <p:sp>
        <p:nvSpPr>
          <p:cNvPr id="2048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153400" cy="6096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400"/>
              <a:t>Ορατά/προσπελάσιμα από το εσωτερικό της κλάσης</a:t>
            </a:r>
            <a:r>
              <a:rPr lang="en-US" altLang="el-GR" sz="2400"/>
              <a:t> </a:t>
            </a:r>
            <a:r>
              <a:rPr lang="el-GR" altLang="el-GR" sz="2400"/>
              <a:t>και από κάθε υποκλάση της</a:t>
            </a:r>
            <a:endParaRPr lang="en-AU" altLang="el-GR" sz="2800"/>
          </a:p>
        </p:txBody>
      </p:sp>
      <p:sp>
        <p:nvSpPr>
          <p:cNvPr id="204805" name="Text Box 5"/>
          <p:cNvSpPr txBox="1">
            <a:spLocks noChangeArrowheads="1"/>
          </p:cNvSpPr>
          <p:nvPr/>
        </p:nvSpPr>
        <p:spPr bwMode="auto">
          <a:xfrm>
            <a:off x="4800600" y="3048000"/>
            <a:ext cx="1524000" cy="5461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latin typeface="Arial" panose="020B0604020202020204" pitchFamily="34" charset="0"/>
              </a:rPr>
              <a:t>a class</a:t>
            </a:r>
          </a:p>
        </p:txBody>
      </p:sp>
      <p:sp>
        <p:nvSpPr>
          <p:cNvPr id="204806" name="Text Box 6"/>
          <p:cNvSpPr txBox="1">
            <a:spLocks noChangeArrowheads="1"/>
          </p:cNvSpPr>
          <p:nvPr/>
        </p:nvSpPr>
        <p:spPr bwMode="auto">
          <a:xfrm>
            <a:off x="2362200" y="2362200"/>
            <a:ext cx="1524000" cy="5461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latin typeface="Arial" panose="020B0604020202020204" pitchFamily="34" charset="0"/>
              </a:rPr>
              <a:t>client 1</a:t>
            </a:r>
          </a:p>
        </p:txBody>
      </p:sp>
      <p:sp>
        <p:nvSpPr>
          <p:cNvPr id="204807" name="Text Box 7"/>
          <p:cNvSpPr txBox="1">
            <a:spLocks noChangeArrowheads="1"/>
          </p:cNvSpPr>
          <p:nvPr/>
        </p:nvSpPr>
        <p:spPr bwMode="auto">
          <a:xfrm>
            <a:off x="3505200" y="4876800"/>
            <a:ext cx="1905000" cy="53181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latin typeface="Arial" panose="020B0604020202020204" pitchFamily="34" charset="0"/>
              </a:rPr>
              <a:t>subclass 1</a:t>
            </a:r>
          </a:p>
        </p:txBody>
      </p:sp>
      <p:sp>
        <p:nvSpPr>
          <p:cNvPr id="204808" name="Text Box 8"/>
          <p:cNvSpPr txBox="1">
            <a:spLocks noChangeArrowheads="1"/>
          </p:cNvSpPr>
          <p:nvPr/>
        </p:nvSpPr>
        <p:spPr bwMode="auto">
          <a:xfrm>
            <a:off x="5715000" y="4876800"/>
            <a:ext cx="1905000" cy="5461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latin typeface="Arial" panose="020B0604020202020204" pitchFamily="34" charset="0"/>
              </a:rPr>
              <a:t>subclass 2</a:t>
            </a:r>
          </a:p>
        </p:txBody>
      </p:sp>
      <p:sp>
        <p:nvSpPr>
          <p:cNvPr id="204809" name="Line 9"/>
          <p:cNvSpPr>
            <a:spLocks noChangeShapeType="1"/>
          </p:cNvSpPr>
          <p:nvPr/>
        </p:nvSpPr>
        <p:spPr bwMode="auto">
          <a:xfrm>
            <a:off x="3200400" y="2971800"/>
            <a:ext cx="1588" cy="31750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l-GR"/>
          </a:p>
        </p:txBody>
      </p:sp>
      <p:sp>
        <p:nvSpPr>
          <p:cNvPr id="204810" name="Line 10"/>
          <p:cNvSpPr>
            <a:spLocks noChangeShapeType="1"/>
          </p:cNvSpPr>
          <p:nvPr/>
        </p:nvSpPr>
        <p:spPr bwMode="auto">
          <a:xfrm>
            <a:off x="3200400" y="3276600"/>
            <a:ext cx="15240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l-GR"/>
          </a:p>
        </p:txBody>
      </p:sp>
      <p:sp>
        <p:nvSpPr>
          <p:cNvPr id="204811" name="Text Box 11"/>
          <p:cNvSpPr txBox="1">
            <a:spLocks noChangeArrowheads="1"/>
          </p:cNvSpPr>
          <p:nvPr/>
        </p:nvSpPr>
        <p:spPr bwMode="auto">
          <a:xfrm>
            <a:off x="914400" y="4191000"/>
            <a:ext cx="1524000" cy="5461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latin typeface="Arial" panose="020B0604020202020204" pitchFamily="34" charset="0"/>
              </a:rPr>
              <a:t>client 2</a:t>
            </a:r>
          </a:p>
        </p:txBody>
      </p:sp>
      <p:sp>
        <p:nvSpPr>
          <p:cNvPr id="204812" name="Line 12"/>
          <p:cNvSpPr>
            <a:spLocks noChangeShapeType="1"/>
          </p:cNvSpPr>
          <p:nvPr/>
        </p:nvSpPr>
        <p:spPr bwMode="auto">
          <a:xfrm flipV="1">
            <a:off x="4495800" y="3733800"/>
            <a:ext cx="762000" cy="1143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204813" name="Line 13"/>
          <p:cNvSpPr>
            <a:spLocks noChangeShapeType="1"/>
          </p:cNvSpPr>
          <p:nvPr/>
        </p:nvSpPr>
        <p:spPr bwMode="auto">
          <a:xfrm flipH="1" flipV="1">
            <a:off x="5867400" y="3733800"/>
            <a:ext cx="762000" cy="1143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204814" name="Line 14"/>
          <p:cNvSpPr>
            <a:spLocks noChangeShapeType="1"/>
          </p:cNvSpPr>
          <p:nvPr/>
        </p:nvSpPr>
        <p:spPr bwMode="auto">
          <a:xfrm>
            <a:off x="1676400" y="3429000"/>
            <a:ext cx="0" cy="76200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l-GR"/>
          </a:p>
        </p:txBody>
      </p:sp>
      <p:sp>
        <p:nvSpPr>
          <p:cNvPr id="204815" name="Line 15"/>
          <p:cNvSpPr>
            <a:spLocks noChangeShapeType="1"/>
          </p:cNvSpPr>
          <p:nvPr/>
        </p:nvSpPr>
        <p:spPr bwMode="auto">
          <a:xfrm>
            <a:off x="1676400" y="3429000"/>
            <a:ext cx="30480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l-GR"/>
          </a:p>
        </p:txBody>
      </p:sp>
      <p:sp>
        <p:nvSpPr>
          <p:cNvPr id="204816" name="Text Box 16"/>
          <p:cNvSpPr txBox="1">
            <a:spLocks noChangeArrowheads="1"/>
          </p:cNvSpPr>
          <p:nvPr/>
        </p:nvSpPr>
        <p:spPr bwMode="auto">
          <a:xfrm>
            <a:off x="6553200" y="2590800"/>
            <a:ext cx="228917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l-GR" altLang="el-GR" sz="2000" dirty="0">
                <a:solidFill>
                  <a:srgbClr val="0070C0"/>
                </a:solidFill>
                <a:latin typeface="Times" panose="02020603050405020304" pitchFamily="18" charset="0"/>
              </a:rPr>
              <a:t>Περιοχή ορατότητας</a:t>
            </a:r>
            <a:endParaRPr lang="en-AU" altLang="el-GR" sz="2000" dirty="0">
              <a:solidFill>
                <a:srgbClr val="0070C0"/>
              </a:solidFill>
              <a:latin typeface="Times" panose="02020603050405020304" pitchFamily="18" charset="0"/>
            </a:endParaRPr>
          </a:p>
        </p:txBody>
      </p:sp>
      <p:sp>
        <p:nvSpPr>
          <p:cNvPr id="204818" name="Line 18"/>
          <p:cNvSpPr>
            <a:spLocks noChangeShapeType="1"/>
          </p:cNvSpPr>
          <p:nvPr/>
        </p:nvSpPr>
        <p:spPr bwMode="auto">
          <a:xfrm flipH="1">
            <a:off x="7086600" y="2971800"/>
            <a:ext cx="457200" cy="914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204819" name="Rectangle 19"/>
          <p:cNvSpPr>
            <a:spLocks noChangeArrowheads="1"/>
          </p:cNvSpPr>
          <p:nvPr/>
        </p:nvSpPr>
        <p:spPr bwMode="auto">
          <a:xfrm>
            <a:off x="4965700" y="3124200"/>
            <a:ext cx="381000" cy="1524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204820" name="Text Box 20"/>
          <p:cNvSpPr txBox="1">
            <a:spLocks noChangeArrowheads="1"/>
          </p:cNvSpPr>
          <p:nvPr/>
        </p:nvSpPr>
        <p:spPr bwMode="auto">
          <a:xfrm>
            <a:off x="4062413" y="2087563"/>
            <a:ext cx="2449512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l-GR" altLang="el-GR" sz="2000" dirty="0">
                <a:latin typeface="Times" panose="02020603050405020304" pitchFamily="18" charset="0"/>
              </a:rPr>
              <a:t>Ένα </a:t>
            </a:r>
            <a:r>
              <a:rPr lang="en-US" altLang="el-GR" sz="2000" dirty="0">
                <a:latin typeface="Times" panose="02020603050405020304" pitchFamily="18" charset="0"/>
              </a:rPr>
              <a:t>“</a:t>
            </a:r>
            <a:r>
              <a:rPr lang="en-AU" altLang="el-GR" sz="2000" dirty="0">
                <a:solidFill>
                  <a:srgbClr val="0070C0"/>
                </a:solidFill>
                <a:latin typeface="Times" panose="02020603050405020304" pitchFamily="18" charset="0"/>
              </a:rPr>
              <a:t>p</a:t>
            </a:r>
            <a:r>
              <a:rPr lang="en-US" altLang="el-GR" sz="2000" dirty="0" err="1">
                <a:solidFill>
                  <a:srgbClr val="0070C0"/>
                </a:solidFill>
                <a:latin typeface="Times" panose="02020603050405020304" pitchFamily="18" charset="0"/>
              </a:rPr>
              <a:t>rotected</a:t>
            </a:r>
            <a:r>
              <a:rPr lang="en-AU" altLang="el-GR" sz="2000" dirty="0">
                <a:latin typeface="Times" panose="02020603050405020304" pitchFamily="18" charset="0"/>
              </a:rPr>
              <a:t>” </a:t>
            </a:r>
            <a:r>
              <a:rPr lang="el-GR" altLang="el-GR" sz="2000" dirty="0">
                <a:latin typeface="Times" panose="02020603050405020304" pitchFamily="18" charset="0"/>
              </a:rPr>
              <a:t>πεδίο</a:t>
            </a:r>
            <a:endParaRPr lang="en-AU" altLang="el-GR" sz="2000" dirty="0">
              <a:latin typeface="Times" panose="02020603050405020304" pitchFamily="18" charset="0"/>
            </a:endParaRPr>
          </a:p>
        </p:txBody>
      </p:sp>
      <p:sp>
        <p:nvSpPr>
          <p:cNvPr id="204821" name="Line 21"/>
          <p:cNvSpPr>
            <a:spLocks noChangeShapeType="1"/>
          </p:cNvSpPr>
          <p:nvPr/>
        </p:nvSpPr>
        <p:spPr bwMode="auto">
          <a:xfrm>
            <a:off x="4737100" y="2438400"/>
            <a:ext cx="304800" cy="762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153400" cy="565150"/>
          </a:xfrm>
        </p:spPr>
        <p:txBody>
          <a:bodyPr/>
          <a:lstStyle/>
          <a:p>
            <a:r>
              <a:rPr lang="el-GR" altLang="el-GR" sz="3200">
                <a:solidFill>
                  <a:schemeClr val="tx2"/>
                </a:solidFill>
              </a:rPr>
              <a:t>Οδηγίες χρήσης μετατροπέων πρόσβασης</a:t>
            </a:r>
            <a:endParaRPr lang="en-AU" altLang="el-GR" sz="3200">
              <a:solidFill>
                <a:schemeClr val="tx2"/>
              </a:solidFill>
            </a:endParaRP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133600"/>
            <a:ext cx="7543800" cy="2133600"/>
          </a:xfr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400" dirty="0">
                <a:solidFill>
                  <a:srgbClr val="00B050"/>
                </a:solidFill>
              </a:rPr>
              <a:t>Χρησιμοποιείτε πάντοτε </a:t>
            </a:r>
            <a:r>
              <a:rPr lang="el-GR" altLang="el-GR" sz="2400" dirty="0"/>
              <a:t>ένα μετατροπέα πρόσβασης</a:t>
            </a:r>
            <a:r>
              <a:rPr lang="en-AU" altLang="el-GR" sz="2400" dirty="0"/>
              <a:t>.</a:t>
            </a:r>
          </a:p>
          <a:p>
            <a:pPr>
              <a:lnSpc>
                <a:spcPct val="90000"/>
              </a:lnSpc>
            </a:pPr>
            <a:r>
              <a:rPr lang="el-GR" altLang="el-GR" sz="2400" dirty="0">
                <a:solidFill>
                  <a:srgbClr val="0070C0"/>
                </a:solidFill>
              </a:rPr>
              <a:t>Περιορίστε</a:t>
            </a:r>
            <a:r>
              <a:rPr lang="el-GR" altLang="el-GR" sz="2400" dirty="0"/>
              <a:t> την πρόσβαση </a:t>
            </a:r>
            <a:r>
              <a:rPr lang="el-GR" altLang="el-GR" sz="2400" b="1" dirty="0"/>
              <a:t>όσο το δυνατό</a:t>
            </a:r>
            <a:r>
              <a:rPr lang="el-GR" altLang="el-GR" sz="2400" dirty="0"/>
              <a:t> περισσότερο. </a:t>
            </a:r>
          </a:p>
          <a:p>
            <a:pPr>
              <a:lnSpc>
                <a:spcPct val="90000"/>
              </a:lnSpc>
            </a:pPr>
            <a:r>
              <a:rPr lang="el-GR" altLang="el-GR" sz="2400" dirty="0">
                <a:solidFill>
                  <a:srgbClr val="C00000"/>
                </a:solidFill>
              </a:rPr>
              <a:t>Μη χρησιμοποιείτε </a:t>
            </a:r>
            <a:r>
              <a:rPr lang="en-AU" altLang="el-GR" sz="2800" b="1" dirty="0">
                <a:latin typeface="Courier New" panose="02070309020205020404" pitchFamily="49" charset="0"/>
              </a:rPr>
              <a:t>public</a:t>
            </a:r>
            <a:r>
              <a:rPr lang="el-GR" altLang="el-GR" sz="2400" dirty="0"/>
              <a:t> πεδία</a:t>
            </a:r>
            <a:r>
              <a:rPr lang="en-AU" altLang="el-GR" sz="2400" dirty="0"/>
              <a:t>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455B8221-7370-9989-9C6C-D4A0C0F62588}"/>
              </a:ext>
            </a:extLst>
          </p:cNvPr>
          <p:cNvSpPr/>
          <p:nvPr/>
        </p:nvSpPr>
        <p:spPr bwMode="auto">
          <a:xfrm>
            <a:off x="1583160" y="4941168"/>
            <a:ext cx="6661248" cy="1512168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5093BE51-CE5D-8691-D967-68B900EE66BA}"/>
              </a:ext>
            </a:extLst>
          </p:cNvPr>
          <p:cNvSpPr/>
          <p:nvPr/>
        </p:nvSpPr>
        <p:spPr bwMode="auto">
          <a:xfrm>
            <a:off x="2195736" y="5589240"/>
            <a:ext cx="5600036" cy="504056"/>
          </a:xfrm>
          <a:prstGeom prst="roundRect">
            <a:avLst>
              <a:gd name="adj" fmla="val 3842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633E5BA5-607F-2054-D1D5-ADBFFD06ABB2}"/>
              </a:ext>
            </a:extLst>
          </p:cNvPr>
          <p:cNvSpPr/>
          <p:nvPr/>
        </p:nvSpPr>
        <p:spPr bwMode="auto">
          <a:xfrm>
            <a:off x="1547664" y="3717032"/>
            <a:ext cx="6703074" cy="1008112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87A6F7C1-A0C6-A03F-5788-1848AA68B44B}"/>
              </a:ext>
            </a:extLst>
          </p:cNvPr>
          <p:cNvSpPr/>
          <p:nvPr/>
        </p:nvSpPr>
        <p:spPr bwMode="auto">
          <a:xfrm>
            <a:off x="2123727" y="4293096"/>
            <a:ext cx="1008113" cy="21602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solidFill>
                  <a:schemeClr val="tx2"/>
                </a:solidFill>
              </a:rPr>
              <a:t>Η δεσμευμένη λέξη </a:t>
            </a:r>
            <a:r>
              <a:rPr lang="en-AU" altLang="el-GR" sz="3600">
                <a:solidFill>
                  <a:schemeClr val="tx2"/>
                </a:solidFill>
              </a:rPr>
              <a:t> “</a:t>
            </a:r>
            <a:r>
              <a:rPr lang="en-AU" altLang="el-GR" sz="3600" b="1">
                <a:solidFill>
                  <a:schemeClr val="tx2"/>
                </a:solidFill>
                <a:latin typeface="Courier New" panose="02070309020205020404" pitchFamily="49" charset="0"/>
              </a:rPr>
              <a:t>final</a:t>
            </a:r>
            <a:r>
              <a:rPr lang="en-AU" altLang="el-GR" sz="3600">
                <a:solidFill>
                  <a:schemeClr val="tx2"/>
                </a:solidFill>
              </a:rPr>
              <a:t>”</a:t>
            </a:r>
            <a:r>
              <a:rPr lang="en-AU" altLang="el-GR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2209800"/>
          </a:xfrm>
        </p:spPr>
        <p:txBody>
          <a:bodyPr/>
          <a:lstStyle/>
          <a:p>
            <a:r>
              <a:rPr lang="el-GR" altLang="el-GR" sz="2400" dirty="0"/>
              <a:t>Δηλώστε μία </a:t>
            </a:r>
            <a:r>
              <a:rPr lang="el-GR" altLang="el-GR" sz="2400" dirty="0">
                <a:solidFill>
                  <a:srgbClr val="0070C0"/>
                </a:solidFill>
              </a:rPr>
              <a:t>μέθοδο</a:t>
            </a:r>
            <a:r>
              <a:rPr lang="el-GR" altLang="el-GR" sz="2400" dirty="0"/>
              <a:t> ως </a:t>
            </a:r>
            <a:r>
              <a:rPr lang="en-US" altLang="el-GR" sz="2400" b="1" dirty="0">
                <a:solidFill>
                  <a:srgbClr val="0070C0"/>
                </a:solidFill>
                <a:latin typeface="Courier New" panose="02070309020205020404" pitchFamily="49" charset="0"/>
              </a:rPr>
              <a:t>final</a:t>
            </a:r>
            <a:r>
              <a:rPr lang="en-US" altLang="el-GR" sz="2400" dirty="0"/>
              <a:t> </a:t>
            </a:r>
            <a:r>
              <a:rPr lang="el-GR" altLang="el-GR" sz="2400" dirty="0"/>
              <a:t>για να αποτρέψετε τον εκ’ νέου ορισμό της </a:t>
            </a:r>
            <a:r>
              <a:rPr lang="el-GR" altLang="el-GR" sz="2000" dirty="0">
                <a:solidFill>
                  <a:srgbClr val="FF0066"/>
                </a:solidFill>
              </a:rPr>
              <a:t>[</a:t>
            </a:r>
            <a:r>
              <a:rPr lang="en-AU" altLang="el-GR" sz="2000" dirty="0">
                <a:solidFill>
                  <a:srgbClr val="FF0066"/>
                </a:solidFill>
              </a:rPr>
              <a:t>prevent redefinition</a:t>
            </a:r>
            <a:r>
              <a:rPr lang="el-GR" altLang="el-GR" sz="2000" dirty="0">
                <a:solidFill>
                  <a:srgbClr val="FF0066"/>
                </a:solidFill>
              </a:rPr>
              <a:t>, </a:t>
            </a:r>
            <a:r>
              <a:rPr lang="en-AU" altLang="el-GR" sz="2000" dirty="0">
                <a:solidFill>
                  <a:srgbClr val="FF0066"/>
                </a:solidFill>
              </a:rPr>
              <a:t>overriding</a:t>
            </a:r>
            <a:r>
              <a:rPr lang="el-GR" altLang="el-GR" sz="2000" dirty="0">
                <a:solidFill>
                  <a:srgbClr val="FF0066"/>
                </a:solidFill>
              </a:rPr>
              <a:t>]</a:t>
            </a:r>
            <a:endParaRPr lang="en-AU" altLang="el-GR" sz="2000" dirty="0">
              <a:solidFill>
                <a:srgbClr val="FF0066"/>
              </a:solidFill>
            </a:endParaRPr>
          </a:p>
          <a:p>
            <a:r>
              <a:rPr lang="el-GR" altLang="el-GR" sz="2400" dirty="0"/>
              <a:t>Δηλώστε μία </a:t>
            </a:r>
            <a:r>
              <a:rPr lang="el-GR" altLang="el-GR" sz="2400" dirty="0">
                <a:solidFill>
                  <a:srgbClr val="0070C0"/>
                </a:solidFill>
              </a:rPr>
              <a:t>κλάση</a:t>
            </a:r>
            <a:r>
              <a:rPr lang="el-GR" altLang="el-GR" sz="2400" dirty="0"/>
              <a:t> ως </a:t>
            </a:r>
            <a:r>
              <a:rPr lang="en-US" altLang="el-GR" sz="2400" b="1" dirty="0">
                <a:solidFill>
                  <a:srgbClr val="0070C0"/>
                </a:solidFill>
                <a:latin typeface="Courier New" panose="02070309020205020404" pitchFamily="49" charset="0"/>
              </a:rPr>
              <a:t>final</a:t>
            </a:r>
            <a:r>
              <a:rPr lang="en-US" altLang="el-GR" sz="2400" dirty="0"/>
              <a:t> </a:t>
            </a:r>
            <a:r>
              <a:rPr lang="el-GR" altLang="el-GR" sz="2400" dirty="0"/>
              <a:t>για να είναι όλες οι μέθοδοί της </a:t>
            </a:r>
            <a:r>
              <a:rPr lang="en-US" altLang="el-GR" sz="2400" dirty="0"/>
              <a:t>“</a:t>
            </a:r>
            <a:r>
              <a:rPr lang="en-AU" altLang="el-GR" sz="2400" b="1" dirty="0">
                <a:latin typeface="Courier New" panose="02070309020205020404" pitchFamily="49" charset="0"/>
              </a:rPr>
              <a:t>final</a:t>
            </a:r>
            <a:r>
              <a:rPr lang="en-AU" altLang="el-GR" sz="2400" dirty="0"/>
              <a:t>” (</a:t>
            </a:r>
            <a:r>
              <a:rPr lang="el-GR" altLang="el-GR" sz="2000" dirty="0"/>
              <a:t>και να μην έχει </a:t>
            </a:r>
            <a:r>
              <a:rPr lang="el-GR" altLang="el-GR" sz="2000" dirty="0" err="1"/>
              <a:t>υποκλάσεις</a:t>
            </a:r>
            <a:r>
              <a:rPr lang="el-GR" altLang="el-GR" sz="2400" dirty="0"/>
              <a:t>).</a:t>
            </a:r>
            <a:endParaRPr lang="en-AU" altLang="el-GR" sz="2400" dirty="0"/>
          </a:p>
        </p:txBody>
      </p:sp>
      <p:sp>
        <p:nvSpPr>
          <p:cNvPr id="176132" name="Text Box 4"/>
          <p:cNvSpPr txBox="1">
            <a:spLocks noChangeArrowheads="1"/>
          </p:cNvSpPr>
          <p:nvPr/>
        </p:nvSpPr>
        <p:spPr bwMode="auto">
          <a:xfrm>
            <a:off x="990600" y="3276600"/>
            <a:ext cx="7162800" cy="3118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l-GR" altLang="el-GR" b="1" dirty="0"/>
              <a:t>Παραδείγματα:</a:t>
            </a:r>
          </a:p>
          <a:p>
            <a:r>
              <a:rPr lang="el-GR" altLang="el-GR" b="1" dirty="0"/>
              <a:t>	</a:t>
            </a:r>
            <a:r>
              <a:rPr lang="en-AU" altLang="el-GR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final</a:t>
            </a: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altLang="el-GR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String </a:t>
            </a:r>
            <a:r>
              <a:rPr lang="en-AU" altLang="el-GR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getPassword</a:t>
            </a: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	{ ... }</a:t>
            </a:r>
          </a:p>
          <a:p>
            <a:endParaRPr lang="en-AU" altLang="el-GR" dirty="0"/>
          </a:p>
          <a:p>
            <a:r>
              <a:rPr lang="en-AU" altLang="el-GR" dirty="0"/>
              <a:t>	</a:t>
            </a:r>
            <a:r>
              <a:rPr lang="en-AU" altLang="el-GR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final</a:t>
            </a: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altLang="el-GR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altLang="el-G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SecurityManager</a:t>
            </a:r>
            <a:endParaRPr lang="en-AU" altLang="el-G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	{ ... </a:t>
            </a:r>
          </a:p>
          <a:p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9746" name="Group 2"/>
          <p:cNvGrpSpPr>
            <a:grpSpLocks/>
          </p:cNvGrpSpPr>
          <p:nvPr/>
        </p:nvGrpSpPr>
        <p:grpSpPr bwMode="auto">
          <a:xfrm>
            <a:off x="3200400" y="3048000"/>
            <a:ext cx="4648200" cy="533400"/>
            <a:chOff x="2160" y="2352"/>
            <a:chExt cx="2928" cy="336"/>
          </a:xfrm>
        </p:grpSpPr>
        <p:sp>
          <p:nvSpPr>
            <p:cNvPr id="159747" name="AutoShape 3"/>
            <p:cNvSpPr>
              <a:spLocks noChangeArrowheads="1"/>
            </p:cNvSpPr>
            <p:nvPr/>
          </p:nvSpPr>
          <p:spPr bwMode="auto">
            <a:xfrm>
              <a:off x="2160" y="2352"/>
              <a:ext cx="2928" cy="336"/>
            </a:xfrm>
            <a:prstGeom prst="flowChartAlternateProcess">
              <a:avLst/>
            </a:prstGeom>
            <a:solidFill>
              <a:schemeClr val="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/>
            <a:p>
              <a:endParaRPr lang="el-GR"/>
            </a:p>
          </p:txBody>
        </p:sp>
        <p:sp>
          <p:nvSpPr>
            <p:cNvPr id="159748" name="Line 4"/>
            <p:cNvSpPr>
              <a:spLocks noChangeShapeType="1"/>
            </p:cNvSpPr>
            <p:nvPr/>
          </p:nvSpPr>
          <p:spPr bwMode="auto">
            <a:xfrm>
              <a:off x="2688" y="2352"/>
              <a:ext cx="0" cy="3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/>
            <a:p>
              <a:endParaRPr lang="el-GR"/>
            </a:p>
          </p:txBody>
        </p:sp>
        <p:sp>
          <p:nvSpPr>
            <p:cNvPr id="159749" name="Line 5"/>
            <p:cNvSpPr>
              <a:spLocks noChangeShapeType="1"/>
            </p:cNvSpPr>
            <p:nvPr/>
          </p:nvSpPr>
          <p:spPr bwMode="auto">
            <a:xfrm>
              <a:off x="3216" y="2352"/>
              <a:ext cx="0" cy="3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/>
            <a:p>
              <a:endParaRPr lang="el-GR"/>
            </a:p>
          </p:txBody>
        </p:sp>
        <p:sp>
          <p:nvSpPr>
            <p:cNvPr id="159750" name="Line 6"/>
            <p:cNvSpPr>
              <a:spLocks noChangeShapeType="1"/>
            </p:cNvSpPr>
            <p:nvPr/>
          </p:nvSpPr>
          <p:spPr bwMode="auto">
            <a:xfrm>
              <a:off x="3696" y="2352"/>
              <a:ext cx="0" cy="3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/>
            <a:p>
              <a:endParaRPr lang="el-GR"/>
            </a:p>
          </p:txBody>
        </p:sp>
        <p:sp>
          <p:nvSpPr>
            <p:cNvPr id="159751" name="Line 7"/>
            <p:cNvSpPr>
              <a:spLocks noChangeShapeType="1"/>
            </p:cNvSpPr>
            <p:nvPr/>
          </p:nvSpPr>
          <p:spPr bwMode="auto">
            <a:xfrm>
              <a:off x="4176" y="2352"/>
              <a:ext cx="0" cy="3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/>
            <a:p>
              <a:endParaRPr lang="el-GR"/>
            </a:p>
          </p:txBody>
        </p:sp>
        <p:sp>
          <p:nvSpPr>
            <p:cNvPr id="159752" name="Line 8"/>
            <p:cNvSpPr>
              <a:spLocks noChangeShapeType="1"/>
            </p:cNvSpPr>
            <p:nvPr/>
          </p:nvSpPr>
          <p:spPr bwMode="auto">
            <a:xfrm>
              <a:off x="4656" y="2352"/>
              <a:ext cx="0" cy="3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/>
            <a:p>
              <a:endParaRPr lang="el-GR"/>
            </a:p>
          </p:txBody>
        </p:sp>
      </p:grpSp>
      <p:sp>
        <p:nvSpPr>
          <p:cNvPr id="159753" name="Rectangle 9"/>
          <p:cNvSpPr>
            <a:spLocks noGrp="1" noChangeArrowheads="1"/>
          </p:cNvSpPr>
          <p:nvPr>
            <p:ph type="title"/>
          </p:nvPr>
        </p:nvSpPr>
        <p:spPr>
          <a:xfrm>
            <a:off x="685800" y="501650"/>
            <a:ext cx="7924800" cy="565150"/>
          </a:xfrm>
        </p:spPr>
        <p:txBody>
          <a:bodyPr/>
          <a:lstStyle/>
          <a:p>
            <a:r>
              <a:rPr lang="el-GR" altLang="el-GR" sz="3600">
                <a:solidFill>
                  <a:srgbClr val="000000"/>
                </a:solidFill>
              </a:rPr>
              <a:t>Διάγραμμα αντικειμένων</a:t>
            </a:r>
            <a:r>
              <a:rPr lang="el-GR" altLang="el-GR" sz="3600"/>
              <a:t> </a:t>
            </a:r>
            <a:r>
              <a:rPr lang="el-GR" altLang="el-GR" sz="2400">
                <a:solidFill>
                  <a:srgbClr val="FF00FF"/>
                </a:solidFill>
              </a:rPr>
              <a:t>[</a:t>
            </a:r>
            <a:r>
              <a:rPr lang="en-AU" altLang="el-GR" sz="2400">
                <a:solidFill>
                  <a:srgbClr val="FF00FF"/>
                </a:solidFill>
              </a:rPr>
              <a:t>Object diagram</a:t>
            </a:r>
            <a:r>
              <a:rPr lang="el-GR" altLang="el-GR" sz="2400">
                <a:solidFill>
                  <a:srgbClr val="FF00FF"/>
                </a:solidFill>
              </a:rPr>
              <a:t>]</a:t>
            </a:r>
            <a:endParaRPr lang="en-AU" altLang="el-GR" sz="2400">
              <a:solidFill>
                <a:srgbClr val="FF00FF"/>
              </a:solidFill>
            </a:endParaRPr>
          </a:p>
        </p:txBody>
      </p:sp>
      <p:sp>
        <p:nvSpPr>
          <p:cNvPr id="159754" name="Oval 10"/>
          <p:cNvSpPr>
            <a:spLocks noChangeArrowheads="1"/>
          </p:cNvSpPr>
          <p:nvPr/>
        </p:nvSpPr>
        <p:spPr bwMode="auto">
          <a:xfrm>
            <a:off x="990600" y="1760538"/>
            <a:ext cx="1676400" cy="1516062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/>
          </a:p>
        </p:txBody>
      </p:sp>
      <p:sp>
        <p:nvSpPr>
          <p:cNvPr id="159755" name="Line 11"/>
          <p:cNvSpPr>
            <a:spLocks noChangeShapeType="1"/>
          </p:cNvSpPr>
          <p:nvPr/>
        </p:nvSpPr>
        <p:spPr bwMode="auto">
          <a:xfrm>
            <a:off x="1257300" y="1946275"/>
            <a:ext cx="11430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59756" name="Line 12"/>
          <p:cNvSpPr>
            <a:spLocks noChangeShapeType="1"/>
          </p:cNvSpPr>
          <p:nvPr/>
        </p:nvSpPr>
        <p:spPr bwMode="auto">
          <a:xfrm flipV="1">
            <a:off x="1257300" y="1947863"/>
            <a:ext cx="11430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grpSp>
        <p:nvGrpSpPr>
          <p:cNvPr id="159757" name="Group 13"/>
          <p:cNvGrpSpPr>
            <a:grpSpLocks/>
          </p:cNvGrpSpPr>
          <p:nvPr/>
        </p:nvGrpSpPr>
        <p:grpSpPr bwMode="auto">
          <a:xfrm>
            <a:off x="6400800" y="4648200"/>
            <a:ext cx="1143000" cy="1066800"/>
            <a:chOff x="912" y="1728"/>
            <a:chExt cx="1680" cy="1248"/>
          </a:xfrm>
        </p:grpSpPr>
        <p:sp>
          <p:nvSpPr>
            <p:cNvPr id="159758" name="Oval 14"/>
            <p:cNvSpPr>
              <a:spLocks noChangeArrowheads="1"/>
            </p:cNvSpPr>
            <p:nvPr/>
          </p:nvSpPr>
          <p:spPr bwMode="auto">
            <a:xfrm>
              <a:off x="912" y="1728"/>
              <a:ext cx="1680" cy="124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l-GR" altLang="el-GR"/>
            </a:p>
          </p:txBody>
        </p:sp>
        <p:grpSp>
          <p:nvGrpSpPr>
            <p:cNvPr id="159759" name="Group 15"/>
            <p:cNvGrpSpPr>
              <a:grpSpLocks/>
            </p:cNvGrpSpPr>
            <p:nvPr/>
          </p:nvGrpSpPr>
          <p:grpSpPr bwMode="auto">
            <a:xfrm>
              <a:off x="1536" y="2256"/>
              <a:ext cx="432" cy="192"/>
              <a:chOff x="1296" y="2400"/>
              <a:chExt cx="624" cy="192"/>
            </a:xfrm>
          </p:grpSpPr>
          <p:sp>
            <p:nvSpPr>
              <p:cNvPr id="159760" name="Rectangle 16"/>
              <p:cNvSpPr>
                <a:spLocks noChangeArrowheads="1"/>
              </p:cNvSpPr>
              <p:nvPr/>
            </p:nvSpPr>
            <p:spPr bwMode="auto">
              <a:xfrm>
                <a:off x="1296" y="2400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/>
              </a:p>
            </p:txBody>
          </p:sp>
          <p:sp>
            <p:nvSpPr>
              <p:cNvPr id="159761" name="Rectangle 17"/>
              <p:cNvSpPr>
                <a:spLocks noChangeArrowheads="1"/>
              </p:cNvSpPr>
              <p:nvPr/>
            </p:nvSpPr>
            <p:spPr bwMode="auto">
              <a:xfrm>
                <a:off x="1296" y="2448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/>
              </a:p>
            </p:txBody>
          </p:sp>
          <p:sp>
            <p:nvSpPr>
              <p:cNvPr id="159762" name="Rectangle 18"/>
              <p:cNvSpPr>
                <a:spLocks noChangeArrowheads="1"/>
              </p:cNvSpPr>
              <p:nvPr/>
            </p:nvSpPr>
            <p:spPr bwMode="auto">
              <a:xfrm>
                <a:off x="1296" y="2496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/>
              </a:p>
            </p:txBody>
          </p:sp>
          <p:sp>
            <p:nvSpPr>
              <p:cNvPr id="159763" name="Rectangle 19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/>
              </a:p>
            </p:txBody>
          </p:sp>
        </p:grpSp>
        <p:sp>
          <p:nvSpPr>
            <p:cNvPr id="159764" name="Line 20"/>
            <p:cNvSpPr>
              <a:spLocks noChangeShapeType="1"/>
            </p:cNvSpPr>
            <p:nvPr/>
          </p:nvSpPr>
          <p:spPr bwMode="auto">
            <a:xfrm>
              <a:off x="1200" y="1872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9765" name="Line 21"/>
            <p:cNvSpPr>
              <a:spLocks noChangeShapeType="1"/>
            </p:cNvSpPr>
            <p:nvPr/>
          </p:nvSpPr>
          <p:spPr bwMode="auto">
            <a:xfrm flipH="1">
              <a:off x="1248" y="2448"/>
              <a:ext cx="288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9766" name="Line 22"/>
            <p:cNvSpPr>
              <a:spLocks noChangeShapeType="1"/>
            </p:cNvSpPr>
            <p:nvPr/>
          </p:nvSpPr>
          <p:spPr bwMode="auto">
            <a:xfrm>
              <a:off x="1968" y="2448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9767" name="Line 23"/>
            <p:cNvSpPr>
              <a:spLocks noChangeShapeType="1"/>
            </p:cNvSpPr>
            <p:nvPr/>
          </p:nvSpPr>
          <p:spPr bwMode="auto">
            <a:xfrm flipV="1">
              <a:off x="1968" y="1824"/>
              <a:ext cx="24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159768" name="Group 24"/>
          <p:cNvGrpSpPr>
            <a:grpSpLocks/>
          </p:cNvGrpSpPr>
          <p:nvPr/>
        </p:nvGrpSpPr>
        <p:grpSpPr bwMode="auto">
          <a:xfrm>
            <a:off x="7696200" y="4648200"/>
            <a:ext cx="1143000" cy="1066800"/>
            <a:chOff x="912" y="1728"/>
            <a:chExt cx="1680" cy="1248"/>
          </a:xfrm>
        </p:grpSpPr>
        <p:sp>
          <p:nvSpPr>
            <p:cNvPr id="159769" name="Oval 25"/>
            <p:cNvSpPr>
              <a:spLocks noChangeArrowheads="1"/>
            </p:cNvSpPr>
            <p:nvPr/>
          </p:nvSpPr>
          <p:spPr bwMode="auto">
            <a:xfrm>
              <a:off x="912" y="1728"/>
              <a:ext cx="1680" cy="124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l-GR" altLang="el-GR"/>
            </a:p>
          </p:txBody>
        </p:sp>
        <p:grpSp>
          <p:nvGrpSpPr>
            <p:cNvPr id="159770" name="Group 26"/>
            <p:cNvGrpSpPr>
              <a:grpSpLocks/>
            </p:cNvGrpSpPr>
            <p:nvPr/>
          </p:nvGrpSpPr>
          <p:grpSpPr bwMode="auto">
            <a:xfrm>
              <a:off x="1536" y="2256"/>
              <a:ext cx="432" cy="192"/>
              <a:chOff x="1296" y="2400"/>
              <a:chExt cx="624" cy="192"/>
            </a:xfrm>
          </p:grpSpPr>
          <p:sp>
            <p:nvSpPr>
              <p:cNvPr id="159771" name="Rectangle 27"/>
              <p:cNvSpPr>
                <a:spLocks noChangeArrowheads="1"/>
              </p:cNvSpPr>
              <p:nvPr/>
            </p:nvSpPr>
            <p:spPr bwMode="auto">
              <a:xfrm>
                <a:off x="1296" y="2400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/>
              </a:p>
            </p:txBody>
          </p:sp>
          <p:sp>
            <p:nvSpPr>
              <p:cNvPr id="159772" name="Rectangle 28"/>
              <p:cNvSpPr>
                <a:spLocks noChangeArrowheads="1"/>
              </p:cNvSpPr>
              <p:nvPr/>
            </p:nvSpPr>
            <p:spPr bwMode="auto">
              <a:xfrm>
                <a:off x="1296" y="2448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/>
              </a:p>
            </p:txBody>
          </p:sp>
          <p:sp>
            <p:nvSpPr>
              <p:cNvPr id="159773" name="Rectangle 29"/>
              <p:cNvSpPr>
                <a:spLocks noChangeArrowheads="1"/>
              </p:cNvSpPr>
              <p:nvPr/>
            </p:nvSpPr>
            <p:spPr bwMode="auto">
              <a:xfrm>
                <a:off x="1296" y="2496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/>
              </a:p>
            </p:txBody>
          </p:sp>
          <p:sp>
            <p:nvSpPr>
              <p:cNvPr id="159774" name="Rectangle 3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/>
              </a:p>
            </p:txBody>
          </p:sp>
        </p:grpSp>
        <p:sp>
          <p:nvSpPr>
            <p:cNvPr id="159775" name="Line 31"/>
            <p:cNvSpPr>
              <a:spLocks noChangeShapeType="1"/>
            </p:cNvSpPr>
            <p:nvPr/>
          </p:nvSpPr>
          <p:spPr bwMode="auto">
            <a:xfrm>
              <a:off x="1200" y="1872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9776" name="Line 32"/>
            <p:cNvSpPr>
              <a:spLocks noChangeShapeType="1"/>
            </p:cNvSpPr>
            <p:nvPr/>
          </p:nvSpPr>
          <p:spPr bwMode="auto">
            <a:xfrm flipH="1">
              <a:off x="1248" y="2448"/>
              <a:ext cx="288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9777" name="Line 33"/>
            <p:cNvSpPr>
              <a:spLocks noChangeShapeType="1"/>
            </p:cNvSpPr>
            <p:nvPr/>
          </p:nvSpPr>
          <p:spPr bwMode="auto">
            <a:xfrm>
              <a:off x="1968" y="2448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9778" name="Line 34"/>
            <p:cNvSpPr>
              <a:spLocks noChangeShapeType="1"/>
            </p:cNvSpPr>
            <p:nvPr/>
          </p:nvSpPr>
          <p:spPr bwMode="auto">
            <a:xfrm flipV="1">
              <a:off x="1968" y="1824"/>
              <a:ext cx="24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159779" name="Group 35"/>
          <p:cNvGrpSpPr>
            <a:grpSpLocks/>
          </p:cNvGrpSpPr>
          <p:nvPr/>
        </p:nvGrpSpPr>
        <p:grpSpPr bwMode="auto">
          <a:xfrm>
            <a:off x="1066800" y="4648200"/>
            <a:ext cx="1143000" cy="1066800"/>
            <a:chOff x="912" y="1728"/>
            <a:chExt cx="1680" cy="1248"/>
          </a:xfrm>
        </p:grpSpPr>
        <p:sp>
          <p:nvSpPr>
            <p:cNvPr id="159780" name="Oval 36"/>
            <p:cNvSpPr>
              <a:spLocks noChangeArrowheads="1"/>
            </p:cNvSpPr>
            <p:nvPr/>
          </p:nvSpPr>
          <p:spPr bwMode="auto">
            <a:xfrm>
              <a:off x="912" y="1728"/>
              <a:ext cx="1680" cy="124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l-GR" altLang="el-GR"/>
            </a:p>
          </p:txBody>
        </p:sp>
        <p:grpSp>
          <p:nvGrpSpPr>
            <p:cNvPr id="159781" name="Group 37"/>
            <p:cNvGrpSpPr>
              <a:grpSpLocks/>
            </p:cNvGrpSpPr>
            <p:nvPr/>
          </p:nvGrpSpPr>
          <p:grpSpPr bwMode="auto">
            <a:xfrm>
              <a:off x="1536" y="2256"/>
              <a:ext cx="432" cy="192"/>
              <a:chOff x="1296" y="2400"/>
              <a:chExt cx="624" cy="192"/>
            </a:xfrm>
          </p:grpSpPr>
          <p:sp>
            <p:nvSpPr>
              <p:cNvPr id="159782" name="Rectangle 38"/>
              <p:cNvSpPr>
                <a:spLocks noChangeArrowheads="1"/>
              </p:cNvSpPr>
              <p:nvPr/>
            </p:nvSpPr>
            <p:spPr bwMode="auto">
              <a:xfrm>
                <a:off x="1296" y="2400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/>
              </a:p>
            </p:txBody>
          </p:sp>
          <p:sp>
            <p:nvSpPr>
              <p:cNvPr id="159783" name="Rectangle 39"/>
              <p:cNvSpPr>
                <a:spLocks noChangeArrowheads="1"/>
              </p:cNvSpPr>
              <p:nvPr/>
            </p:nvSpPr>
            <p:spPr bwMode="auto">
              <a:xfrm>
                <a:off x="1296" y="2448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/>
              </a:p>
            </p:txBody>
          </p:sp>
          <p:sp>
            <p:nvSpPr>
              <p:cNvPr id="159784" name="Rectangle 40"/>
              <p:cNvSpPr>
                <a:spLocks noChangeArrowheads="1"/>
              </p:cNvSpPr>
              <p:nvPr/>
            </p:nvSpPr>
            <p:spPr bwMode="auto">
              <a:xfrm>
                <a:off x="1296" y="2496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/>
              </a:p>
            </p:txBody>
          </p:sp>
          <p:sp>
            <p:nvSpPr>
              <p:cNvPr id="159785" name="Rectangle 4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/>
              </a:p>
            </p:txBody>
          </p:sp>
        </p:grpSp>
        <p:sp>
          <p:nvSpPr>
            <p:cNvPr id="159786" name="Line 42"/>
            <p:cNvSpPr>
              <a:spLocks noChangeShapeType="1"/>
            </p:cNvSpPr>
            <p:nvPr/>
          </p:nvSpPr>
          <p:spPr bwMode="auto">
            <a:xfrm>
              <a:off x="1200" y="1872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9787" name="Line 43"/>
            <p:cNvSpPr>
              <a:spLocks noChangeShapeType="1"/>
            </p:cNvSpPr>
            <p:nvPr/>
          </p:nvSpPr>
          <p:spPr bwMode="auto">
            <a:xfrm flipH="1">
              <a:off x="1248" y="2448"/>
              <a:ext cx="288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9788" name="Line 44"/>
            <p:cNvSpPr>
              <a:spLocks noChangeShapeType="1"/>
            </p:cNvSpPr>
            <p:nvPr/>
          </p:nvSpPr>
          <p:spPr bwMode="auto">
            <a:xfrm>
              <a:off x="1968" y="2448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9789" name="Line 45"/>
            <p:cNvSpPr>
              <a:spLocks noChangeShapeType="1"/>
            </p:cNvSpPr>
            <p:nvPr/>
          </p:nvSpPr>
          <p:spPr bwMode="auto">
            <a:xfrm flipV="1">
              <a:off x="1968" y="1824"/>
              <a:ext cx="24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159790" name="Group 46"/>
          <p:cNvGrpSpPr>
            <a:grpSpLocks/>
          </p:cNvGrpSpPr>
          <p:nvPr/>
        </p:nvGrpSpPr>
        <p:grpSpPr bwMode="auto">
          <a:xfrm>
            <a:off x="2362200" y="4648200"/>
            <a:ext cx="1143000" cy="1066800"/>
            <a:chOff x="912" y="1728"/>
            <a:chExt cx="1680" cy="1248"/>
          </a:xfrm>
        </p:grpSpPr>
        <p:sp>
          <p:nvSpPr>
            <p:cNvPr id="159791" name="Oval 47"/>
            <p:cNvSpPr>
              <a:spLocks noChangeArrowheads="1"/>
            </p:cNvSpPr>
            <p:nvPr/>
          </p:nvSpPr>
          <p:spPr bwMode="auto">
            <a:xfrm>
              <a:off x="912" y="1728"/>
              <a:ext cx="1680" cy="124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l-GR" altLang="el-GR"/>
            </a:p>
          </p:txBody>
        </p:sp>
        <p:grpSp>
          <p:nvGrpSpPr>
            <p:cNvPr id="159792" name="Group 48"/>
            <p:cNvGrpSpPr>
              <a:grpSpLocks/>
            </p:cNvGrpSpPr>
            <p:nvPr/>
          </p:nvGrpSpPr>
          <p:grpSpPr bwMode="auto">
            <a:xfrm>
              <a:off x="1536" y="2256"/>
              <a:ext cx="432" cy="192"/>
              <a:chOff x="1296" y="2400"/>
              <a:chExt cx="624" cy="192"/>
            </a:xfrm>
          </p:grpSpPr>
          <p:sp>
            <p:nvSpPr>
              <p:cNvPr id="159793" name="Rectangle 49"/>
              <p:cNvSpPr>
                <a:spLocks noChangeArrowheads="1"/>
              </p:cNvSpPr>
              <p:nvPr/>
            </p:nvSpPr>
            <p:spPr bwMode="auto">
              <a:xfrm>
                <a:off x="1296" y="2400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/>
              </a:p>
            </p:txBody>
          </p:sp>
          <p:sp>
            <p:nvSpPr>
              <p:cNvPr id="159794" name="Rectangle 50"/>
              <p:cNvSpPr>
                <a:spLocks noChangeArrowheads="1"/>
              </p:cNvSpPr>
              <p:nvPr/>
            </p:nvSpPr>
            <p:spPr bwMode="auto">
              <a:xfrm>
                <a:off x="1296" y="2448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/>
              </a:p>
            </p:txBody>
          </p:sp>
          <p:sp>
            <p:nvSpPr>
              <p:cNvPr id="159795" name="Rectangle 51"/>
              <p:cNvSpPr>
                <a:spLocks noChangeArrowheads="1"/>
              </p:cNvSpPr>
              <p:nvPr/>
            </p:nvSpPr>
            <p:spPr bwMode="auto">
              <a:xfrm>
                <a:off x="1296" y="2496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/>
              </a:p>
            </p:txBody>
          </p:sp>
          <p:sp>
            <p:nvSpPr>
              <p:cNvPr id="159796" name="Rectangle 5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/>
              </a:p>
            </p:txBody>
          </p:sp>
        </p:grpSp>
        <p:sp>
          <p:nvSpPr>
            <p:cNvPr id="159797" name="Line 53"/>
            <p:cNvSpPr>
              <a:spLocks noChangeShapeType="1"/>
            </p:cNvSpPr>
            <p:nvPr/>
          </p:nvSpPr>
          <p:spPr bwMode="auto">
            <a:xfrm>
              <a:off x="1200" y="1872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9798" name="Line 54"/>
            <p:cNvSpPr>
              <a:spLocks noChangeShapeType="1"/>
            </p:cNvSpPr>
            <p:nvPr/>
          </p:nvSpPr>
          <p:spPr bwMode="auto">
            <a:xfrm flipH="1">
              <a:off x="1248" y="2448"/>
              <a:ext cx="288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9799" name="Line 55"/>
            <p:cNvSpPr>
              <a:spLocks noChangeShapeType="1"/>
            </p:cNvSpPr>
            <p:nvPr/>
          </p:nvSpPr>
          <p:spPr bwMode="auto">
            <a:xfrm>
              <a:off x="1968" y="2448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9800" name="Line 56"/>
            <p:cNvSpPr>
              <a:spLocks noChangeShapeType="1"/>
            </p:cNvSpPr>
            <p:nvPr/>
          </p:nvSpPr>
          <p:spPr bwMode="auto">
            <a:xfrm flipV="1">
              <a:off x="1968" y="1824"/>
              <a:ext cx="24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159801" name="Group 57"/>
          <p:cNvGrpSpPr>
            <a:grpSpLocks/>
          </p:cNvGrpSpPr>
          <p:nvPr/>
        </p:nvGrpSpPr>
        <p:grpSpPr bwMode="auto">
          <a:xfrm>
            <a:off x="3657600" y="4648200"/>
            <a:ext cx="1143000" cy="1066800"/>
            <a:chOff x="912" y="1728"/>
            <a:chExt cx="1680" cy="1248"/>
          </a:xfrm>
        </p:grpSpPr>
        <p:sp>
          <p:nvSpPr>
            <p:cNvPr id="159802" name="Oval 58"/>
            <p:cNvSpPr>
              <a:spLocks noChangeArrowheads="1"/>
            </p:cNvSpPr>
            <p:nvPr/>
          </p:nvSpPr>
          <p:spPr bwMode="auto">
            <a:xfrm>
              <a:off x="912" y="1728"/>
              <a:ext cx="1680" cy="124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l-GR" altLang="el-GR"/>
            </a:p>
          </p:txBody>
        </p:sp>
        <p:grpSp>
          <p:nvGrpSpPr>
            <p:cNvPr id="159803" name="Group 59"/>
            <p:cNvGrpSpPr>
              <a:grpSpLocks/>
            </p:cNvGrpSpPr>
            <p:nvPr/>
          </p:nvGrpSpPr>
          <p:grpSpPr bwMode="auto">
            <a:xfrm>
              <a:off x="1536" y="2256"/>
              <a:ext cx="432" cy="192"/>
              <a:chOff x="1296" y="2400"/>
              <a:chExt cx="624" cy="192"/>
            </a:xfrm>
          </p:grpSpPr>
          <p:sp>
            <p:nvSpPr>
              <p:cNvPr id="159804" name="Rectangle 60"/>
              <p:cNvSpPr>
                <a:spLocks noChangeArrowheads="1"/>
              </p:cNvSpPr>
              <p:nvPr/>
            </p:nvSpPr>
            <p:spPr bwMode="auto">
              <a:xfrm>
                <a:off x="1296" y="2400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/>
              </a:p>
            </p:txBody>
          </p:sp>
          <p:sp>
            <p:nvSpPr>
              <p:cNvPr id="159805" name="Rectangle 61"/>
              <p:cNvSpPr>
                <a:spLocks noChangeArrowheads="1"/>
              </p:cNvSpPr>
              <p:nvPr/>
            </p:nvSpPr>
            <p:spPr bwMode="auto">
              <a:xfrm>
                <a:off x="1296" y="2448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/>
              </a:p>
            </p:txBody>
          </p:sp>
          <p:sp>
            <p:nvSpPr>
              <p:cNvPr id="159806" name="Rectangle 62"/>
              <p:cNvSpPr>
                <a:spLocks noChangeArrowheads="1"/>
              </p:cNvSpPr>
              <p:nvPr/>
            </p:nvSpPr>
            <p:spPr bwMode="auto">
              <a:xfrm>
                <a:off x="1296" y="2496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/>
              </a:p>
            </p:txBody>
          </p:sp>
          <p:sp>
            <p:nvSpPr>
              <p:cNvPr id="159807" name="Rectangle 6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/>
              </a:p>
            </p:txBody>
          </p:sp>
        </p:grpSp>
        <p:sp>
          <p:nvSpPr>
            <p:cNvPr id="159808" name="Line 64"/>
            <p:cNvSpPr>
              <a:spLocks noChangeShapeType="1"/>
            </p:cNvSpPr>
            <p:nvPr/>
          </p:nvSpPr>
          <p:spPr bwMode="auto">
            <a:xfrm>
              <a:off x="1200" y="1872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9809" name="Line 65"/>
            <p:cNvSpPr>
              <a:spLocks noChangeShapeType="1"/>
            </p:cNvSpPr>
            <p:nvPr/>
          </p:nvSpPr>
          <p:spPr bwMode="auto">
            <a:xfrm flipH="1">
              <a:off x="1248" y="2448"/>
              <a:ext cx="288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9810" name="Line 66"/>
            <p:cNvSpPr>
              <a:spLocks noChangeShapeType="1"/>
            </p:cNvSpPr>
            <p:nvPr/>
          </p:nvSpPr>
          <p:spPr bwMode="auto">
            <a:xfrm>
              <a:off x="1968" y="2448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9811" name="Line 67"/>
            <p:cNvSpPr>
              <a:spLocks noChangeShapeType="1"/>
            </p:cNvSpPr>
            <p:nvPr/>
          </p:nvSpPr>
          <p:spPr bwMode="auto">
            <a:xfrm flipV="1">
              <a:off x="1968" y="1824"/>
              <a:ext cx="24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159812" name="Group 68"/>
          <p:cNvGrpSpPr>
            <a:grpSpLocks/>
          </p:cNvGrpSpPr>
          <p:nvPr/>
        </p:nvGrpSpPr>
        <p:grpSpPr bwMode="auto">
          <a:xfrm>
            <a:off x="4953000" y="4648200"/>
            <a:ext cx="1143000" cy="1066800"/>
            <a:chOff x="912" y="1728"/>
            <a:chExt cx="1680" cy="1248"/>
          </a:xfrm>
        </p:grpSpPr>
        <p:sp>
          <p:nvSpPr>
            <p:cNvPr id="159813" name="Oval 69"/>
            <p:cNvSpPr>
              <a:spLocks noChangeArrowheads="1"/>
            </p:cNvSpPr>
            <p:nvPr/>
          </p:nvSpPr>
          <p:spPr bwMode="auto">
            <a:xfrm>
              <a:off x="912" y="1728"/>
              <a:ext cx="1680" cy="124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l-GR" altLang="el-GR"/>
            </a:p>
          </p:txBody>
        </p:sp>
        <p:grpSp>
          <p:nvGrpSpPr>
            <p:cNvPr id="159814" name="Group 70"/>
            <p:cNvGrpSpPr>
              <a:grpSpLocks/>
            </p:cNvGrpSpPr>
            <p:nvPr/>
          </p:nvGrpSpPr>
          <p:grpSpPr bwMode="auto">
            <a:xfrm>
              <a:off x="1536" y="2256"/>
              <a:ext cx="432" cy="192"/>
              <a:chOff x="1296" y="2400"/>
              <a:chExt cx="624" cy="192"/>
            </a:xfrm>
          </p:grpSpPr>
          <p:sp>
            <p:nvSpPr>
              <p:cNvPr id="159815" name="Rectangle 71"/>
              <p:cNvSpPr>
                <a:spLocks noChangeArrowheads="1"/>
              </p:cNvSpPr>
              <p:nvPr/>
            </p:nvSpPr>
            <p:spPr bwMode="auto">
              <a:xfrm>
                <a:off x="1296" y="2400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/>
              </a:p>
            </p:txBody>
          </p:sp>
          <p:sp>
            <p:nvSpPr>
              <p:cNvPr id="159816" name="Rectangle 72"/>
              <p:cNvSpPr>
                <a:spLocks noChangeArrowheads="1"/>
              </p:cNvSpPr>
              <p:nvPr/>
            </p:nvSpPr>
            <p:spPr bwMode="auto">
              <a:xfrm>
                <a:off x="1296" y="2448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/>
              </a:p>
            </p:txBody>
          </p:sp>
          <p:sp>
            <p:nvSpPr>
              <p:cNvPr id="159817" name="Rectangle 73"/>
              <p:cNvSpPr>
                <a:spLocks noChangeArrowheads="1"/>
              </p:cNvSpPr>
              <p:nvPr/>
            </p:nvSpPr>
            <p:spPr bwMode="auto">
              <a:xfrm>
                <a:off x="1296" y="2496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/>
              </a:p>
            </p:txBody>
          </p:sp>
          <p:sp>
            <p:nvSpPr>
              <p:cNvPr id="159818" name="Rectangle 74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624" cy="4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l-GR" altLang="el-GR" sz="1800"/>
              </a:p>
            </p:txBody>
          </p:sp>
        </p:grpSp>
        <p:sp>
          <p:nvSpPr>
            <p:cNvPr id="159819" name="Line 75"/>
            <p:cNvSpPr>
              <a:spLocks noChangeShapeType="1"/>
            </p:cNvSpPr>
            <p:nvPr/>
          </p:nvSpPr>
          <p:spPr bwMode="auto">
            <a:xfrm>
              <a:off x="1200" y="1872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9820" name="Line 76"/>
            <p:cNvSpPr>
              <a:spLocks noChangeShapeType="1"/>
            </p:cNvSpPr>
            <p:nvPr/>
          </p:nvSpPr>
          <p:spPr bwMode="auto">
            <a:xfrm flipH="1">
              <a:off x="1248" y="2448"/>
              <a:ext cx="288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9821" name="Line 77"/>
            <p:cNvSpPr>
              <a:spLocks noChangeShapeType="1"/>
            </p:cNvSpPr>
            <p:nvPr/>
          </p:nvSpPr>
          <p:spPr bwMode="auto">
            <a:xfrm>
              <a:off x="1968" y="2448"/>
              <a:ext cx="336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9822" name="Line 78"/>
            <p:cNvSpPr>
              <a:spLocks noChangeShapeType="1"/>
            </p:cNvSpPr>
            <p:nvPr/>
          </p:nvSpPr>
          <p:spPr bwMode="auto">
            <a:xfrm flipV="1">
              <a:off x="1968" y="1824"/>
              <a:ext cx="24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159823" name="Rectangle 79"/>
          <p:cNvSpPr>
            <a:spLocks noChangeArrowheads="1"/>
          </p:cNvSpPr>
          <p:nvPr/>
        </p:nvSpPr>
        <p:spPr bwMode="auto">
          <a:xfrm>
            <a:off x="1524000" y="2438400"/>
            <a:ext cx="549275" cy="1905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/>
          </a:p>
        </p:txBody>
      </p:sp>
      <p:cxnSp>
        <p:nvCxnSpPr>
          <p:cNvPr id="159824" name="AutoShape 80"/>
          <p:cNvCxnSpPr>
            <a:cxnSpLocks noChangeShapeType="1"/>
            <a:stCxn id="159823" idx="2"/>
            <a:endCxn id="159747" idx="1"/>
          </p:cNvCxnSpPr>
          <p:nvPr/>
        </p:nvCxnSpPr>
        <p:spPr bwMode="auto">
          <a:xfrm rot="16200000" flipH="1">
            <a:off x="2156619" y="2270919"/>
            <a:ext cx="685800" cy="1401762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9825" name="Text Box 81"/>
          <p:cNvSpPr txBox="1">
            <a:spLocks noChangeArrowheads="1"/>
          </p:cNvSpPr>
          <p:nvPr/>
        </p:nvSpPr>
        <p:spPr bwMode="auto">
          <a:xfrm>
            <a:off x="666750" y="1828800"/>
            <a:ext cx="1162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ECECE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/>
              <a:t>Database</a:t>
            </a:r>
          </a:p>
        </p:txBody>
      </p:sp>
      <p:sp>
        <p:nvSpPr>
          <p:cNvPr id="159826" name="Line 82"/>
          <p:cNvSpPr>
            <a:spLocks noChangeShapeType="1"/>
          </p:cNvSpPr>
          <p:nvPr/>
        </p:nvSpPr>
        <p:spPr bwMode="auto">
          <a:xfrm flipH="1">
            <a:off x="1981200" y="3352800"/>
            <a:ext cx="1676400" cy="1371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l-GR"/>
          </a:p>
        </p:txBody>
      </p:sp>
      <p:sp>
        <p:nvSpPr>
          <p:cNvPr id="159827" name="Line 83"/>
          <p:cNvSpPr>
            <a:spLocks noChangeShapeType="1"/>
          </p:cNvSpPr>
          <p:nvPr/>
        </p:nvSpPr>
        <p:spPr bwMode="auto">
          <a:xfrm flipH="1">
            <a:off x="3200400" y="3276600"/>
            <a:ext cx="1219200" cy="1371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l-GR"/>
          </a:p>
        </p:txBody>
      </p:sp>
      <p:sp>
        <p:nvSpPr>
          <p:cNvPr id="159828" name="Line 84"/>
          <p:cNvSpPr>
            <a:spLocks noChangeShapeType="1"/>
          </p:cNvSpPr>
          <p:nvPr/>
        </p:nvSpPr>
        <p:spPr bwMode="auto">
          <a:xfrm flipH="1">
            <a:off x="4419600" y="3352800"/>
            <a:ext cx="838200" cy="1295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l-GR"/>
          </a:p>
        </p:txBody>
      </p:sp>
      <p:sp>
        <p:nvSpPr>
          <p:cNvPr id="159829" name="Line 85"/>
          <p:cNvSpPr>
            <a:spLocks noChangeShapeType="1"/>
          </p:cNvSpPr>
          <p:nvPr/>
        </p:nvSpPr>
        <p:spPr bwMode="auto">
          <a:xfrm flipH="1">
            <a:off x="5638800" y="3352800"/>
            <a:ext cx="381000" cy="1295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l-GR"/>
          </a:p>
        </p:txBody>
      </p:sp>
      <p:sp>
        <p:nvSpPr>
          <p:cNvPr id="159830" name="Line 86"/>
          <p:cNvSpPr>
            <a:spLocks noChangeShapeType="1"/>
          </p:cNvSpPr>
          <p:nvPr/>
        </p:nvSpPr>
        <p:spPr bwMode="auto">
          <a:xfrm>
            <a:off x="6781800" y="3352800"/>
            <a:ext cx="152400" cy="1295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l-GR"/>
          </a:p>
        </p:txBody>
      </p:sp>
      <p:sp>
        <p:nvSpPr>
          <p:cNvPr id="159831" name="Line 87"/>
          <p:cNvSpPr>
            <a:spLocks noChangeShapeType="1"/>
          </p:cNvSpPr>
          <p:nvPr/>
        </p:nvSpPr>
        <p:spPr bwMode="auto">
          <a:xfrm>
            <a:off x="7467600" y="3352800"/>
            <a:ext cx="609600" cy="1295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l-GR"/>
          </a:p>
        </p:txBody>
      </p:sp>
      <p:sp>
        <p:nvSpPr>
          <p:cNvPr id="159832" name="Text Box 88"/>
          <p:cNvSpPr txBox="1">
            <a:spLocks noChangeArrowheads="1"/>
          </p:cNvSpPr>
          <p:nvPr/>
        </p:nvSpPr>
        <p:spPr bwMode="auto">
          <a:xfrm>
            <a:off x="3200400" y="2590800"/>
            <a:ext cx="882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ECECE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/>
              <a:t>Item [ ]</a:t>
            </a:r>
          </a:p>
        </p:txBody>
      </p:sp>
      <p:sp>
        <p:nvSpPr>
          <p:cNvPr id="159833" name="Text Box 89"/>
          <p:cNvSpPr txBox="1">
            <a:spLocks noChangeArrowheads="1"/>
          </p:cNvSpPr>
          <p:nvPr/>
        </p:nvSpPr>
        <p:spPr bwMode="auto">
          <a:xfrm>
            <a:off x="782616" y="5561291"/>
            <a:ext cx="112082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ECECE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 err="1"/>
              <a:t>MusicCD</a:t>
            </a:r>
            <a:endParaRPr lang="en-AU" altLang="el-GR" sz="1800" dirty="0"/>
          </a:p>
        </p:txBody>
      </p:sp>
      <p:sp>
        <p:nvSpPr>
          <p:cNvPr id="159835" name="Text Box 91"/>
          <p:cNvSpPr txBox="1">
            <a:spLocks noChangeArrowheads="1"/>
          </p:cNvSpPr>
          <p:nvPr/>
        </p:nvSpPr>
        <p:spPr bwMode="auto">
          <a:xfrm>
            <a:off x="7392966" y="5561291"/>
            <a:ext cx="112082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ECECE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 err="1"/>
              <a:t>MusicCD</a:t>
            </a:r>
            <a:endParaRPr lang="en-AU" altLang="el-GR" sz="1800" dirty="0"/>
          </a:p>
        </p:txBody>
      </p:sp>
      <p:sp>
        <p:nvSpPr>
          <p:cNvPr id="159836" name="Text Box 92"/>
          <p:cNvSpPr txBox="1">
            <a:spLocks noChangeArrowheads="1"/>
          </p:cNvSpPr>
          <p:nvPr/>
        </p:nvSpPr>
        <p:spPr bwMode="auto">
          <a:xfrm>
            <a:off x="3278166" y="5561291"/>
            <a:ext cx="112082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ECECE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 err="1"/>
              <a:t>MusicCD</a:t>
            </a:r>
            <a:endParaRPr lang="en-AU" altLang="el-GR" sz="1800" dirty="0"/>
          </a:p>
        </p:txBody>
      </p:sp>
      <p:sp>
        <p:nvSpPr>
          <p:cNvPr id="159837" name="Text Box 93"/>
          <p:cNvSpPr txBox="1">
            <a:spLocks noChangeArrowheads="1"/>
          </p:cNvSpPr>
          <p:nvPr/>
        </p:nvSpPr>
        <p:spPr bwMode="auto">
          <a:xfrm>
            <a:off x="2159000" y="5562600"/>
            <a:ext cx="768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ECECE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/>
              <a:t>Video</a:t>
            </a:r>
          </a:p>
        </p:txBody>
      </p:sp>
      <p:sp>
        <p:nvSpPr>
          <p:cNvPr id="159838" name="Text Box 94"/>
          <p:cNvSpPr txBox="1">
            <a:spLocks noChangeArrowheads="1"/>
          </p:cNvSpPr>
          <p:nvPr/>
        </p:nvSpPr>
        <p:spPr bwMode="auto">
          <a:xfrm>
            <a:off x="4724400" y="5562600"/>
            <a:ext cx="768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ECECE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/>
              <a:t>Video</a:t>
            </a:r>
          </a:p>
        </p:txBody>
      </p:sp>
      <p:sp>
        <p:nvSpPr>
          <p:cNvPr id="159839" name="Text Box 95"/>
          <p:cNvSpPr txBox="1">
            <a:spLocks noChangeArrowheads="1"/>
          </p:cNvSpPr>
          <p:nvPr/>
        </p:nvSpPr>
        <p:spPr bwMode="auto">
          <a:xfrm>
            <a:off x="6248400" y="5562600"/>
            <a:ext cx="768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ECECE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/>
              <a:t>Video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8EABFAFB-46BB-B3EA-B383-F51FA182B87C}"/>
              </a:ext>
            </a:extLst>
          </p:cNvPr>
          <p:cNvSpPr/>
          <p:nvPr/>
        </p:nvSpPr>
        <p:spPr bwMode="auto">
          <a:xfrm>
            <a:off x="467544" y="1340768"/>
            <a:ext cx="4896544" cy="1512168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C73070C0-0CF4-B4D4-7B91-4157928A4134}"/>
              </a:ext>
            </a:extLst>
          </p:cNvPr>
          <p:cNvSpPr/>
          <p:nvPr/>
        </p:nvSpPr>
        <p:spPr bwMode="auto">
          <a:xfrm>
            <a:off x="827583" y="1916832"/>
            <a:ext cx="4484709" cy="432048"/>
          </a:xfrm>
          <a:prstGeom prst="roundRect">
            <a:avLst>
              <a:gd name="adj" fmla="val 3842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1F9DA1F1-66A5-8612-3578-9C5FFB880DC9}"/>
              </a:ext>
            </a:extLst>
          </p:cNvPr>
          <p:cNvSpPr/>
          <p:nvPr/>
        </p:nvSpPr>
        <p:spPr bwMode="auto">
          <a:xfrm>
            <a:off x="467544" y="2924944"/>
            <a:ext cx="4896544" cy="2088232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D3993ED6-F98B-2C7E-3F0E-D99520E2E971}"/>
              </a:ext>
            </a:extLst>
          </p:cNvPr>
          <p:cNvSpPr/>
          <p:nvPr/>
        </p:nvSpPr>
        <p:spPr bwMode="auto">
          <a:xfrm>
            <a:off x="827583" y="3429000"/>
            <a:ext cx="4484709" cy="1224136"/>
          </a:xfrm>
          <a:prstGeom prst="roundRect">
            <a:avLst>
              <a:gd name="adj" fmla="val 5980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1B773C6E-EBEC-144B-A8B4-28D9C5CD480E}"/>
              </a:ext>
            </a:extLst>
          </p:cNvPr>
          <p:cNvSpPr/>
          <p:nvPr/>
        </p:nvSpPr>
        <p:spPr bwMode="auto">
          <a:xfrm>
            <a:off x="899592" y="3789040"/>
            <a:ext cx="4305320" cy="792088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9C131CA3-4266-A354-ABC1-ADC93C1ABC6A}"/>
              </a:ext>
            </a:extLst>
          </p:cNvPr>
          <p:cNvSpPr/>
          <p:nvPr/>
        </p:nvSpPr>
        <p:spPr bwMode="auto">
          <a:xfrm>
            <a:off x="971600" y="4293096"/>
            <a:ext cx="647501" cy="169733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FEA9D8C0-43CA-927D-179C-7E3E953317EF}"/>
              </a:ext>
            </a:extLst>
          </p:cNvPr>
          <p:cNvSpPr/>
          <p:nvPr/>
        </p:nvSpPr>
        <p:spPr bwMode="auto">
          <a:xfrm>
            <a:off x="5508104" y="1340768"/>
            <a:ext cx="3369216" cy="3888432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54B6F34A-BA54-E2C9-EA58-FB7B7F34AD59}"/>
              </a:ext>
            </a:extLst>
          </p:cNvPr>
          <p:cNvSpPr/>
          <p:nvPr/>
        </p:nvSpPr>
        <p:spPr bwMode="auto">
          <a:xfrm>
            <a:off x="5580112" y="1844825"/>
            <a:ext cx="3240360" cy="72008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B0A3DB4E-281E-603F-E250-A88C6D7336F5}"/>
              </a:ext>
            </a:extLst>
          </p:cNvPr>
          <p:cNvSpPr/>
          <p:nvPr/>
        </p:nvSpPr>
        <p:spPr bwMode="auto">
          <a:xfrm>
            <a:off x="5580112" y="2852936"/>
            <a:ext cx="3312368" cy="122413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217A9C86-274E-D2EA-7E44-7F6B41FAB1EA}"/>
              </a:ext>
            </a:extLst>
          </p:cNvPr>
          <p:cNvSpPr/>
          <p:nvPr/>
        </p:nvSpPr>
        <p:spPr bwMode="auto">
          <a:xfrm>
            <a:off x="5580112" y="4293096"/>
            <a:ext cx="3312368" cy="86409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01650"/>
            <a:ext cx="8458200" cy="565150"/>
          </a:xfrm>
        </p:spPr>
        <p:txBody>
          <a:bodyPr/>
          <a:lstStyle/>
          <a:p>
            <a:r>
              <a:rPr lang="el-GR" altLang="el-GR" sz="2800">
                <a:solidFill>
                  <a:schemeClr val="tx2"/>
                </a:solidFill>
              </a:rPr>
              <a:t>Το πρόβλημα του «αντίστροφου πολυμορφισμού»</a:t>
            </a:r>
            <a:endParaRPr lang="en-AU" altLang="el-GR" sz="2800">
              <a:solidFill>
                <a:schemeClr val="tx2"/>
              </a:solidFill>
            </a:endParaRPr>
          </a:p>
        </p:txBody>
      </p:sp>
      <p:sp>
        <p:nvSpPr>
          <p:cNvPr id="182275" name="Text Box 3"/>
          <p:cNvSpPr txBox="1">
            <a:spLocks noChangeArrowheads="1"/>
          </p:cNvSpPr>
          <p:nvPr/>
        </p:nvSpPr>
        <p:spPr bwMode="auto">
          <a:xfrm>
            <a:off x="467544" y="1493838"/>
            <a:ext cx="3871913" cy="1200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A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82276" name="Text Box 4"/>
          <p:cNvSpPr txBox="1">
            <a:spLocks noChangeArrowheads="1"/>
          </p:cNvSpPr>
          <p:nvPr/>
        </p:nvSpPr>
        <p:spPr bwMode="auto">
          <a:xfrm>
            <a:off x="5004048" y="1412776"/>
            <a:ext cx="4055919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AU" altLang="el-GR" dirty="0">
                <a:solidFill>
                  <a:srgbClr val="91919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variables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  A </a:t>
            </a:r>
            <a:r>
              <a:rPr lang="el-GR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a;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  B </a:t>
            </a:r>
            <a:r>
              <a:rPr lang="el-GR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b;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  ...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  b = </a:t>
            </a:r>
            <a:r>
              <a:rPr lang="en-AU" altLang="el-GR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B();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  a = b;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AU" altLang="el-G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a.doSomething</a:t>
            </a: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(42);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  b = a;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AU" altLang="el-GR" dirty="0" err="1">
                <a:latin typeface="Courier New" panose="02070309020205020404" pitchFamily="49" charset="0"/>
                <a:cs typeface="Courier New" panose="02070309020205020404" pitchFamily="49" charset="0"/>
              </a:rPr>
              <a:t>b.doSomething</a:t>
            </a: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(42);</a:t>
            </a:r>
          </a:p>
        </p:txBody>
      </p:sp>
      <p:sp>
        <p:nvSpPr>
          <p:cNvPr id="182277" name="Text Box 5"/>
          <p:cNvSpPr txBox="1">
            <a:spLocks noChangeArrowheads="1"/>
          </p:cNvSpPr>
          <p:nvPr/>
        </p:nvSpPr>
        <p:spPr bwMode="auto">
          <a:xfrm>
            <a:off x="395536" y="2971800"/>
            <a:ext cx="5112568" cy="19389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B </a:t>
            </a:r>
            <a:r>
              <a:rPr lang="en-AU" altLang="el-GR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extends</a:t>
            </a: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A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  ...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AU" altLang="el-GR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altLang="el-GR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doSomething</a:t>
            </a: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AU" altLang="el-GR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n)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  { ... 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82278" name="Text Box 6"/>
          <p:cNvSpPr txBox="1">
            <a:spLocks noChangeArrowheads="1"/>
          </p:cNvSpPr>
          <p:nvPr/>
        </p:nvSpPr>
        <p:spPr bwMode="auto">
          <a:xfrm>
            <a:off x="533400" y="5189538"/>
            <a:ext cx="4343400" cy="1200150"/>
          </a:xfrm>
          <a:prstGeom prst="rect">
            <a:avLst/>
          </a:prstGeom>
          <a:solidFill>
            <a:srgbClr val="D7D7D7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>
                <a:latin typeface="Arial" panose="020B0604020202020204" pitchFamily="34" charset="0"/>
              </a:rPr>
              <a:t>Πως εκτελούμε μία Β-μέθοδο μετά από καταχώρηση στο αντικείμενο </a:t>
            </a:r>
            <a:r>
              <a:rPr lang="en-US" altLang="el-GR">
                <a:latin typeface="Arial" panose="020B0604020202020204" pitchFamily="34" charset="0"/>
              </a:rPr>
              <a:t>a (</a:t>
            </a:r>
            <a:r>
              <a:rPr lang="el-GR" altLang="el-GR">
                <a:latin typeface="Arial" panose="020B0604020202020204" pitchFamily="34" charset="0"/>
              </a:rPr>
              <a:t>τύπου Α);</a:t>
            </a:r>
            <a:endParaRPr lang="en-AU" altLang="el-GR">
              <a:latin typeface="Arial" panose="020B0604020202020204" pitchFamily="34" charset="0"/>
            </a:endParaRPr>
          </a:p>
        </p:txBody>
      </p:sp>
      <p:sp>
        <p:nvSpPr>
          <p:cNvPr id="182279" name="Text Box 7"/>
          <p:cNvSpPr txBox="1">
            <a:spLocks noChangeArrowheads="1"/>
          </p:cNvSpPr>
          <p:nvPr/>
        </p:nvSpPr>
        <p:spPr bwMode="auto">
          <a:xfrm>
            <a:off x="6096000" y="5594945"/>
            <a:ext cx="2952750" cy="714375"/>
          </a:xfrm>
          <a:prstGeom prst="rect">
            <a:avLst/>
          </a:prstGeom>
          <a:solidFill>
            <a:srgbClr val="D7D7D7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000" dirty="0">
                <a:latin typeface="Arial" panose="020B0604020202020204" pitchFamily="34" charset="0"/>
              </a:rPr>
              <a:t>«λανθασμένα» στις περισσότερες γλώσσες</a:t>
            </a:r>
            <a:endParaRPr lang="en-AU" altLang="el-GR" sz="2000" dirty="0">
              <a:latin typeface="Arial" panose="020B0604020202020204" pitchFamily="34" charset="0"/>
            </a:endParaRPr>
          </a:p>
        </p:txBody>
      </p:sp>
      <p:sp>
        <p:nvSpPr>
          <p:cNvPr id="182280" name="Line 8"/>
          <p:cNvSpPr>
            <a:spLocks noChangeShapeType="1"/>
          </p:cNvSpPr>
          <p:nvPr/>
        </p:nvSpPr>
        <p:spPr bwMode="auto">
          <a:xfrm flipH="1" flipV="1">
            <a:off x="8100392" y="5157192"/>
            <a:ext cx="72008" cy="43204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82281" name="Line 9"/>
          <p:cNvSpPr>
            <a:spLocks noChangeShapeType="1"/>
          </p:cNvSpPr>
          <p:nvPr/>
        </p:nvSpPr>
        <p:spPr bwMode="auto">
          <a:xfrm flipH="1" flipV="1">
            <a:off x="8388424" y="4221088"/>
            <a:ext cx="216024" cy="136815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solidFill>
                  <a:schemeClr val="tx2"/>
                </a:solidFill>
              </a:rPr>
              <a:t>Ανομοιογενείς συλλογές αντικειμένων</a:t>
            </a:r>
            <a:endParaRPr lang="en-AU" altLang="el-GR">
              <a:solidFill>
                <a:schemeClr val="tx2"/>
              </a:solidFill>
            </a:endParaRP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l-GR" altLang="el-GR" sz="2400" dirty="0">
                <a:latin typeface="Arial" panose="020B0604020202020204" pitchFamily="34" charset="0"/>
              </a:rPr>
              <a:t>Μία 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ανομοιογενής συλλογή </a:t>
            </a:r>
            <a:r>
              <a:rPr lang="el-GR" altLang="el-GR" sz="2000" dirty="0">
                <a:solidFill>
                  <a:srgbClr val="FF0066"/>
                </a:solidFill>
                <a:latin typeface="Arial" panose="020B0604020202020204" pitchFamily="34" charset="0"/>
              </a:rPr>
              <a:t>[</a:t>
            </a:r>
            <a:r>
              <a:rPr lang="en-AU" altLang="el-GR" sz="2000" dirty="0" err="1">
                <a:solidFill>
                  <a:srgbClr val="FF0066"/>
                </a:solidFill>
                <a:latin typeface="Arial" panose="020B0604020202020204" pitchFamily="34" charset="0"/>
              </a:rPr>
              <a:t>heterogenous</a:t>
            </a:r>
            <a:r>
              <a:rPr lang="en-AU" altLang="el-GR" sz="2000" dirty="0">
                <a:solidFill>
                  <a:srgbClr val="FF0066"/>
                </a:solidFill>
                <a:latin typeface="Arial" panose="020B0604020202020204" pitchFamily="34" charset="0"/>
              </a:rPr>
              <a:t> collection</a:t>
            </a:r>
            <a:r>
              <a:rPr lang="el-GR" altLang="el-GR" sz="2000" dirty="0">
                <a:solidFill>
                  <a:srgbClr val="FF0066"/>
                </a:solidFill>
                <a:latin typeface="Arial" panose="020B0604020202020204" pitchFamily="34" charset="0"/>
              </a:rPr>
              <a:t>]</a:t>
            </a:r>
            <a:r>
              <a:rPr lang="el-GR" altLang="el-GR" sz="2400" dirty="0">
                <a:latin typeface="Arial" panose="020B0604020202020204" pitchFamily="34" charset="0"/>
              </a:rPr>
              <a:t> είναι μία συλλογή από αντικείμενα διαφορετικών τύπων</a:t>
            </a:r>
            <a:r>
              <a:rPr lang="en-AU" altLang="el-GR" sz="2400" dirty="0">
                <a:latin typeface="Arial" panose="020B0604020202020204" pitchFamily="34" charset="0"/>
              </a:rPr>
              <a:t> (</a:t>
            </a:r>
            <a:r>
              <a:rPr lang="el-GR" altLang="el-GR" sz="2400" dirty="0">
                <a:latin typeface="Arial" panose="020B0604020202020204" pitchFamily="34" charset="0"/>
              </a:rPr>
              <a:t>πολυμορφική συλλογή </a:t>
            </a:r>
            <a:r>
              <a:rPr lang="el-GR" altLang="el-GR" sz="2000" dirty="0">
                <a:solidFill>
                  <a:srgbClr val="FF0066"/>
                </a:solidFill>
                <a:latin typeface="Arial" panose="020B0604020202020204" pitchFamily="34" charset="0"/>
              </a:rPr>
              <a:t>[</a:t>
            </a:r>
            <a:r>
              <a:rPr lang="en-AU" altLang="el-GR" sz="2000" dirty="0">
                <a:solidFill>
                  <a:srgbClr val="FF0066"/>
                </a:solidFill>
                <a:latin typeface="Arial" panose="020B0604020202020204" pitchFamily="34" charset="0"/>
              </a:rPr>
              <a:t>polymorphic collection</a:t>
            </a:r>
            <a:r>
              <a:rPr lang="el-GR" altLang="el-GR" sz="2000" dirty="0">
                <a:solidFill>
                  <a:srgbClr val="FF0066"/>
                </a:solidFill>
                <a:latin typeface="Arial" panose="020B0604020202020204" pitchFamily="34" charset="0"/>
              </a:rPr>
              <a:t>]</a:t>
            </a:r>
            <a:r>
              <a:rPr lang="en-AU" altLang="el-GR" sz="2400" dirty="0">
                <a:latin typeface="Arial" panose="020B0604020202020204" pitchFamily="34" charset="0"/>
              </a:rPr>
              <a:t>)</a:t>
            </a:r>
            <a:endParaRPr lang="el-GR" altLang="el-GR" sz="2400" dirty="0"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  <a:buFontTx/>
              <a:buNone/>
            </a:pPr>
            <a:endParaRPr lang="en-AU" altLang="el-GR" sz="2400" dirty="0"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l-GR" altLang="el-GR" sz="2400" dirty="0">
                <a:latin typeface="Arial" panose="020B0604020202020204" pitchFamily="34" charset="0"/>
              </a:rPr>
              <a:t>Ανομοιογενής συλλογές δημιουργούνται δηλώνοντας τα στοιχεία τους ως μέλη μιας </a:t>
            </a:r>
            <a:r>
              <a:rPr lang="el-GR" altLang="el-GR" sz="2400" dirty="0" err="1">
                <a:latin typeface="Arial" panose="020B0604020202020204" pitchFamily="34" charset="0"/>
              </a:rPr>
              <a:t>υπερ</a:t>
            </a:r>
            <a:r>
              <a:rPr lang="el-GR" altLang="el-GR" sz="2400" dirty="0">
                <a:latin typeface="Arial" panose="020B0604020202020204" pitchFamily="34" charset="0"/>
              </a:rPr>
              <a:t>-κλάσης τους.</a:t>
            </a:r>
          </a:p>
          <a:p>
            <a:pPr>
              <a:lnSpc>
                <a:spcPct val="110000"/>
              </a:lnSpc>
              <a:buFontTx/>
              <a:buNone/>
            </a:pPr>
            <a:endParaRPr lang="el-GR" altLang="el-GR" sz="2400" dirty="0"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l-GR" altLang="el-GR" sz="2400" dirty="0">
                <a:latin typeface="Arial" panose="020B0604020202020204" pitchFamily="34" charset="0"/>
              </a:rPr>
              <a:t>Η γενικότερη περίπτωση</a:t>
            </a:r>
            <a:r>
              <a:rPr lang="en-AU" altLang="el-GR" sz="2400" dirty="0">
                <a:latin typeface="Arial" panose="020B0604020202020204" pitchFamily="34" charset="0"/>
              </a:rPr>
              <a:t>: </a:t>
            </a:r>
            <a:r>
              <a:rPr lang="el-GR" altLang="el-GR" sz="2400" dirty="0">
                <a:latin typeface="Arial" panose="020B0604020202020204" pitchFamily="34" charset="0"/>
              </a:rPr>
              <a:t>Τα στοιχεία είναι  τύπου </a:t>
            </a:r>
            <a:r>
              <a:rPr lang="en-AU" altLang="el-GR" sz="2400" dirty="0">
                <a:latin typeface="Arial" panose="020B0604020202020204" pitchFamily="34" charset="0"/>
              </a:rPr>
              <a:t>“</a:t>
            </a:r>
            <a:r>
              <a:rPr lang="en-AU" altLang="el-GR" sz="2400" b="1" dirty="0">
                <a:latin typeface="Courier New" panose="02070309020205020404" pitchFamily="49" charset="0"/>
              </a:rPr>
              <a:t>Object</a:t>
            </a:r>
            <a:r>
              <a:rPr lang="en-AU" altLang="el-GR" sz="2400" dirty="0">
                <a:latin typeface="Arial" panose="020B0604020202020204" pitchFamily="34" charset="0"/>
              </a:rPr>
              <a:t>” – </a:t>
            </a:r>
            <a:r>
              <a:rPr lang="el-GR" altLang="el-GR" sz="2400" dirty="0">
                <a:latin typeface="Arial" panose="020B0604020202020204" pitchFamily="34" charset="0"/>
              </a:rPr>
              <a:t>η συλλογή μπορεί να περιέχει οποιοδήποτε αντικείμενο</a:t>
            </a:r>
            <a:r>
              <a:rPr lang="en-AU" altLang="el-GR" sz="2400" dirty="0">
                <a:latin typeface="Arial" panose="020B0604020202020204" pitchFamily="34" charset="0"/>
              </a:rPr>
              <a:t> (</a:t>
            </a:r>
            <a:r>
              <a:rPr lang="el-GR" altLang="el-GR" sz="2400" dirty="0">
                <a:latin typeface="Arial" panose="020B0604020202020204" pitchFamily="34" charset="0"/>
              </a:rPr>
              <a:t>πχ</a:t>
            </a:r>
            <a:r>
              <a:rPr lang="en-AU" altLang="el-GR" sz="2400" dirty="0">
                <a:latin typeface="Arial" panose="020B0604020202020204" pitchFamily="34" charset="0"/>
              </a:rPr>
              <a:t>. </a:t>
            </a:r>
            <a:r>
              <a:rPr lang="en-AU" altLang="el-G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  <a:r>
              <a:rPr lang="en-US" altLang="el-G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List</a:t>
            </a:r>
            <a:r>
              <a:rPr lang="en-AU" altLang="el-GR" sz="2400" dirty="0">
                <a:latin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377458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4C6CD267-DA32-FFB8-AEF8-296B05770CEA}"/>
              </a:ext>
            </a:extLst>
          </p:cNvPr>
          <p:cNvSpPr/>
          <p:nvPr/>
        </p:nvSpPr>
        <p:spPr bwMode="auto">
          <a:xfrm>
            <a:off x="539552" y="2348880"/>
            <a:ext cx="5616624" cy="2808312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52D16BC5-5770-28D2-9057-E128554BA204}"/>
              </a:ext>
            </a:extLst>
          </p:cNvPr>
          <p:cNvSpPr/>
          <p:nvPr/>
        </p:nvSpPr>
        <p:spPr bwMode="auto">
          <a:xfrm>
            <a:off x="611560" y="2636912"/>
            <a:ext cx="5400600" cy="230425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solidFill>
                  <a:schemeClr val="tx2"/>
                </a:solidFill>
              </a:rPr>
              <a:t>Απώλεια τύπου</a:t>
            </a:r>
            <a:r>
              <a:rPr lang="el-GR" altLang="el-GR" sz="3600"/>
              <a:t> </a:t>
            </a:r>
            <a:r>
              <a:rPr lang="el-GR" altLang="el-GR" sz="3200">
                <a:solidFill>
                  <a:srgbClr val="FF0066"/>
                </a:solidFill>
              </a:rPr>
              <a:t>[</a:t>
            </a:r>
            <a:r>
              <a:rPr lang="en-US" altLang="el-GR" sz="3200">
                <a:solidFill>
                  <a:srgbClr val="FF0066"/>
                </a:solidFill>
              </a:rPr>
              <a:t>t</a:t>
            </a:r>
            <a:r>
              <a:rPr lang="en-AU" altLang="el-GR" sz="3200">
                <a:solidFill>
                  <a:srgbClr val="FF0066"/>
                </a:solidFill>
              </a:rPr>
              <a:t>ype loss</a:t>
            </a:r>
            <a:r>
              <a:rPr lang="el-GR" altLang="el-GR" sz="3200">
                <a:solidFill>
                  <a:srgbClr val="FF0066"/>
                </a:solidFill>
              </a:rPr>
              <a:t>]</a:t>
            </a:r>
            <a:endParaRPr lang="en-AU" altLang="el-GR" sz="3200">
              <a:solidFill>
                <a:srgbClr val="FF0066"/>
              </a:solidFill>
            </a:endParaRPr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838200"/>
          </a:xfrm>
        </p:spPr>
        <p:txBody>
          <a:bodyPr/>
          <a:lstStyle/>
          <a:p>
            <a:r>
              <a:rPr lang="el-GR" altLang="el-GR" sz="2400"/>
              <a:t>Το πρόβλημα</a:t>
            </a:r>
            <a:r>
              <a:rPr lang="en-AU" altLang="el-GR" sz="2400"/>
              <a:t>: </a:t>
            </a:r>
            <a:r>
              <a:rPr lang="el-GR" altLang="el-GR" sz="2400"/>
              <a:t>η απώλεια τύπου</a:t>
            </a:r>
            <a:endParaRPr lang="en-AU" altLang="el-GR" sz="2400"/>
          </a:p>
        </p:txBody>
      </p:sp>
      <p:sp>
        <p:nvSpPr>
          <p:cNvPr id="200708" name="Text Box 4"/>
          <p:cNvSpPr txBox="1">
            <a:spLocks noChangeArrowheads="1"/>
          </p:cNvSpPr>
          <p:nvPr/>
        </p:nvSpPr>
        <p:spPr bwMode="auto">
          <a:xfrm>
            <a:off x="587375" y="2668588"/>
            <a:ext cx="5414943" cy="2244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000" b="1" dirty="0">
                <a:latin typeface="Courier New" panose="02070309020205020404" pitchFamily="49" charset="0"/>
              </a:rPr>
              <a:t>String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myNote</a:t>
            </a:r>
            <a:r>
              <a:rPr lang="en-AU" altLang="el-GR" sz="2000" b="1" dirty="0">
                <a:latin typeface="Courier New" panose="02070309020205020404" pitchFamily="49" charset="0"/>
              </a:rPr>
              <a:t> = </a:t>
            </a:r>
            <a:r>
              <a:rPr lang="en-AU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“consider this!”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</a:p>
          <a:p>
            <a:r>
              <a:rPr lang="en-AU" altLang="el-GR" sz="2000" b="1" dirty="0" err="1">
                <a:latin typeface="Courier New" panose="02070309020205020404" pitchFamily="49" charset="0"/>
              </a:rPr>
              <a:t>ArrayList</a:t>
            </a:r>
            <a:r>
              <a:rPr lang="en-AU" altLang="el-GR" sz="2000" b="1" dirty="0">
                <a:latin typeface="Courier New" panose="02070309020205020404" pitchFamily="49" charset="0"/>
              </a:rPr>
              <a:t> notes = </a:t>
            </a:r>
            <a:r>
              <a:rPr lang="en-AU" altLang="el-GR" sz="2000" b="1" dirty="0">
                <a:solidFill>
                  <a:srgbClr val="FF0000"/>
                </a:solidFill>
                <a:latin typeface="Courier New" panose="02070309020205020404" pitchFamily="49" charset="0"/>
              </a:rPr>
              <a:t>new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ArrayList</a:t>
            </a:r>
            <a:r>
              <a:rPr lang="en-AU" altLang="el-GR" sz="2000" b="1" dirty="0">
                <a:latin typeface="Courier New" panose="02070309020205020404" pitchFamily="49" charset="0"/>
              </a:rPr>
              <a:t>();</a:t>
            </a:r>
          </a:p>
          <a:p>
            <a:r>
              <a:rPr lang="en-AU" altLang="el-GR" sz="2000" b="1" dirty="0" err="1">
                <a:latin typeface="Courier New" panose="02070309020205020404" pitchFamily="49" charset="0"/>
              </a:rPr>
              <a:t>notes.add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myNote</a:t>
            </a:r>
            <a:r>
              <a:rPr lang="en-AU" altLang="el-GR" sz="2000" b="1" dirty="0">
                <a:latin typeface="Courier New" panose="02070309020205020404" pitchFamily="49" charset="0"/>
              </a:rPr>
              <a:t>);</a:t>
            </a:r>
          </a:p>
          <a:p>
            <a:r>
              <a:rPr lang="en-AU" altLang="el-GR" sz="2000" b="1" dirty="0">
                <a:latin typeface="Courier New" panose="02070309020205020404" pitchFamily="49" charset="0"/>
              </a:rPr>
              <a:t>...</a:t>
            </a:r>
          </a:p>
          <a:p>
            <a:r>
              <a:rPr lang="en-AU" altLang="el-GR" sz="2000" b="1" dirty="0">
                <a:latin typeface="Courier New" panose="02070309020205020404" pitchFamily="49" charset="0"/>
              </a:rPr>
              <a:t>String note;</a:t>
            </a:r>
          </a:p>
          <a:p>
            <a:r>
              <a:rPr lang="en-AU" altLang="el-GR" sz="2000" b="1" dirty="0">
                <a:latin typeface="Courier New" panose="02070309020205020404" pitchFamily="49" charset="0"/>
              </a:rPr>
              <a:t>note =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notes.get</a:t>
            </a:r>
            <a:r>
              <a:rPr lang="en-AU" altLang="el-GR" sz="2000" b="1" dirty="0">
                <a:latin typeface="Courier New" panose="02070309020205020404" pitchFamily="49" charset="0"/>
              </a:rPr>
              <a:t>(0);</a:t>
            </a:r>
          </a:p>
        </p:txBody>
      </p:sp>
      <p:sp>
        <p:nvSpPr>
          <p:cNvPr id="200709" name="Text Box 5"/>
          <p:cNvSpPr txBox="1">
            <a:spLocks noChangeArrowheads="1"/>
          </p:cNvSpPr>
          <p:nvPr/>
        </p:nvSpPr>
        <p:spPr bwMode="auto">
          <a:xfrm>
            <a:off x="5562600" y="3505200"/>
            <a:ext cx="3138488" cy="711200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l-GR" altLang="el-GR" sz="2000" dirty="0">
                <a:solidFill>
                  <a:srgbClr val="00B050"/>
                </a:solidFill>
              </a:rPr>
              <a:t>Σωστό</a:t>
            </a:r>
            <a:r>
              <a:rPr lang="el-GR" altLang="el-GR" sz="2000" dirty="0"/>
              <a:t> --</a:t>
            </a:r>
            <a:r>
              <a:rPr lang="en-AU" altLang="el-GR" sz="2000" dirty="0"/>
              <a:t> </a:t>
            </a:r>
            <a:r>
              <a:rPr lang="el-GR" altLang="el-GR" sz="2000" dirty="0"/>
              <a:t>η παράμετρος είναι τύπου </a:t>
            </a:r>
            <a:r>
              <a:rPr lang="en-AU" altLang="el-GR" sz="2000" b="1" dirty="0">
                <a:latin typeface="Courier New" panose="02070309020205020404" pitchFamily="49" charset="0"/>
              </a:rPr>
              <a:t>Object</a:t>
            </a:r>
          </a:p>
        </p:txBody>
      </p:sp>
      <p:sp>
        <p:nvSpPr>
          <p:cNvPr id="200710" name="Text Box 6"/>
          <p:cNvSpPr txBox="1">
            <a:spLocks noChangeArrowheads="1"/>
          </p:cNvSpPr>
          <p:nvPr/>
        </p:nvSpPr>
        <p:spPr bwMode="auto">
          <a:xfrm>
            <a:off x="5181600" y="5334000"/>
            <a:ext cx="3214688" cy="711200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l-GR" altLang="el-GR" sz="2000" dirty="0">
                <a:solidFill>
                  <a:srgbClr val="C00000"/>
                </a:solidFill>
              </a:rPr>
              <a:t>Λάθος</a:t>
            </a:r>
            <a:r>
              <a:rPr lang="el-GR" altLang="el-GR" sz="2000" dirty="0"/>
              <a:t> -- Καταχώρηση </a:t>
            </a:r>
            <a:r>
              <a:rPr lang="en-AU" altLang="el-GR" sz="2000" dirty="0"/>
              <a:t> </a:t>
            </a:r>
            <a:r>
              <a:rPr lang="en-AU" altLang="el-GR" sz="2000" b="1" dirty="0">
                <a:latin typeface="Courier New" panose="02070309020205020404" pitchFamily="49" charset="0"/>
              </a:rPr>
              <a:t>Object</a:t>
            </a:r>
            <a:r>
              <a:rPr lang="en-AU" altLang="el-GR" sz="2000" dirty="0"/>
              <a:t> </a:t>
            </a:r>
            <a:r>
              <a:rPr lang="el-GR" altLang="el-GR" sz="2000" dirty="0"/>
              <a:t>σε</a:t>
            </a:r>
            <a:r>
              <a:rPr lang="en-AU" altLang="el-GR" sz="2000" dirty="0"/>
              <a:t> </a:t>
            </a:r>
            <a:r>
              <a:rPr lang="en-AU" altLang="el-GR" sz="2000" b="1" dirty="0">
                <a:latin typeface="Courier New" panose="02070309020205020404" pitchFamily="49" charset="0"/>
              </a:rPr>
              <a:t>String</a:t>
            </a:r>
            <a:r>
              <a:rPr lang="en-AU" altLang="el-GR" sz="2000" dirty="0"/>
              <a:t>!</a:t>
            </a:r>
          </a:p>
        </p:txBody>
      </p:sp>
      <p:sp>
        <p:nvSpPr>
          <p:cNvPr id="200711" name="Line 7"/>
          <p:cNvSpPr>
            <a:spLocks noChangeShapeType="1"/>
          </p:cNvSpPr>
          <p:nvPr/>
        </p:nvSpPr>
        <p:spPr bwMode="auto">
          <a:xfrm flipH="1" flipV="1">
            <a:off x="3779912" y="3645024"/>
            <a:ext cx="1782688" cy="241176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200712" name="Line 8"/>
          <p:cNvSpPr>
            <a:spLocks noChangeShapeType="1"/>
          </p:cNvSpPr>
          <p:nvPr/>
        </p:nvSpPr>
        <p:spPr bwMode="auto">
          <a:xfrm flipH="1" flipV="1">
            <a:off x="3779912" y="4725144"/>
            <a:ext cx="1401688" cy="685056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7" tIns="44450" rIns="90487" bIns="44450" anchor="ctr"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43E4D53D-AA0D-30F4-A3C4-6D57F5A4BF84}"/>
              </a:ext>
            </a:extLst>
          </p:cNvPr>
          <p:cNvSpPr/>
          <p:nvPr/>
        </p:nvSpPr>
        <p:spPr bwMode="auto">
          <a:xfrm>
            <a:off x="899592" y="1916832"/>
            <a:ext cx="5616624" cy="2808312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AFF6A19C-1E3C-4E54-B094-7A768D91D956}"/>
              </a:ext>
            </a:extLst>
          </p:cNvPr>
          <p:cNvSpPr/>
          <p:nvPr/>
        </p:nvSpPr>
        <p:spPr bwMode="auto">
          <a:xfrm>
            <a:off x="971600" y="2204864"/>
            <a:ext cx="5400600" cy="230425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solidFill>
                  <a:schemeClr val="tx2"/>
                </a:solidFill>
              </a:rPr>
              <a:t>Μετατροπή τύπου</a:t>
            </a:r>
            <a:r>
              <a:rPr lang="el-GR" altLang="el-GR" sz="3600"/>
              <a:t> </a:t>
            </a:r>
            <a:r>
              <a:rPr lang="en-US" altLang="el-GR" sz="2800">
                <a:solidFill>
                  <a:srgbClr val="FF0066"/>
                </a:solidFill>
              </a:rPr>
              <a:t>[</a:t>
            </a:r>
            <a:r>
              <a:rPr lang="en-AU" altLang="el-GR" sz="2800">
                <a:solidFill>
                  <a:srgbClr val="FF0066"/>
                </a:solidFill>
              </a:rPr>
              <a:t>casting]</a:t>
            </a:r>
          </a:p>
        </p:txBody>
      </p:sp>
      <p:sp>
        <p:nvSpPr>
          <p:cNvPr id="1802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422400"/>
            <a:ext cx="7772400" cy="838200"/>
          </a:xfrm>
          <a:noFill/>
          <a:ln/>
        </p:spPr>
        <p:txBody>
          <a:bodyPr/>
          <a:lstStyle/>
          <a:p>
            <a:r>
              <a:rPr lang="el-GR" altLang="el-GR" sz="2400" dirty="0"/>
              <a:t>Η λύση</a:t>
            </a:r>
            <a:r>
              <a:rPr lang="en-AU" altLang="el-GR" sz="2400" dirty="0"/>
              <a:t>: </a:t>
            </a:r>
            <a:r>
              <a:rPr lang="el-GR" altLang="el-GR" sz="2400" dirty="0"/>
              <a:t>μετατροπή τύπου </a:t>
            </a:r>
            <a:r>
              <a:rPr lang="el-GR" altLang="el-GR" sz="2400" dirty="0">
                <a:solidFill>
                  <a:srgbClr val="FF0066"/>
                </a:solidFill>
              </a:rPr>
              <a:t>[</a:t>
            </a:r>
            <a:r>
              <a:rPr lang="en-AU" altLang="el-GR" sz="2400" dirty="0">
                <a:solidFill>
                  <a:srgbClr val="FF0066"/>
                </a:solidFill>
              </a:rPr>
              <a:t>casting</a:t>
            </a:r>
            <a:r>
              <a:rPr lang="el-GR" altLang="el-GR" sz="2400" dirty="0">
                <a:solidFill>
                  <a:srgbClr val="FF0066"/>
                </a:solidFill>
              </a:rPr>
              <a:t>]</a:t>
            </a:r>
            <a:endParaRPr lang="en-AU" altLang="el-GR" sz="2400" dirty="0">
              <a:solidFill>
                <a:srgbClr val="FF0066"/>
              </a:solidFill>
            </a:endParaRPr>
          </a:p>
        </p:txBody>
      </p:sp>
      <p:sp>
        <p:nvSpPr>
          <p:cNvPr id="180229" name="Text Box 5"/>
          <p:cNvSpPr txBox="1">
            <a:spLocks noChangeArrowheads="1"/>
          </p:cNvSpPr>
          <p:nvPr/>
        </p:nvSpPr>
        <p:spPr bwMode="auto">
          <a:xfrm>
            <a:off x="1066800" y="2184400"/>
            <a:ext cx="5414943" cy="2244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000" b="1" dirty="0">
                <a:latin typeface="Courier New" panose="02070309020205020404" pitchFamily="49" charset="0"/>
              </a:rPr>
              <a:t>String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myNote</a:t>
            </a:r>
            <a:r>
              <a:rPr lang="en-AU" altLang="el-GR" sz="2000" b="1" dirty="0">
                <a:latin typeface="Courier New" panose="02070309020205020404" pitchFamily="49" charset="0"/>
              </a:rPr>
              <a:t> = </a:t>
            </a:r>
            <a:r>
              <a:rPr lang="en-AU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“consider this!”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</a:p>
          <a:p>
            <a:r>
              <a:rPr lang="en-AU" altLang="el-GR" sz="2000" b="1" dirty="0" err="1">
                <a:latin typeface="Courier New" panose="02070309020205020404" pitchFamily="49" charset="0"/>
              </a:rPr>
              <a:t>ArrayList</a:t>
            </a:r>
            <a:r>
              <a:rPr lang="en-AU" altLang="el-GR" sz="2000" b="1" dirty="0">
                <a:latin typeface="Courier New" panose="02070309020205020404" pitchFamily="49" charset="0"/>
              </a:rPr>
              <a:t> notes = </a:t>
            </a:r>
            <a:r>
              <a:rPr lang="en-AU" altLang="el-GR" sz="2000" b="1" dirty="0">
                <a:solidFill>
                  <a:srgbClr val="FF0000"/>
                </a:solidFill>
                <a:latin typeface="Courier New" panose="02070309020205020404" pitchFamily="49" charset="0"/>
              </a:rPr>
              <a:t>new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ArrayList</a:t>
            </a:r>
            <a:r>
              <a:rPr lang="en-AU" altLang="el-GR" sz="2000" b="1" dirty="0">
                <a:latin typeface="Courier New" panose="02070309020205020404" pitchFamily="49" charset="0"/>
              </a:rPr>
              <a:t>();</a:t>
            </a:r>
          </a:p>
          <a:p>
            <a:r>
              <a:rPr lang="en-AU" altLang="el-GR" sz="2000" b="1" dirty="0" err="1">
                <a:latin typeface="Courier New" panose="02070309020205020404" pitchFamily="49" charset="0"/>
              </a:rPr>
              <a:t>notes.add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myNote</a:t>
            </a:r>
            <a:r>
              <a:rPr lang="en-AU" altLang="el-GR" sz="2000" b="1" dirty="0">
                <a:latin typeface="Courier New" panose="02070309020205020404" pitchFamily="49" charset="0"/>
              </a:rPr>
              <a:t>);</a:t>
            </a:r>
          </a:p>
          <a:p>
            <a:r>
              <a:rPr lang="en-AU" altLang="el-GR" sz="2000" b="1" dirty="0">
                <a:latin typeface="Courier New" panose="02070309020205020404" pitchFamily="49" charset="0"/>
              </a:rPr>
              <a:t>...</a:t>
            </a:r>
          </a:p>
          <a:p>
            <a:r>
              <a:rPr lang="en-AU" altLang="el-GR" sz="2000" b="1" dirty="0">
                <a:latin typeface="Courier New" panose="02070309020205020404" pitchFamily="49" charset="0"/>
              </a:rPr>
              <a:t>String note;</a:t>
            </a:r>
          </a:p>
          <a:p>
            <a:r>
              <a:rPr lang="en-AU" altLang="el-GR" sz="2000" b="1" dirty="0">
                <a:latin typeface="Courier New" panose="02070309020205020404" pitchFamily="49" charset="0"/>
              </a:rPr>
              <a:t>note = (String)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notes.get</a:t>
            </a:r>
            <a:r>
              <a:rPr lang="en-AU" altLang="el-GR" sz="2000" b="1" dirty="0">
                <a:latin typeface="Courier New" panose="02070309020205020404" pitchFamily="49" charset="0"/>
              </a:rPr>
              <a:t>(0);</a:t>
            </a:r>
          </a:p>
        </p:txBody>
      </p:sp>
      <p:sp>
        <p:nvSpPr>
          <p:cNvPr id="180231" name="Text Box 7"/>
          <p:cNvSpPr txBox="1">
            <a:spLocks noChangeArrowheads="1"/>
          </p:cNvSpPr>
          <p:nvPr/>
        </p:nvSpPr>
        <p:spPr bwMode="auto">
          <a:xfrm>
            <a:off x="4267200" y="4648200"/>
            <a:ext cx="3214688" cy="406400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l-GR" altLang="el-GR" sz="2000"/>
              <a:t>Μετατροπή σε</a:t>
            </a:r>
            <a:r>
              <a:rPr lang="en-AU" altLang="el-GR" sz="2000"/>
              <a:t> </a:t>
            </a:r>
            <a:r>
              <a:rPr lang="en-AU" altLang="el-GR" sz="2000" b="1">
                <a:latin typeface="Courier New" panose="02070309020205020404" pitchFamily="49" charset="0"/>
              </a:rPr>
              <a:t>String</a:t>
            </a:r>
            <a:r>
              <a:rPr lang="en-AU" altLang="el-GR" sz="2000"/>
              <a:t>!</a:t>
            </a:r>
          </a:p>
        </p:txBody>
      </p:sp>
      <p:sp>
        <p:nvSpPr>
          <p:cNvPr id="180233" name="Line 9"/>
          <p:cNvSpPr>
            <a:spLocks noChangeShapeType="1"/>
          </p:cNvSpPr>
          <p:nvPr/>
        </p:nvSpPr>
        <p:spPr bwMode="auto">
          <a:xfrm flipH="1" flipV="1">
            <a:off x="3581400" y="4622800"/>
            <a:ext cx="685800" cy="1778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180234" name="Oval 10"/>
          <p:cNvSpPr>
            <a:spLocks noChangeArrowheads="1"/>
          </p:cNvSpPr>
          <p:nvPr/>
        </p:nvSpPr>
        <p:spPr bwMode="auto">
          <a:xfrm>
            <a:off x="1981200" y="3784600"/>
            <a:ext cx="1752600" cy="990600"/>
          </a:xfrm>
          <a:prstGeom prst="ellips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180235" name="Text Box 11"/>
          <p:cNvSpPr txBox="1">
            <a:spLocks noChangeArrowheads="1"/>
          </p:cNvSpPr>
          <p:nvPr/>
        </p:nvSpPr>
        <p:spPr bwMode="auto">
          <a:xfrm>
            <a:off x="533400" y="5181600"/>
            <a:ext cx="8153400" cy="12001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l-GR" altLang="el-GR" sz="1800" dirty="0">
                <a:latin typeface="Arial" panose="020B0604020202020204" pitchFamily="34" charset="0"/>
              </a:rPr>
              <a:t>Μία </a:t>
            </a:r>
            <a:r>
              <a:rPr lang="el-GR" altLang="el-GR" sz="1800" b="1" dirty="0">
                <a:solidFill>
                  <a:srgbClr val="0070C0"/>
                </a:solidFill>
                <a:latin typeface="Arial" panose="020B0604020202020204" pitchFamily="34" charset="0"/>
              </a:rPr>
              <a:t>μετατροπή τύπου</a:t>
            </a:r>
            <a:r>
              <a:rPr lang="el-GR" altLang="el-GR" sz="1800" dirty="0">
                <a:latin typeface="Arial" panose="020B0604020202020204" pitchFamily="34" charset="0"/>
              </a:rPr>
              <a:t> μετατρέπει τον στατικό τύπο ενός αντικειμένου σε έναν άλλο τύπο (συνήθως </a:t>
            </a:r>
            <a:r>
              <a:rPr lang="el-GR" altLang="el-GR" sz="1800" dirty="0" err="1">
                <a:latin typeface="Arial" panose="020B0604020202020204" pitchFamily="34" charset="0"/>
              </a:rPr>
              <a:t>υπο</a:t>
            </a:r>
            <a:r>
              <a:rPr lang="el-GR" altLang="el-GR" sz="1800" dirty="0">
                <a:latin typeface="Arial" panose="020B0604020202020204" pitchFamily="34" charset="0"/>
              </a:rPr>
              <a:t>-τύπο). Είναι σωστή μόνο εάν ο δυναμικός τύπος του αντικειμένου είναι σύμφωνος (</a:t>
            </a:r>
            <a:r>
              <a:rPr lang="en-AU" altLang="el-GR" sz="1800" dirty="0">
                <a:latin typeface="Arial" panose="020B0604020202020204" pitchFamily="34" charset="0"/>
              </a:rPr>
              <a:t>conforms</a:t>
            </a:r>
            <a:r>
              <a:rPr lang="el-GR" altLang="el-GR" sz="1800" dirty="0">
                <a:latin typeface="Arial" panose="020B0604020202020204" pitchFamily="34" charset="0"/>
              </a:rPr>
              <a:t>) με τον τύπο της μεταβλητής στην οποία καταχωρείται. </a:t>
            </a:r>
            <a:endParaRPr lang="en-AU" altLang="el-GR" sz="1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2F73C50A-6CF6-3B2F-438E-B2D9848C4AF2}"/>
              </a:ext>
            </a:extLst>
          </p:cNvPr>
          <p:cNvSpPr/>
          <p:nvPr/>
        </p:nvSpPr>
        <p:spPr bwMode="auto">
          <a:xfrm>
            <a:off x="899592" y="1844824"/>
            <a:ext cx="5688632" cy="2448272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426A865F-7CD5-699C-73CD-8C34D1E1F50C}"/>
              </a:ext>
            </a:extLst>
          </p:cNvPr>
          <p:cNvSpPr/>
          <p:nvPr/>
        </p:nvSpPr>
        <p:spPr bwMode="auto">
          <a:xfrm>
            <a:off x="971600" y="2132856"/>
            <a:ext cx="5469838" cy="2008839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solidFill>
                  <a:schemeClr val="tx2"/>
                </a:solidFill>
              </a:rPr>
              <a:t>Τμήμα κώδικα</a:t>
            </a:r>
            <a:endParaRPr lang="en-AU" altLang="el-GR" sz="3600">
              <a:solidFill>
                <a:schemeClr val="tx2"/>
              </a:solidFill>
            </a:endParaRPr>
          </a:p>
        </p:txBody>
      </p:sp>
      <p:sp>
        <p:nvSpPr>
          <p:cNvPr id="242692" name="Text Box 4"/>
          <p:cNvSpPr txBox="1">
            <a:spLocks noChangeArrowheads="1"/>
          </p:cNvSpPr>
          <p:nvPr/>
        </p:nvSpPr>
        <p:spPr bwMode="auto">
          <a:xfrm>
            <a:off x="1066800" y="2184400"/>
            <a:ext cx="5414943" cy="1874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2000" b="1" dirty="0">
                <a:latin typeface="Courier New" panose="02070309020205020404" pitchFamily="49" charset="0"/>
              </a:rPr>
              <a:t>String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myNote</a:t>
            </a:r>
            <a:r>
              <a:rPr lang="en-AU" altLang="el-GR" sz="2000" b="1" dirty="0">
                <a:latin typeface="Courier New" panose="02070309020205020404" pitchFamily="49" charset="0"/>
              </a:rPr>
              <a:t> = </a:t>
            </a:r>
            <a:r>
              <a:rPr lang="en-AU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“consider this!”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</a:p>
          <a:p>
            <a:r>
              <a:rPr lang="en-AU" altLang="el-GR" sz="2000" b="1" dirty="0" err="1">
                <a:latin typeface="Courier New" panose="02070309020205020404" pitchFamily="49" charset="0"/>
              </a:rPr>
              <a:t>ArrayList</a:t>
            </a:r>
            <a:r>
              <a:rPr lang="en-AU" altLang="el-GR" sz="2000" b="1" dirty="0">
                <a:latin typeface="Courier New" panose="02070309020205020404" pitchFamily="49" charset="0"/>
              </a:rPr>
              <a:t> notes = </a:t>
            </a:r>
            <a:r>
              <a:rPr lang="en-AU" altLang="el-GR" sz="2000" b="1" dirty="0">
                <a:solidFill>
                  <a:srgbClr val="FF0000"/>
                </a:solidFill>
                <a:latin typeface="Courier New" panose="02070309020205020404" pitchFamily="49" charset="0"/>
              </a:rPr>
              <a:t>new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ArrayList</a:t>
            </a:r>
            <a:r>
              <a:rPr lang="en-AU" altLang="el-GR" sz="2000" b="1" dirty="0">
                <a:latin typeface="Courier New" panose="02070309020205020404" pitchFamily="49" charset="0"/>
              </a:rPr>
              <a:t>();</a:t>
            </a:r>
          </a:p>
          <a:p>
            <a:r>
              <a:rPr lang="en-AU" altLang="el-GR" sz="2000" b="1" dirty="0" err="1">
                <a:latin typeface="Courier New" panose="02070309020205020404" pitchFamily="49" charset="0"/>
              </a:rPr>
              <a:t>notes.add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myNote</a:t>
            </a:r>
            <a:r>
              <a:rPr lang="en-AU" altLang="el-GR" sz="2000" b="1" dirty="0">
                <a:latin typeface="Courier New" panose="02070309020205020404" pitchFamily="49" charset="0"/>
              </a:rPr>
              <a:t>);</a:t>
            </a:r>
          </a:p>
          <a:p>
            <a:r>
              <a:rPr lang="en-AU" altLang="el-GR" sz="2000" b="1" dirty="0">
                <a:latin typeface="Courier New" panose="02070309020205020404" pitchFamily="49" charset="0"/>
              </a:rPr>
              <a:t>...</a:t>
            </a:r>
          </a:p>
          <a:p>
            <a:r>
              <a:rPr lang="en-AU" altLang="el-GR" sz="2000" b="1" dirty="0" err="1">
                <a:latin typeface="Courier New" panose="02070309020205020404" pitchFamily="49" charset="0"/>
              </a:rPr>
              <a:t>System.out.println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notes.get</a:t>
            </a:r>
            <a:r>
              <a:rPr lang="en-AU" altLang="el-GR" sz="2000" b="1" dirty="0">
                <a:latin typeface="Courier New" panose="02070309020205020404" pitchFamily="49" charset="0"/>
              </a:rPr>
              <a:t>(0));</a:t>
            </a:r>
          </a:p>
        </p:txBody>
      </p:sp>
      <p:sp>
        <p:nvSpPr>
          <p:cNvPr id="242696" name="Text Box 8"/>
          <p:cNvSpPr txBox="1">
            <a:spLocks noChangeArrowheads="1"/>
          </p:cNvSpPr>
          <p:nvPr/>
        </p:nvSpPr>
        <p:spPr bwMode="auto">
          <a:xfrm>
            <a:off x="1066800" y="4365104"/>
            <a:ext cx="5805264" cy="134549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7" tIns="44450" rIns="90487" bIns="4445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altLang="el-GR" b="1" dirty="0" err="1">
                <a:latin typeface="Courier New" panose="02070309020205020404" pitchFamily="49" charset="0"/>
              </a:rPr>
              <a:t>println</a:t>
            </a:r>
            <a:r>
              <a:rPr lang="en-AU" altLang="el-GR" dirty="0"/>
              <a:t> </a:t>
            </a:r>
            <a:r>
              <a:rPr lang="el-GR" altLang="el-GR" u="sng" dirty="0"/>
              <a:t>χωρίς μετατροπή τύπου</a:t>
            </a:r>
            <a:r>
              <a:rPr lang="en-US" altLang="el-GR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altLang="el-G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altLang="el-GR" dirty="0">
                <a:solidFill>
                  <a:srgbClr val="0070C0"/>
                </a:solidFill>
                <a:latin typeface="Arial" panose="020B0604020202020204" pitchFamily="34" charset="0"/>
              </a:rPr>
              <a:t>Δουλεύει</a:t>
            </a:r>
            <a:r>
              <a:rPr lang="el-GR" altLang="el-GR" dirty="0">
                <a:latin typeface="Arial" panose="020B0604020202020204" pitchFamily="34" charset="0"/>
              </a:rPr>
              <a:t>; γιατί; / γιατί όχι; </a:t>
            </a:r>
            <a:endParaRPr lang="en-AU" altLang="el-GR" dirty="0">
              <a:latin typeface="Arial" panose="020B0604020202020204" pitchFamily="34" charset="0"/>
            </a:endParaRPr>
          </a:p>
        </p:txBody>
      </p:sp>
      <p:graphicFrame>
        <p:nvGraphicFramePr>
          <p:cNvPr id="242698" name="Object 10"/>
          <p:cNvGraphicFramePr>
            <a:graphicFrameLocks noChangeAspect="1"/>
          </p:cNvGraphicFramePr>
          <p:nvPr/>
        </p:nvGraphicFramePr>
        <p:xfrm>
          <a:off x="7467600" y="3352800"/>
          <a:ext cx="1163638" cy="280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638300" imgH="3949700" progId="MS_ClipArt_Gallery">
                  <p:embed/>
                </p:oleObj>
              </mc:Choice>
              <mc:Fallback>
                <p:oleObj r:id="rId3" imgW="1638300" imgH="3949700" progId="MS_ClipArt_Gallery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3352800"/>
                        <a:ext cx="1163638" cy="280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 dirty="0">
                <a:solidFill>
                  <a:schemeClr val="tx2"/>
                </a:solidFill>
              </a:rPr>
              <a:t>Γενικές κλάσεις </a:t>
            </a:r>
            <a:r>
              <a:rPr lang="el-GR" altLang="el-GR" sz="2800" dirty="0">
                <a:solidFill>
                  <a:srgbClr val="FF0066"/>
                </a:solidFill>
                <a:latin typeface="+mn-lt"/>
                <a:ea typeface="+mn-ea"/>
                <a:cs typeface="+mn-cs"/>
              </a:rPr>
              <a:t>[</a:t>
            </a:r>
            <a:r>
              <a:rPr lang="en-US" altLang="el-GR" sz="2800" dirty="0">
                <a:solidFill>
                  <a:srgbClr val="FF0066"/>
                </a:solidFill>
                <a:latin typeface="+mn-lt"/>
                <a:ea typeface="+mn-ea"/>
                <a:cs typeface="+mn-cs"/>
              </a:rPr>
              <a:t>Generics]</a:t>
            </a:r>
            <a:endParaRPr lang="en-AU" altLang="el-GR" sz="2800" dirty="0">
              <a:solidFill>
                <a:srgbClr val="FF0066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3349352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l-GR" altLang="el-GR" sz="2400" dirty="0">
                <a:latin typeface="Arial" panose="020B0604020202020204" pitchFamily="34" charset="0"/>
              </a:rPr>
              <a:t>Συλλογές που περιέχουν αντικείμενα ενός 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συγκεκριμένου τύπου </a:t>
            </a:r>
            <a:r>
              <a:rPr lang="el-GR" altLang="el-GR" sz="2400" dirty="0">
                <a:latin typeface="Arial" panose="020B0604020202020204" pitchFamily="34" charset="0"/>
              </a:rPr>
              <a:t>ή </a:t>
            </a:r>
            <a:r>
              <a:rPr lang="el-GR" altLang="el-GR" sz="2400" dirty="0" err="1">
                <a:latin typeface="Arial" panose="020B0604020202020204" pitchFamily="34" charset="0"/>
              </a:rPr>
              <a:t>υποτύπων</a:t>
            </a:r>
            <a:r>
              <a:rPr lang="el-GR" altLang="el-GR" sz="2400" dirty="0">
                <a:latin typeface="Arial" panose="020B0604020202020204" pitchFamily="34" charset="0"/>
              </a:rPr>
              <a:t> του.</a:t>
            </a:r>
          </a:p>
          <a:p>
            <a:pPr>
              <a:lnSpc>
                <a:spcPct val="110000"/>
              </a:lnSpc>
              <a:buFontTx/>
              <a:buNone/>
            </a:pPr>
            <a:endParaRPr lang="en-AU" altLang="el-GR" sz="2400" dirty="0"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l-GR" altLang="el-GR" sz="2400" dirty="0" err="1">
                <a:latin typeface="Arial" panose="020B0604020202020204" pitchFamily="34" charset="0"/>
              </a:rPr>
              <a:t>Παραμετροποιημένοι</a:t>
            </a:r>
            <a:r>
              <a:rPr lang="el-GR" altLang="el-GR" sz="2400" dirty="0">
                <a:latin typeface="Arial" panose="020B0604020202020204" pitchFamily="34" charset="0"/>
              </a:rPr>
              <a:t> </a:t>
            </a:r>
            <a:r>
              <a:rPr lang="el-GR" altLang="el-GR" sz="2400" dirty="0">
                <a:solidFill>
                  <a:srgbClr val="FF0066"/>
                </a:solidFill>
              </a:rPr>
              <a:t>[</a:t>
            </a:r>
            <a:r>
              <a:rPr lang="en-US" altLang="el-GR" sz="2400" dirty="0">
                <a:solidFill>
                  <a:srgbClr val="FF0066"/>
                </a:solidFill>
              </a:rPr>
              <a:t>parameterized] </a:t>
            </a:r>
            <a:r>
              <a:rPr lang="el-GR" altLang="el-GR" sz="2400" dirty="0">
                <a:latin typeface="Arial" panose="020B0604020202020204" pitchFamily="34" charset="0"/>
              </a:rPr>
              <a:t>ή γενικοί </a:t>
            </a:r>
            <a:r>
              <a:rPr lang="en-US" altLang="el-GR" sz="2400" dirty="0">
                <a:solidFill>
                  <a:srgbClr val="FF0066"/>
                </a:solidFill>
              </a:rPr>
              <a:t>[generic]</a:t>
            </a:r>
            <a:r>
              <a:rPr lang="el-GR" altLang="el-GR" sz="2400" dirty="0">
                <a:solidFill>
                  <a:srgbClr val="FF0066"/>
                </a:solidFill>
              </a:rPr>
              <a:t> </a:t>
            </a:r>
            <a:r>
              <a:rPr lang="el-GR" altLang="el-GR" sz="2400" dirty="0">
                <a:latin typeface="Arial" panose="020B0604020202020204" pitchFamily="34" charset="0"/>
              </a:rPr>
              <a:t>τύποι.</a:t>
            </a:r>
          </a:p>
          <a:p>
            <a:pPr lvl="1">
              <a:lnSpc>
                <a:spcPct val="110000"/>
              </a:lnSpc>
            </a:pPr>
            <a:r>
              <a:rPr lang="en-US" altLang="el-G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altLang="el-G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&lt;Person&gt;</a:t>
            </a:r>
          </a:p>
          <a:p>
            <a:pPr lvl="1">
              <a:lnSpc>
                <a:spcPct val="110000"/>
              </a:lnSpc>
            </a:pPr>
            <a:r>
              <a:rPr lang="en-US" altLang="el-G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altLang="el-GR" sz="2000">
                <a:latin typeface="Courier New" panose="02070309020205020404" pitchFamily="49" charset="0"/>
                <a:cs typeface="Courier New" panose="02070309020205020404" pitchFamily="49" charset="0"/>
              </a:rPr>
              <a:t>&lt;Item</a:t>
            </a:r>
            <a:r>
              <a:rPr lang="en-US" altLang="el-G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>
              <a:lnSpc>
                <a:spcPct val="110000"/>
              </a:lnSpc>
              <a:buFontTx/>
              <a:buNone/>
            </a:pPr>
            <a:endParaRPr lang="en-US" altLang="el-GR" sz="2400" dirty="0">
              <a:latin typeface="Arial" panose="020B0604020202020204" pitchFamily="34" charset="0"/>
            </a:endParaRPr>
          </a:p>
        </p:txBody>
      </p:sp>
      <p:sp>
        <p:nvSpPr>
          <p:cNvPr id="3" name="Cloud 2"/>
          <p:cNvSpPr/>
          <p:nvPr/>
        </p:nvSpPr>
        <p:spPr bwMode="auto">
          <a:xfrm>
            <a:off x="4932040" y="4293096"/>
            <a:ext cx="3384376" cy="1912305"/>
          </a:xfrm>
          <a:prstGeom prst="cloud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lang="el-GR" sz="1100" dirty="0"/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r>
              <a:rPr lang="el-GR" dirty="0"/>
              <a:t>Περισσότερα</a:t>
            </a:r>
            <a:br>
              <a:rPr lang="el-GR" dirty="0"/>
            </a:br>
            <a:r>
              <a:rPr lang="el-GR" b="1" dirty="0"/>
              <a:t>ΠΡΟΣΕΧΩΣ…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l-GR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40BD63E2-FC29-B0B2-64CA-0A22E7B3BB62}"/>
              </a:ext>
            </a:extLst>
          </p:cNvPr>
          <p:cNvSpPr/>
          <p:nvPr/>
        </p:nvSpPr>
        <p:spPr bwMode="auto">
          <a:xfrm>
            <a:off x="467544" y="1340768"/>
            <a:ext cx="7560840" cy="2664296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E75339FD-4F97-CAC9-3199-FC6BF31D590E}"/>
              </a:ext>
            </a:extLst>
          </p:cNvPr>
          <p:cNvSpPr/>
          <p:nvPr/>
        </p:nvSpPr>
        <p:spPr bwMode="auto">
          <a:xfrm>
            <a:off x="539552" y="1412776"/>
            <a:ext cx="7416824" cy="2520280"/>
          </a:xfrm>
          <a:prstGeom prst="roundRect">
            <a:avLst>
              <a:gd name="adj" fmla="val 3842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84C03511-D9DD-CD54-D78F-D58FAA7D52F5}"/>
              </a:ext>
            </a:extLst>
          </p:cNvPr>
          <p:cNvSpPr/>
          <p:nvPr/>
        </p:nvSpPr>
        <p:spPr bwMode="auto">
          <a:xfrm>
            <a:off x="683568" y="1628800"/>
            <a:ext cx="7200800" cy="2232248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9C6327BB-1698-9F4D-BA04-E615131C3096}"/>
              </a:ext>
            </a:extLst>
          </p:cNvPr>
          <p:cNvSpPr/>
          <p:nvPr/>
        </p:nvSpPr>
        <p:spPr bwMode="auto">
          <a:xfrm>
            <a:off x="1115616" y="2204864"/>
            <a:ext cx="6696744" cy="136815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6365662D-2DB7-2D2C-E207-0C86FAE777B6}"/>
              </a:ext>
            </a:extLst>
          </p:cNvPr>
          <p:cNvSpPr/>
          <p:nvPr/>
        </p:nvSpPr>
        <p:spPr bwMode="auto">
          <a:xfrm>
            <a:off x="1187624" y="2276872"/>
            <a:ext cx="6552728" cy="1224136"/>
          </a:xfrm>
          <a:prstGeom prst="roundRect">
            <a:avLst>
              <a:gd name="adj" fmla="val 3537"/>
            </a:avLst>
          </a:prstGeom>
          <a:solidFill>
            <a:srgbClr val="FF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B15CFC04-E495-FC3C-4C7A-6DF3FA273F34}"/>
              </a:ext>
            </a:extLst>
          </p:cNvPr>
          <p:cNvSpPr/>
          <p:nvPr/>
        </p:nvSpPr>
        <p:spPr bwMode="auto">
          <a:xfrm>
            <a:off x="1547664" y="2924944"/>
            <a:ext cx="6120680" cy="288032"/>
          </a:xfrm>
          <a:prstGeom prst="roundRect">
            <a:avLst>
              <a:gd name="adj" fmla="val 3537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solidFill>
                  <a:srgbClr val="000000"/>
                </a:solidFill>
              </a:rPr>
              <a:t>Πηγαίος κώδικας</a:t>
            </a:r>
            <a:endParaRPr lang="en-AU" altLang="el-GR" sz="3600">
              <a:solidFill>
                <a:srgbClr val="000000"/>
              </a:solidFill>
            </a:endParaRPr>
          </a:p>
        </p:txBody>
      </p:sp>
      <p:sp>
        <p:nvSpPr>
          <p:cNvPr id="162819" name="Text Box 3"/>
          <p:cNvSpPr txBox="1">
            <a:spLocks noChangeArrowheads="1"/>
          </p:cNvSpPr>
          <p:nvPr/>
        </p:nvSpPr>
        <p:spPr bwMode="auto">
          <a:xfrm>
            <a:off x="685800" y="1676400"/>
            <a:ext cx="6934200" cy="2198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AU" altLang="el-GR" sz="2000" b="1" dirty="0">
                <a:solidFill>
                  <a:srgbClr val="FF0000"/>
                </a:solidFill>
                <a:latin typeface="Courier New" panose="02070309020205020404" pitchFamily="49" charset="0"/>
              </a:rPr>
              <a:t>void</a:t>
            </a:r>
            <a:r>
              <a:rPr lang="en-AU" altLang="el-GR" sz="2000" b="1" dirty="0">
                <a:latin typeface="Courier New" panose="02070309020205020404" pitchFamily="49" charset="0"/>
              </a:rPr>
              <a:t> list()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for</a:t>
            </a:r>
            <a:r>
              <a:rPr lang="en-AU" altLang="el-GR" sz="2000" b="1" dirty="0">
                <a:latin typeface="Courier New" panose="02070309020205020404" pitchFamily="49" charset="0"/>
              </a:rPr>
              <a:t> (</a:t>
            </a:r>
            <a:r>
              <a:rPr lang="en-AU" altLang="el-GR" sz="20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 = 0;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 &lt;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myItems.length</a:t>
            </a:r>
            <a:r>
              <a:rPr lang="en-AU" altLang="el-GR" sz="2000" b="1" dirty="0">
                <a:latin typeface="Courier New" panose="02070309020205020404" pitchFamily="49" charset="0"/>
              </a:rPr>
              <a:t>;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++)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{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  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myItems</a:t>
            </a:r>
            <a:r>
              <a:rPr lang="en-AU" altLang="el-GR" sz="2000" b="1" dirty="0">
                <a:latin typeface="Courier New" panose="02070309020205020404" pitchFamily="49" charset="0"/>
              </a:rPr>
              <a:t>[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</a:t>
            </a:r>
            <a:r>
              <a:rPr lang="en-AU" altLang="el-GR" sz="2000" b="1" dirty="0">
                <a:latin typeface="Courier New" panose="02070309020205020404" pitchFamily="49" charset="0"/>
              </a:rPr>
              <a:t>].print();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}</a:t>
            </a:r>
          </a:p>
          <a:p>
            <a:pPr>
              <a:lnSpc>
                <a:spcPct val="8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</p:txBody>
      </p:sp>
      <p:graphicFrame>
        <p:nvGraphicFramePr>
          <p:cNvPr id="162820" name="Object 4"/>
          <p:cNvGraphicFramePr>
            <a:graphicFrameLocks noChangeAspect="1"/>
          </p:cNvGraphicFramePr>
          <p:nvPr/>
        </p:nvGraphicFramePr>
        <p:xfrm>
          <a:off x="5791200" y="4114800"/>
          <a:ext cx="2546350" cy="231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4330700" imgH="3937000" progId="MS_ClipArt_Gallery">
                  <p:embed/>
                </p:oleObj>
              </mc:Choice>
              <mc:Fallback>
                <p:oleObj r:id="rId3" imgW="4330700" imgH="3937000" progId="MS_ClipArt_Gallery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114800"/>
                        <a:ext cx="2546350" cy="2314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solidFill>
                  <a:schemeClr val="tx2"/>
                </a:solidFill>
              </a:rPr>
              <a:t>Σύνοψη</a:t>
            </a:r>
            <a:r>
              <a:rPr lang="en-AU" altLang="el-GR" sz="3600">
                <a:solidFill>
                  <a:schemeClr val="tx2"/>
                </a:solidFill>
              </a:rPr>
              <a:t>: </a:t>
            </a:r>
            <a:r>
              <a:rPr lang="el-GR" altLang="el-GR" sz="3600">
                <a:solidFill>
                  <a:schemeClr val="tx2"/>
                </a:solidFill>
              </a:rPr>
              <a:t>μέθοδος  </a:t>
            </a:r>
            <a:r>
              <a:rPr lang="en-AU" altLang="el-GR" sz="3600" b="1">
                <a:solidFill>
                  <a:schemeClr val="tx2"/>
                </a:solidFill>
                <a:latin typeface="Courier New" panose="02070309020205020404" pitchFamily="49" charset="0"/>
              </a:rPr>
              <a:t>print</a:t>
            </a:r>
          </a:p>
        </p:txBody>
      </p:sp>
      <p:sp>
        <p:nvSpPr>
          <p:cNvPr id="169987" name="Text Box 3"/>
          <p:cNvSpPr txBox="1">
            <a:spLocks noChangeArrowheads="1"/>
          </p:cNvSpPr>
          <p:nvPr/>
        </p:nvSpPr>
        <p:spPr bwMode="auto">
          <a:xfrm>
            <a:off x="2819400" y="1828800"/>
            <a:ext cx="3276600" cy="117316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latin typeface="Arial" panose="020B0604020202020204" pitchFamily="34" charset="0"/>
              </a:rPr>
              <a:t>Item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AU" altLang="el-GR" sz="2800">
              <a:latin typeface="Arial" panose="020B0604020202020204" pitchFamily="34" charset="0"/>
            </a:endParaRPr>
          </a:p>
        </p:txBody>
      </p:sp>
      <p:sp>
        <p:nvSpPr>
          <p:cNvPr id="169988" name="Text Box 4"/>
          <p:cNvSpPr txBox="1">
            <a:spLocks noChangeArrowheads="1"/>
          </p:cNvSpPr>
          <p:nvPr/>
        </p:nvSpPr>
        <p:spPr bwMode="auto">
          <a:xfrm>
            <a:off x="2209800" y="4191000"/>
            <a:ext cx="1665288" cy="1208088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latin typeface="Arial" panose="020B0604020202020204" pitchFamily="34" charset="0"/>
              </a:rPr>
              <a:t>MusicCD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AU" altLang="el-GR" sz="2800">
              <a:latin typeface="Arial" panose="020B0604020202020204" pitchFamily="34" charset="0"/>
            </a:endParaRPr>
          </a:p>
        </p:txBody>
      </p:sp>
      <p:sp>
        <p:nvSpPr>
          <p:cNvPr id="169989" name="Text Box 5"/>
          <p:cNvSpPr txBox="1">
            <a:spLocks noChangeArrowheads="1"/>
          </p:cNvSpPr>
          <p:nvPr/>
        </p:nvSpPr>
        <p:spPr bwMode="auto">
          <a:xfrm>
            <a:off x="5410200" y="4191000"/>
            <a:ext cx="1676400" cy="1208088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latin typeface="Arial" panose="020B0604020202020204" pitchFamily="34" charset="0"/>
              </a:rPr>
              <a:t>Video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AU" altLang="el-GR" sz="2800">
              <a:latin typeface="Arial" panose="020B0604020202020204" pitchFamily="34" charset="0"/>
            </a:endParaRPr>
          </a:p>
        </p:txBody>
      </p:sp>
      <p:cxnSp>
        <p:nvCxnSpPr>
          <p:cNvPr id="169990" name="AutoShape 6"/>
          <p:cNvCxnSpPr>
            <a:cxnSpLocks noChangeShapeType="1"/>
            <a:stCxn id="169988" idx="0"/>
            <a:endCxn id="169987" idx="2"/>
          </p:cNvCxnSpPr>
          <p:nvPr/>
        </p:nvCxnSpPr>
        <p:spPr bwMode="auto">
          <a:xfrm flipV="1">
            <a:off x="3043238" y="3001963"/>
            <a:ext cx="1414462" cy="1189037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9991" name="AutoShape 7"/>
          <p:cNvCxnSpPr>
            <a:cxnSpLocks noChangeShapeType="1"/>
            <a:stCxn id="169989" idx="0"/>
            <a:endCxn id="169987" idx="2"/>
          </p:cNvCxnSpPr>
          <p:nvPr/>
        </p:nvCxnSpPr>
        <p:spPr bwMode="auto">
          <a:xfrm flipH="1" flipV="1">
            <a:off x="4457700" y="3001963"/>
            <a:ext cx="1790700" cy="1189037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9992" name="Rectangle 8"/>
          <p:cNvSpPr>
            <a:spLocks noChangeArrowheads="1"/>
          </p:cNvSpPr>
          <p:nvPr/>
        </p:nvSpPr>
        <p:spPr bwMode="auto">
          <a:xfrm>
            <a:off x="2971800" y="4724400"/>
            <a:ext cx="1524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/>
              <a:t>print()</a:t>
            </a:r>
          </a:p>
        </p:txBody>
      </p:sp>
      <p:sp>
        <p:nvSpPr>
          <p:cNvPr id="169993" name="Rectangle 9"/>
          <p:cNvSpPr>
            <a:spLocks noChangeArrowheads="1"/>
          </p:cNvSpPr>
          <p:nvPr/>
        </p:nvSpPr>
        <p:spPr bwMode="auto">
          <a:xfrm>
            <a:off x="6248400" y="4724400"/>
            <a:ext cx="1524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/>
              <a:t>print()</a:t>
            </a:r>
          </a:p>
        </p:txBody>
      </p:sp>
      <p:sp>
        <p:nvSpPr>
          <p:cNvPr id="169994" name="Rectangle 10"/>
          <p:cNvSpPr>
            <a:spLocks noChangeArrowheads="1"/>
          </p:cNvSpPr>
          <p:nvPr/>
        </p:nvSpPr>
        <p:spPr bwMode="auto">
          <a:xfrm>
            <a:off x="5105400" y="2362200"/>
            <a:ext cx="1524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/>
              <a:t>print()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-GR" altLang="el-GR" sz="3600">
                <a:solidFill>
                  <a:schemeClr val="tx2"/>
                </a:solidFill>
              </a:rPr>
              <a:t>Υπενθύμιση</a:t>
            </a:r>
            <a:r>
              <a:rPr lang="en-AU" altLang="el-GR" sz="3600">
                <a:solidFill>
                  <a:schemeClr val="tx2"/>
                </a:solidFill>
              </a:rPr>
              <a:t>: </a:t>
            </a:r>
            <a:r>
              <a:rPr lang="el-GR" altLang="el-GR" sz="3600">
                <a:solidFill>
                  <a:schemeClr val="tx2"/>
                </a:solidFill>
              </a:rPr>
              <a:t>αντικείμενα και κλάσεις</a:t>
            </a:r>
            <a:endParaRPr lang="en-AU" altLang="el-GR" sz="3600">
              <a:solidFill>
                <a:schemeClr val="tx2"/>
              </a:solidFill>
            </a:endParaRPr>
          </a:p>
        </p:txBody>
      </p:sp>
      <p:sp>
        <p:nvSpPr>
          <p:cNvPr id="171011" name="Oval 3"/>
          <p:cNvSpPr>
            <a:spLocks noChangeArrowheads="1"/>
          </p:cNvSpPr>
          <p:nvPr/>
        </p:nvSpPr>
        <p:spPr bwMode="auto">
          <a:xfrm>
            <a:off x="1371600" y="3200400"/>
            <a:ext cx="2667000" cy="19812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/>
          </a:p>
        </p:txBody>
      </p:sp>
      <p:sp>
        <p:nvSpPr>
          <p:cNvPr id="171012" name="Rectangle 4"/>
          <p:cNvSpPr>
            <a:spLocks noChangeArrowheads="1"/>
          </p:cNvSpPr>
          <p:nvPr/>
        </p:nvSpPr>
        <p:spPr bwMode="auto">
          <a:xfrm>
            <a:off x="2057400" y="3581400"/>
            <a:ext cx="12954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/>
              <a:t>“triple j”</a:t>
            </a:r>
          </a:p>
        </p:txBody>
      </p:sp>
      <p:sp>
        <p:nvSpPr>
          <p:cNvPr id="171013" name="Rectangle 5"/>
          <p:cNvSpPr>
            <a:spLocks noChangeArrowheads="1"/>
          </p:cNvSpPr>
          <p:nvPr/>
        </p:nvSpPr>
        <p:spPr bwMode="auto">
          <a:xfrm>
            <a:off x="2057400" y="3886200"/>
            <a:ext cx="12954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/>
              <a:t>“sampler”</a:t>
            </a:r>
          </a:p>
        </p:txBody>
      </p:sp>
      <p:sp>
        <p:nvSpPr>
          <p:cNvPr id="171014" name="Rectangle 6"/>
          <p:cNvSpPr>
            <a:spLocks noChangeArrowheads="1"/>
          </p:cNvSpPr>
          <p:nvPr/>
        </p:nvSpPr>
        <p:spPr bwMode="auto">
          <a:xfrm>
            <a:off x="2057400" y="4191000"/>
            <a:ext cx="12954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/>
              <a:t>33</a:t>
            </a:r>
          </a:p>
        </p:txBody>
      </p:sp>
      <p:sp>
        <p:nvSpPr>
          <p:cNvPr id="171015" name="Rectangle 7"/>
          <p:cNvSpPr>
            <a:spLocks noChangeArrowheads="1"/>
          </p:cNvSpPr>
          <p:nvPr/>
        </p:nvSpPr>
        <p:spPr bwMode="auto">
          <a:xfrm>
            <a:off x="2057400" y="4495800"/>
            <a:ext cx="12954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/>
              <a:t>“great!”</a:t>
            </a:r>
          </a:p>
        </p:txBody>
      </p:sp>
      <p:sp>
        <p:nvSpPr>
          <p:cNvPr id="171016" name="Text Box 8"/>
          <p:cNvSpPr txBox="1">
            <a:spLocks noChangeArrowheads="1"/>
          </p:cNvSpPr>
          <p:nvPr/>
        </p:nvSpPr>
        <p:spPr bwMode="auto">
          <a:xfrm>
            <a:off x="5486400" y="2209800"/>
            <a:ext cx="1665288" cy="1208088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 dirty="0" err="1">
                <a:latin typeface="Arial" panose="020B0604020202020204" pitchFamily="34" charset="0"/>
              </a:rPr>
              <a:t>MusicCD</a:t>
            </a:r>
            <a:endParaRPr lang="en-AU" altLang="el-GR" sz="2800" dirty="0">
              <a:latin typeface="Arial" panose="020B0604020202020204" pitchFamily="34" charset="0"/>
            </a:endParaRP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AU" altLang="el-GR" sz="2800" dirty="0">
              <a:latin typeface="Arial" panose="020B0604020202020204" pitchFamily="34" charset="0"/>
            </a:endParaRPr>
          </a:p>
        </p:txBody>
      </p:sp>
      <p:sp>
        <p:nvSpPr>
          <p:cNvPr id="171017" name="Rectangle 9"/>
          <p:cNvSpPr>
            <a:spLocks noChangeArrowheads="1"/>
          </p:cNvSpPr>
          <p:nvPr/>
        </p:nvSpPr>
        <p:spPr bwMode="auto">
          <a:xfrm>
            <a:off x="5638800" y="2774950"/>
            <a:ext cx="533400" cy="12065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/>
          </a:p>
        </p:txBody>
      </p:sp>
      <p:sp>
        <p:nvSpPr>
          <p:cNvPr id="171018" name="Rectangle 10"/>
          <p:cNvSpPr>
            <a:spLocks noChangeArrowheads="1"/>
          </p:cNvSpPr>
          <p:nvPr/>
        </p:nvSpPr>
        <p:spPr bwMode="auto">
          <a:xfrm>
            <a:off x="5638800" y="2882900"/>
            <a:ext cx="533400" cy="12065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/>
          </a:p>
        </p:txBody>
      </p:sp>
      <p:sp>
        <p:nvSpPr>
          <p:cNvPr id="171019" name="Rectangle 11"/>
          <p:cNvSpPr>
            <a:spLocks noChangeArrowheads="1"/>
          </p:cNvSpPr>
          <p:nvPr/>
        </p:nvSpPr>
        <p:spPr bwMode="auto">
          <a:xfrm>
            <a:off x="6553200" y="2774950"/>
            <a:ext cx="1524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 err="1"/>
              <a:t>MusicCD</a:t>
            </a:r>
            <a:r>
              <a:rPr lang="en-AU" altLang="el-GR" sz="1800" dirty="0"/>
              <a:t>()</a:t>
            </a:r>
          </a:p>
        </p:txBody>
      </p:sp>
      <p:sp>
        <p:nvSpPr>
          <p:cNvPr id="171020" name="Rectangle 12"/>
          <p:cNvSpPr>
            <a:spLocks noChangeArrowheads="1"/>
          </p:cNvSpPr>
          <p:nvPr/>
        </p:nvSpPr>
        <p:spPr bwMode="auto">
          <a:xfrm>
            <a:off x="6553200" y="3079750"/>
            <a:ext cx="1524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/>
              <a:t>getTitle()</a:t>
            </a:r>
          </a:p>
        </p:txBody>
      </p:sp>
      <p:sp>
        <p:nvSpPr>
          <p:cNvPr id="171021" name="Rectangle 13"/>
          <p:cNvSpPr>
            <a:spLocks noChangeArrowheads="1"/>
          </p:cNvSpPr>
          <p:nvPr/>
        </p:nvSpPr>
        <p:spPr bwMode="auto">
          <a:xfrm>
            <a:off x="6553200" y="3384550"/>
            <a:ext cx="1524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/>
              <a:t>...</a:t>
            </a:r>
          </a:p>
        </p:txBody>
      </p:sp>
      <p:cxnSp>
        <p:nvCxnSpPr>
          <p:cNvPr id="171022" name="AutoShape 14"/>
          <p:cNvCxnSpPr>
            <a:cxnSpLocks noChangeShapeType="1"/>
            <a:stCxn id="171011" idx="6"/>
            <a:endCxn id="171016" idx="1"/>
          </p:cNvCxnSpPr>
          <p:nvPr/>
        </p:nvCxnSpPr>
        <p:spPr bwMode="auto">
          <a:xfrm flipV="1">
            <a:off x="4038600" y="2814638"/>
            <a:ext cx="1447800" cy="1376362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1023" name="Text Box 15"/>
          <p:cNvSpPr txBox="1">
            <a:spLocks noChangeArrowheads="1"/>
          </p:cNvSpPr>
          <p:nvPr/>
        </p:nvSpPr>
        <p:spPr bwMode="auto">
          <a:xfrm>
            <a:off x="1143000" y="5257800"/>
            <a:ext cx="1239838" cy="592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3200">
                <a:latin typeface="Arial" panose="020B0604020202020204" pitchFamily="34" charset="0"/>
              </a:rPr>
              <a:t>object</a:t>
            </a:r>
          </a:p>
        </p:txBody>
      </p:sp>
      <p:sp>
        <p:nvSpPr>
          <p:cNvPr id="171024" name="Text Box 16"/>
          <p:cNvSpPr txBox="1">
            <a:spLocks noChangeArrowheads="1"/>
          </p:cNvSpPr>
          <p:nvPr/>
        </p:nvSpPr>
        <p:spPr bwMode="auto">
          <a:xfrm>
            <a:off x="5243513" y="3754438"/>
            <a:ext cx="949325" cy="592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sz="3200">
                <a:latin typeface="Arial" panose="020B0604020202020204" pitchFamily="34" charset="0"/>
              </a:rPr>
              <a:t>class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>
                <a:solidFill>
                  <a:schemeClr val="tx2"/>
                </a:solidFill>
              </a:rPr>
              <a:t>Κλήση μεθόδου</a:t>
            </a:r>
            <a:endParaRPr lang="en-AU" altLang="el-GR">
              <a:solidFill>
                <a:schemeClr val="tx2"/>
              </a:solidFill>
            </a:endParaRPr>
          </a:p>
        </p:txBody>
      </p:sp>
      <p:grpSp>
        <p:nvGrpSpPr>
          <p:cNvPr id="172035" name="Group 3"/>
          <p:cNvGrpSpPr>
            <a:grpSpLocks/>
          </p:cNvGrpSpPr>
          <p:nvPr/>
        </p:nvGrpSpPr>
        <p:grpSpPr bwMode="auto">
          <a:xfrm>
            <a:off x="2133600" y="3505200"/>
            <a:ext cx="2667000" cy="1981200"/>
            <a:chOff x="1104" y="1728"/>
            <a:chExt cx="1680" cy="1248"/>
          </a:xfrm>
        </p:grpSpPr>
        <p:sp>
          <p:nvSpPr>
            <p:cNvPr id="172036" name="Oval 4"/>
            <p:cNvSpPr>
              <a:spLocks noChangeArrowheads="1"/>
            </p:cNvSpPr>
            <p:nvPr/>
          </p:nvSpPr>
          <p:spPr bwMode="auto">
            <a:xfrm>
              <a:off x="1104" y="1728"/>
              <a:ext cx="1680" cy="124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l-GR" altLang="el-GR"/>
            </a:p>
          </p:txBody>
        </p:sp>
        <p:sp>
          <p:nvSpPr>
            <p:cNvPr id="172037" name="Rectangle 5"/>
            <p:cNvSpPr>
              <a:spLocks noChangeArrowheads="1"/>
            </p:cNvSpPr>
            <p:nvPr/>
          </p:nvSpPr>
          <p:spPr bwMode="auto">
            <a:xfrm>
              <a:off x="1536" y="1968"/>
              <a:ext cx="816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800"/>
                <a:t>“triple j”</a:t>
              </a:r>
            </a:p>
          </p:txBody>
        </p:sp>
        <p:sp>
          <p:nvSpPr>
            <p:cNvPr id="172038" name="Rectangle 6"/>
            <p:cNvSpPr>
              <a:spLocks noChangeArrowheads="1"/>
            </p:cNvSpPr>
            <p:nvPr/>
          </p:nvSpPr>
          <p:spPr bwMode="auto">
            <a:xfrm>
              <a:off x="1536" y="2160"/>
              <a:ext cx="816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800"/>
                <a:t>“sampler”</a:t>
              </a:r>
            </a:p>
          </p:txBody>
        </p:sp>
        <p:sp>
          <p:nvSpPr>
            <p:cNvPr id="172039" name="Rectangle 7"/>
            <p:cNvSpPr>
              <a:spLocks noChangeArrowheads="1"/>
            </p:cNvSpPr>
            <p:nvPr/>
          </p:nvSpPr>
          <p:spPr bwMode="auto">
            <a:xfrm>
              <a:off x="1536" y="2352"/>
              <a:ext cx="816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800"/>
                <a:t>33</a:t>
              </a:r>
            </a:p>
          </p:txBody>
        </p:sp>
        <p:sp>
          <p:nvSpPr>
            <p:cNvPr id="172040" name="Rectangle 8"/>
            <p:cNvSpPr>
              <a:spLocks noChangeArrowheads="1"/>
            </p:cNvSpPr>
            <p:nvPr/>
          </p:nvSpPr>
          <p:spPr bwMode="auto">
            <a:xfrm>
              <a:off x="1536" y="2544"/>
              <a:ext cx="816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800"/>
                <a:t>“great!”</a:t>
              </a:r>
            </a:p>
          </p:txBody>
        </p:sp>
      </p:grpSp>
      <p:sp>
        <p:nvSpPr>
          <p:cNvPr id="172041" name="Text Box 9"/>
          <p:cNvSpPr txBox="1">
            <a:spLocks noChangeArrowheads="1"/>
          </p:cNvSpPr>
          <p:nvPr/>
        </p:nvSpPr>
        <p:spPr bwMode="auto">
          <a:xfrm>
            <a:off x="5791200" y="2667000"/>
            <a:ext cx="1665288" cy="1208088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 dirty="0" err="1">
                <a:latin typeface="Arial" panose="020B0604020202020204" pitchFamily="34" charset="0"/>
              </a:rPr>
              <a:t>MusicCD</a:t>
            </a:r>
            <a:endParaRPr lang="en-AU" altLang="el-GR" sz="2800" dirty="0">
              <a:latin typeface="Arial" panose="020B0604020202020204" pitchFamily="34" charset="0"/>
            </a:endParaRP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AU" altLang="el-GR" sz="2800" dirty="0">
              <a:latin typeface="Arial" panose="020B0604020202020204" pitchFamily="34" charset="0"/>
            </a:endParaRPr>
          </a:p>
        </p:txBody>
      </p:sp>
      <p:sp>
        <p:nvSpPr>
          <p:cNvPr id="172042" name="Rectangle 10"/>
          <p:cNvSpPr>
            <a:spLocks noChangeArrowheads="1"/>
          </p:cNvSpPr>
          <p:nvPr/>
        </p:nvSpPr>
        <p:spPr bwMode="auto">
          <a:xfrm>
            <a:off x="5943600" y="3232150"/>
            <a:ext cx="533400" cy="12065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/>
          </a:p>
        </p:txBody>
      </p:sp>
      <p:sp>
        <p:nvSpPr>
          <p:cNvPr id="172043" name="Rectangle 11"/>
          <p:cNvSpPr>
            <a:spLocks noChangeArrowheads="1"/>
          </p:cNvSpPr>
          <p:nvPr/>
        </p:nvSpPr>
        <p:spPr bwMode="auto">
          <a:xfrm>
            <a:off x="5943600" y="3340100"/>
            <a:ext cx="533400" cy="12065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/>
          </a:p>
        </p:txBody>
      </p:sp>
      <p:sp>
        <p:nvSpPr>
          <p:cNvPr id="172044" name="Rectangle 12"/>
          <p:cNvSpPr>
            <a:spLocks noChangeArrowheads="1"/>
          </p:cNvSpPr>
          <p:nvPr/>
        </p:nvSpPr>
        <p:spPr bwMode="auto">
          <a:xfrm>
            <a:off x="6858000" y="3232150"/>
            <a:ext cx="1524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 err="1"/>
              <a:t>MusicCD</a:t>
            </a:r>
            <a:r>
              <a:rPr lang="en-AU" altLang="el-GR" sz="1800" dirty="0"/>
              <a:t>()</a:t>
            </a:r>
          </a:p>
        </p:txBody>
      </p:sp>
      <p:sp>
        <p:nvSpPr>
          <p:cNvPr id="172045" name="Rectangle 13"/>
          <p:cNvSpPr>
            <a:spLocks noChangeArrowheads="1"/>
          </p:cNvSpPr>
          <p:nvPr/>
        </p:nvSpPr>
        <p:spPr bwMode="auto">
          <a:xfrm>
            <a:off x="6858000" y="3536950"/>
            <a:ext cx="1524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 err="1">
                <a:solidFill>
                  <a:srgbClr val="0070C0"/>
                </a:solidFill>
              </a:rPr>
              <a:t>getTitle</a:t>
            </a:r>
            <a:r>
              <a:rPr lang="en-AU" altLang="el-GR" sz="1800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172046" name="Rectangle 14"/>
          <p:cNvSpPr>
            <a:spLocks noChangeArrowheads="1"/>
          </p:cNvSpPr>
          <p:nvPr/>
        </p:nvSpPr>
        <p:spPr bwMode="auto">
          <a:xfrm>
            <a:off x="6858000" y="3841750"/>
            <a:ext cx="1524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/>
              <a:t>...</a:t>
            </a:r>
          </a:p>
        </p:txBody>
      </p:sp>
      <p:cxnSp>
        <p:nvCxnSpPr>
          <p:cNvPr id="172047" name="AutoShape 15"/>
          <p:cNvCxnSpPr>
            <a:cxnSpLocks noChangeShapeType="1"/>
            <a:stCxn id="172036" idx="6"/>
            <a:endCxn id="172041" idx="1"/>
          </p:cNvCxnSpPr>
          <p:nvPr/>
        </p:nvCxnSpPr>
        <p:spPr bwMode="auto">
          <a:xfrm flipV="1">
            <a:off x="4800600" y="3271838"/>
            <a:ext cx="990600" cy="1223962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2048" name="AutoShape 16"/>
          <p:cNvSpPr>
            <a:spLocks noChangeArrowheads="1"/>
          </p:cNvSpPr>
          <p:nvPr/>
        </p:nvSpPr>
        <p:spPr bwMode="auto">
          <a:xfrm>
            <a:off x="1066800" y="4267200"/>
            <a:ext cx="1066800" cy="533400"/>
          </a:xfrm>
          <a:prstGeom prst="rightArrow">
            <a:avLst>
              <a:gd name="adj1" fmla="val 50000"/>
              <a:gd name="adj2" fmla="val 50000"/>
            </a:avLst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172049" name="Text Box 17"/>
          <p:cNvSpPr txBox="1">
            <a:spLocks noChangeArrowheads="1"/>
          </p:cNvSpPr>
          <p:nvPr/>
        </p:nvSpPr>
        <p:spPr bwMode="auto">
          <a:xfrm>
            <a:off x="567296" y="4041440"/>
            <a:ext cx="1184747" cy="397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n-AU" altLang="el-GR" sz="2000" dirty="0" err="1">
                <a:solidFill>
                  <a:srgbClr val="0070C0"/>
                </a:solidFill>
                <a:latin typeface="Arial" panose="020B0604020202020204" pitchFamily="34" charset="0"/>
              </a:rPr>
              <a:t>getTitle</a:t>
            </a:r>
            <a:r>
              <a:rPr lang="en-AU" altLang="el-GR" sz="2000" dirty="0">
                <a:solidFill>
                  <a:srgbClr val="0070C0"/>
                </a:solidFill>
                <a:latin typeface="Arial" panose="020B0604020202020204" pitchFamily="34" charset="0"/>
              </a:rPr>
              <a:t>()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458200" cy="565150"/>
          </a:xfrm>
        </p:spPr>
        <p:txBody>
          <a:bodyPr/>
          <a:lstStyle/>
          <a:p>
            <a:r>
              <a:rPr lang="el-GR" altLang="el-GR" sz="3200">
                <a:solidFill>
                  <a:schemeClr val="tx2"/>
                </a:solidFill>
              </a:rPr>
              <a:t>Αντιστοίχιση μεθόδου με κληρονομικότητα</a:t>
            </a:r>
            <a:endParaRPr lang="en-AU" altLang="el-GR" sz="3200">
              <a:solidFill>
                <a:schemeClr val="tx2"/>
              </a:solidFill>
            </a:endParaRPr>
          </a:p>
        </p:txBody>
      </p:sp>
      <p:grpSp>
        <p:nvGrpSpPr>
          <p:cNvPr id="173059" name="Group 3"/>
          <p:cNvGrpSpPr>
            <a:grpSpLocks/>
          </p:cNvGrpSpPr>
          <p:nvPr/>
        </p:nvGrpSpPr>
        <p:grpSpPr bwMode="auto">
          <a:xfrm>
            <a:off x="2209800" y="3657600"/>
            <a:ext cx="2667000" cy="1981200"/>
            <a:chOff x="1104" y="1728"/>
            <a:chExt cx="1680" cy="1248"/>
          </a:xfrm>
        </p:grpSpPr>
        <p:sp>
          <p:nvSpPr>
            <p:cNvPr id="173060" name="Oval 4"/>
            <p:cNvSpPr>
              <a:spLocks noChangeArrowheads="1"/>
            </p:cNvSpPr>
            <p:nvPr/>
          </p:nvSpPr>
          <p:spPr bwMode="auto">
            <a:xfrm>
              <a:off x="1104" y="1728"/>
              <a:ext cx="1680" cy="1248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l-GR" altLang="el-GR"/>
            </a:p>
          </p:txBody>
        </p:sp>
        <p:sp>
          <p:nvSpPr>
            <p:cNvPr id="173061" name="Rectangle 5"/>
            <p:cNvSpPr>
              <a:spLocks noChangeArrowheads="1"/>
            </p:cNvSpPr>
            <p:nvPr/>
          </p:nvSpPr>
          <p:spPr bwMode="auto">
            <a:xfrm>
              <a:off x="1536" y="1968"/>
              <a:ext cx="816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800"/>
                <a:t>“triple j”</a:t>
              </a:r>
            </a:p>
          </p:txBody>
        </p:sp>
        <p:sp>
          <p:nvSpPr>
            <p:cNvPr id="173062" name="Rectangle 6"/>
            <p:cNvSpPr>
              <a:spLocks noChangeArrowheads="1"/>
            </p:cNvSpPr>
            <p:nvPr/>
          </p:nvSpPr>
          <p:spPr bwMode="auto">
            <a:xfrm>
              <a:off x="1536" y="2160"/>
              <a:ext cx="816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800"/>
                <a:t>“sampler”</a:t>
              </a:r>
            </a:p>
          </p:txBody>
        </p:sp>
        <p:sp>
          <p:nvSpPr>
            <p:cNvPr id="173063" name="Rectangle 7"/>
            <p:cNvSpPr>
              <a:spLocks noChangeArrowheads="1"/>
            </p:cNvSpPr>
            <p:nvPr/>
          </p:nvSpPr>
          <p:spPr bwMode="auto">
            <a:xfrm>
              <a:off x="1536" y="2352"/>
              <a:ext cx="816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800"/>
                <a:t>33</a:t>
              </a:r>
            </a:p>
          </p:txBody>
        </p:sp>
        <p:sp>
          <p:nvSpPr>
            <p:cNvPr id="173064" name="Rectangle 8"/>
            <p:cNvSpPr>
              <a:spLocks noChangeArrowheads="1"/>
            </p:cNvSpPr>
            <p:nvPr/>
          </p:nvSpPr>
          <p:spPr bwMode="auto">
            <a:xfrm>
              <a:off x="1536" y="2544"/>
              <a:ext cx="816" cy="19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800"/>
                <a:t>“great!”</a:t>
              </a:r>
            </a:p>
          </p:txBody>
        </p:sp>
      </p:grpSp>
      <p:sp>
        <p:nvSpPr>
          <p:cNvPr id="173065" name="Text Box 9"/>
          <p:cNvSpPr txBox="1">
            <a:spLocks noChangeArrowheads="1"/>
          </p:cNvSpPr>
          <p:nvPr/>
        </p:nvSpPr>
        <p:spPr bwMode="auto">
          <a:xfrm>
            <a:off x="5867400" y="4800600"/>
            <a:ext cx="1665288" cy="877888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 dirty="0" err="1">
                <a:latin typeface="Arial" panose="020B0604020202020204" pitchFamily="34" charset="0"/>
              </a:rPr>
              <a:t>MusicCD</a:t>
            </a:r>
            <a:endParaRPr lang="en-AU" altLang="el-GR" sz="2800" dirty="0">
              <a:latin typeface="Arial" panose="020B0604020202020204" pitchFamily="34" charset="0"/>
            </a:endParaRP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AU" altLang="el-GR" sz="1400" dirty="0">
              <a:latin typeface="Arial" panose="020B0604020202020204" pitchFamily="34" charset="0"/>
            </a:endParaRPr>
          </a:p>
        </p:txBody>
      </p:sp>
      <p:sp>
        <p:nvSpPr>
          <p:cNvPr id="173066" name="Rectangle 10"/>
          <p:cNvSpPr>
            <a:spLocks noChangeArrowheads="1"/>
          </p:cNvSpPr>
          <p:nvPr/>
        </p:nvSpPr>
        <p:spPr bwMode="auto">
          <a:xfrm>
            <a:off x="6019800" y="5334000"/>
            <a:ext cx="533400" cy="12065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/>
          </a:p>
        </p:txBody>
      </p:sp>
      <p:sp>
        <p:nvSpPr>
          <p:cNvPr id="173067" name="Rectangle 11"/>
          <p:cNvSpPr>
            <a:spLocks noChangeArrowheads="1"/>
          </p:cNvSpPr>
          <p:nvPr/>
        </p:nvSpPr>
        <p:spPr bwMode="auto">
          <a:xfrm>
            <a:off x="6019800" y="5441950"/>
            <a:ext cx="533400" cy="12065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/>
          </a:p>
        </p:txBody>
      </p:sp>
      <p:sp>
        <p:nvSpPr>
          <p:cNvPr id="173068" name="Rectangle 12"/>
          <p:cNvSpPr>
            <a:spLocks noChangeArrowheads="1"/>
          </p:cNvSpPr>
          <p:nvPr/>
        </p:nvSpPr>
        <p:spPr bwMode="auto">
          <a:xfrm>
            <a:off x="6934200" y="5257800"/>
            <a:ext cx="1524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/>
              <a:t>getArtist()</a:t>
            </a:r>
          </a:p>
        </p:txBody>
      </p:sp>
      <p:sp>
        <p:nvSpPr>
          <p:cNvPr id="173069" name="Rectangle 13"/>
          <p:cNvSpPr>
            <a:spLocks noChangeArrowheads="1"/>
          </p:cNvSpPr>
          <p:nvPr/>
        </p:nvSpPr>
        <p:spPr bwMode="auto">
          <a:xfrm>
            <a:off x="6934200" y="5562600"/>
            <a:ext cx="1524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/>
              <a:t>print()</a:t>
            </a:r>
          </a:p>
        </p:txBody>
      </p:sp>
      <p:cxnSp>
        <p:nvCxnSpPr>
          <p:cNvPr id="173070" name="AutoShape 14"/>
          <p:cNvCxnSpPr>
            <a:cxnSpLocks noChangeShapeType="1"/>
            <a:stCxn id="173060" idx="6"/>
            <a:endCxn id="173065" idx="1"/>
          </p:cNvCxnSpPr>
          <p:nvPr/>
        </p:nvCxnSpPr>
        <p:spPr bwMode="auto">
          <a:xfrm>
            <a:off x="4876800" y="4648200"/>
            <a:ext cx="990600" cy="592138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3071" name="AutoShape 15"/>
          <p:cNvSpPr>
            <a:spLocks noChangeArrowheads="1"/>
          </p:cNvSpPr>
          <p:nvPr/>
        </p:nvSpPr>
        <p:spPr bwMode="auto">
          <a:xfrm>
            <a:off x="1143000" y="4419600"/>
            <a:ext cx="1066800" cy="533400"/>
          </a:xfrm>
          <a:prstGeom prst="rightArrow">
            <a:avLst>
              <a:gd name="adj1" fmla="val 50000"/>
              <a:gd name="adj2" fmla="val 50000"/>
            </a:avLst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173072" name="Text Box 16"/>
          <p:cNvSpPr txBox="1">
            <a:spLocks noChangeArrowheads="1"/>
          </p:cNvSpPr>
          <p:nvPr/>
        </p:nvSpPr>
        <p:spPr bwMode="auto">
          <a:xfrm>
            <a:off x="643496" y="4193840"/>
            <a:ext cx="1184747" cy="397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ctr"/>
            <a:r>
              <a:rPr lang="en-AU" altLang="el-GR" sz="2000" dirty="0" err="1">
                <a:solidFill>
                  <a:srgbClr val="0070C0"/>
                </a:solidFill>
                <a:latin typeface="Arial" panose="020B0604020202020204" pitchFamily="34" charset="0"/>
              </a:rPr>
              <a:t>getTitle</a:t>
            </a:r>
            <a:r>
              <a:rPr lang="en-AU" altLang="el-GR" sz="2000" dirty="0">
                <a:solidFill>
                  <a:srgbClr val="0070C0"/>
                </a:solidFill>
                <a:latin typeface="Arial" panose="020B0604020202020204" pitchFamily="34" charset="0"/>
              </a:rPr>
              <a:t>()</a:t>
            </a:r>
          </a:p>
        </p:txBody>
      </p:sp>
      <p:sp>
        <p:nvSpPr>
          <p:cNvPr id="173073" name="Text Box 17"/>
          <p:cNvSpPr txBox="1">
            <a:spLocks noChangeArrowheads="1"/>
          </p:cNvSpPr>
          <p:nvPr/>
        </p:nvSpPr>
        <p:spPr bwMode="auto">
          <a:xfrm>
            <a:off x="5867400" y="3276600"/>
            <a:ext cx="1665288" cy="8509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latin typeface="Arial" panose="020B0604020202020204" pitchFamily="34" charset="0"/>
              </a:rPr>
              <a:t>Item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AU" altLang="el-GR" sz="1400">
              <a:latin typeface="Arial" panose="020B0604020202020204" pitchFamily="34" charset="0"/>
            </a:endParaRPr>
          </a:p>
        </p:txBody>
      </p:sp>
      <p:sp>
        <p:nvSpPr>
          <p:cNvPr id="173074" name="Rectangle 18"/>
          <p:cNvSpPr>
            <a:spLocks noChangeArrowheads="1"/>
          </p:cNvSpPr>
          <p:nvPr/>
        </p:nvSpPr>
        <p:spPr bwMode="auto">
          <a:xfrm>
            <a:off x="6019800" y="3810000"/>
            <a:ext cx="533400" cy="12065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/>
          </a:p>
        </p:txBody>
      </p:sp>
      <p:sp>
        <p:nvSpPr>
          <p:cNvPr id="173075" name="Rectangle 19"/>
          <p:cNvSpPr>
            <a:spLocks noChangeArrowheads="1"/>
          </p:cNvSpPr>
          <p:nvPr/>
        </p:nvSpPr>
        <p:spPr bwMode="auto">
          <a:xfrm>
            <a:off x="6019800" y="3917950"/>
            <a:ext cx="533400" cy="12065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/>
          </a:p>
        </p:txBody>
      </p:sp>
      <p:sp>
        <p:nvSpPr>
          <p:cNvPr id="173076" name="Rectangle 20"/>
          <p:cNvSpPr>
            <a:spLocks noChangeArrowheads="1"/>
          </p:cNvSpPr>
          <p:nvPr/>
        </p:nvSpPr>
        <p:spPr bwMode="auto">
          <a:xfrm>
            <a:off x="6934200" y="3733800"/>
            <a:ext cx="1524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/>
              <a:t>print()</a:t>
            </a:r>
          </a:p>
        </p:txBody>
      </p:sp>
      <p:sp>
        <p:nvSpPr>
          <p:cNvPr id="173077" name="Rectangle 21"/>
          <p:cNvSpPr>
            <a:spLocks noChangeArrowheads="1"/>
          </p:cNvSpPr>
          <p:nvPr/>
        </p:nvSpPr>
        <p:spPr bwMode="auto">
          <a:xfrm>
            <a:off x="6934200" y="4038600"/>
            <a:ext cx="1524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 err="1">
                <a:solidFill>
                  <a:srgbClr val="0070C0"/>
                </a:solidFill>
              </a:rPr>
              <a:t>getTitle</a:t>
            </a:r>
            <a:r>
              <a:rPr lang="en-AU" altLang="el-GR" sz="1800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173078" name="Text Box 22"/>
          <p:cNvSpPr txBox="1">
            <a:spLocks noChangeArrowheads="1"/>
          </p:cNvSpPr>
          <p:nvPr/>
        </p:nvSpPr>
        <p:spPr bwMode="auto">
          <a:xfrm>
            <a:off x="5867400" y="1752600"/>
            <a:ext cx="1665288" cy="877888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AU" altLang="el-GR" sz="2800">
                <a:latin typeface="Arial" panose="020B0604020202020204" pitchFamily="34" charset="0"/>
              </a:rPr>
              <a:t>...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AU" altLang="el-GR" sz="1400">
              <a:latin typeface="Arial" panose="020B0604020202020204" pitchFamily="34" charset="0"/>
            </a:endParaRPr>
          </a:p>
        </p:txBody>
      </p:sp>
      <p:sp>
        <p:nvSpPr>
          <p:cNvPr id="173079" name="Rectangle 23"/>
          <p:cNvSpPr>
            <a:spLocks noChangeArrowheads="1"/>
          </p:cNvSpPr>
          <p:nvPr/>
        </p:nvSpPr>
        <p:spPr bwMode="auto">
          <a:xfrm>
            <a:off x="6019800" y="2286000"/>
            <a:ext cx="533400" cy="12065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/>
          </a:p>
        </p:txBody>
      </p:sp>
      <p:sp>
        <p:nvSpPr>
          <p:cNvPr id="173080" name="Rectangle 24"/>
          <p:cNvSpPr>
            <a:spLocks noChangeArrowheads="1"/>
          </p:cNvSpPr>
          <p:nvPr/>
        </p:nvSpPr>
        <p:spPr bwMode="auto">
          <a:xfrm>
            <a:off x="6019800" y="2393950"/>
            <a:ext cx="533400" cy="12065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/>
          </a:p>
        </p:txBody>
      </p:sp>
      <p:sp>
        <p:nvSpPr>
          <p:cNvPr id="173081" name="Rectangle 25"/>
          <p:cNvSpPr>
            <a:spLocks noChangeArrowheads="1"/>
          </p:cNvSpPr>
          <p:nvPr/>
        </p:nvSpPr>
        <p:spPr bwMode="auto">
          <a:xfrm>
            <a:off x="6934200" y="2209800"/>
            <a:ext cx="1524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/>
              <a:t>...</a:t>
            </a:r>
          </a:p>
        </p:txBody>
      </p:sp>
      <p:sp>
        <p:nvSpPr>
          <p:cNvPr id="173082" name="Rectangle 26"/>
          <p:cNvSpPr>
            <a:spLocks noChangeArrowheads="1"/>
          </p:cNvSpPr>
          <p:nvPr/>
        </p:nvSpPr>
        <p:spPr bwMode="auto">
          <a:xfrm>
            <a:off x="6934200" y="2514600"/>
            <a:ext cx="1524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/>
              <a:t>...</a:t>
            </a:r>
          </a:p>
        </p:txBody>
      </p:sp>
      <p:sp>
        <p:nvSpPr>
          <p:cNvPr id="173083" name="Line 27"/>
          <p:cNvSpPr>
            <a:spLocks noChangeShapeType="1"/>
          </p:cNvSpPr>
          <p:nvPr/>
        </p:nvSpPr>
        <p:spPr bwMode="auto">
          <a:xfrm flipV="1">
            <a:off x="6477000" y="4267200"/>
            <a:ext cx="0" cy="53340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173084" name="Line 28"/>
          <p:cNvSpPr>
            <a:spLocks noChangeShapeType="1"/>
          </p:cNvSpPr>
          <p:nvPr/>
        </p:nvSpPr>
        <p:spPr bwMode="auto">
          <a:xfrm flipV="1">
            <a:off x="6400800" y="2743200"/>
            <a:ext cx="0" cy="53340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graphicFrame>
        <p:nvGraphicFramePr>
          <p:cNvPr id="173085" name="Object 29"/>
          <p:cNvGraphicFramePr>
            <a:graphicFrameLocks noChangeAspect="1"/>
          </p:cNvGraphicFramePr>
          <p:nvPr/>
        </p:nvGraphicFramePr>
        <p:xfrm>
          <a:off x="685800" y="1600200"/>
          <a:ext cx="1387475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2768600" imgH="3949700" progId="MS_ClipArt_Gallery">
                  <p:embed/>
                </p:oleObj>
              </mc:Choice>
              <mc:Fallback>
                <p:oleObj r:id="rId3" imgW="2768600" imgH="3949700" progId="MS_ClipArt_Gallery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600200"/>
                        <a:ext cx="1387475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C0BD413E-2E45-864C-F142-A0F3624F70B0}"/>
              </a:ext>
            </a:extLst>
          </p:cNvPr>
          <p:cNvSpPr/>
          <p:nvPr/>
        </p:nvSpPr>
        <p:spPr bwMode="auto">
          <a:xfrm>
            <a:off x="827584" y="3068960"/>
            <a:ext cx="6408712" cy="2664296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86FD7955-4DCF-2A96-8C08-A9C243CDB5BC}"/>
              </a:ext>
            </a:extLst>
          </p:cNvPr>
          <p:cNvSpPr/>
          <p:nvPr/>
        </p:nvSpPr>
        <p:spPr bwMode="auto">
          <a:xfrm>
            <a:off x="899592" y="3140968"/>
            <a:ext cx="6192688" cy="2520280"/>
          </a:xfrm>
          <a:prstGeom prst="roundRect">
            <a:avLst>
              <a:gd name="adj" fmla="val 3842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84E5DA2F-08FD-4AF3-6A13-329FAD2020FF}"/>
              </a:ext>
            </a:extLst>
          </p:cNvPr>
          <p:cNvSpPr/>
          <p:nvPr/>
        </p:nvSpPr>
        <p:spPr bwMode="auto">
          <a:xfrm>
            <a:off x="1043608" y="3356992"/>
            <a:ext cx="5904656" cy="2232248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4D92FB20-6599-38C4-6902-50E8FA549C8F}"/>
              </a:ext>
            </a:extLst>
          </p:cNvPr>
          <p:cNvSpPr/>
          <p:nvPr/>
        </p:nvSpPr>
        <p:spPr bwMode="auto">
          <a:xfrm>
            <a:off x="2051720" y="4221088"/>
            <a:ext cx="4752528" cy="93610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 sz="3600">
                <a:solidFill>
                  <a:schemeClr val="tx2"/>
                </a:solidFill>
              </a:rPr>
              <a:t>“super”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1752600"/>
          </a:xfrm>
        </p:spPr>
        <p:txBody>
          <a:bodyPr/>
          <a:lstStyle/>
          <a:p>
            <a:r>
              <a:rPr lang="el-GR" altLang="el-GR" sz="2400" dirty="0">
                <a:latin typeface="Arial" panose="020B0604020202020204" pitchFamily="34" charset="0"/>
              </a:rPr>
              <a:t>Μία μέθοδος της </a:t>
            </a:r>
            <a:r>
              <a:rPr lang="el-GR" altLang="el-GR" sz="2400" dirty="0" err="1">
                <a:latin typeface="Arial" panose="020B0604020202020204" pitchFamily="34" charset="0"/>
              </a:rPr>
              <a:t>υπερκλάσης</a:t>
            </a:r>
            <a:r>
              <a:rPr lang="el-GR" altLang="el-GR" sz="2400" dirty="0">
                <a:latin typeface="Arial" panose="020B0604020202020204" pitchFamily="34" charset="0"/>
              </a:rPr>
              <a:t> μπορεί να κληθεί από μια μέθοδο της κλάσης μέσω της ειδικής μεταβλητής</a:t>
            </a:r>
            <a:r>
              <a:rPr lang="el-GR" altLang="el-GR" dirty="0"/>
              <a:t> </a:t>
            </a:r>
            <a:r>
              <a:rPr lang="en-AU" altLang="el-GR" sz="2800" b="1" dirty="0">
                <a:solidFill>
                  <a:srgbClr val="0070C0"/>
                </a:solidFill>
                <a:latin typeface="Courier New" panose="02070309020205020404" pitchFamily="49" charset="0"/>
              </a:rPr>
              <a:t>super</a:t>
            </a:r>
            <a:r>
              <a:rPr lang="en-AU" altLang="el-GR" dirty="0"/>
              <a:t>.</a:t>
            </a:r>
          </a:p>
        </p:txBody>
      </p:sp>
      <p:sp>
        <p:nvSpPr>
          <p:cNvPr id="175108" name="Text Box 4"/>
          <p:cNvSpPr txBox="1">
            <a:spLocks noChangeArrowheads="1"/>
          </p:cNvSpPr>
          <p:nvPr/>
        </p:nvSpPr>
        <p:spPr bwMode="auto">
          <a:xfrm>
            <a:off x="1143000" y="3375025"/>
            <a:ext cx="5489575" cy="2219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 b="1" dirty="0">
                <a:latin typeface="Courier New" panose="02070309020205020404" pitchFamily="49" charset="0"/>
              </a:rPr>
              <a:t>public </a:t>
            </a:r>
            <a:r>
              <a:rPr lang="en-AU" altLang="el-GR" b="1" dirty="0">
                <a:solidFill>
                  <a:srgbClr val="FF0000"/>
                </a:solidFill>
                <a:latin typeface="Courier New" panose="02070309020205020404" pitchFamily="49" charset="0"/>
              </a:rPr>
              <a:t>void</a:t>
            </a:r>
            <a:r>
              <a:rPr lang="en-AU" altLang="el-GR" b="1" dirty="0">
                <a:latin typeface="Courier New" panose="02070309020205020404" pitchFamily="49" charset="0"/>
              </a:rPr>
              <a:t> print()</a:t>
            </a:r>
          </a:p>
          <a:p>
            <a:r>
              <a:rPr lang="en-AU" altLang="el-GR" b="1" dirty="0">
                <a:latin typeface="Courier New" panose="02070309020205020404" pitchFamily="49" charset="0"/>
              </a:rPr>
              <a:t>{</a:t>
            </a:r>
          </a:p>
          <a:p>
            <a:r>
              <a:rPr lang="en-AU" altLang="el-GR" b="1" dirty="0">
                <a:latin typeface="Courier New" panose="02070309020205020404" pitchFamily="49" charset="0"/>
              </a:rPr>
              <a:t>	</a:t>
            </a:r>
            <a:r>
              <a:rPr lang="en-AU" altLang="el-GR" b="1" dirty="0" err="1">
                <a:solidFill>
                  <a:srgbClr val="00B0F0"/>
                </a:solidFill>
                <a:latin typeface="Courier New" panose="02070309020205020404" pitchFamily="49" charset="0"/>
              </a:rPr>
              <a:t>super</a:t>
            </a:r>
            <a:r>
              <a:rPr lang="en-AU" altLang="el-GR" b="1" dirty="0" err="1">
                <a:latin typeface="Courier New" panose="02070309020205020404" pitchFamily="49" charset="0"/>
              </a:rPr>
              <a:t>.print</a:t>
            </a:r>
            <a:r>
              <a:rPr lang="en-AU" altLang="el-GR" b="1" dirty="0">
                <a:latin typeface="Courier New" panose="02070309020205020404" pitchFamily="49" charset="0"/>
              </a:rPr>
              <a:t>();</a:t>
            </a:r>
          </a:p>
          <a:p>
            <a:r>
              <a:rPr lang="en-AU" altLang="el-GR" b="1" dirty="0">
                <a:latin typeface="Courier New" panose="02070309020205020404" pitchFamily="49" charset="0"/>
              </a:rPr>
              <a:t>	</a:t>
            </a:r>
            <a:r>
              <a:rPr lang="en-AU" altLang="el-GR" b="1" dirty="0" err="1">
                <a:latin typeface="Courier New" panose="02070309020205020404" pitchFamily="49" charset="0"/>
              </a:rPr>
              <a:t>System.out.println</a:t>
            </a:r>
            <a:r>
              <a:rPr lang="en-AU" altLang="el-GR" b="1" dirty="0">
                <a:latin typeface="Courier New" panose="02070309020205020404" pitchFamily="49" charset="0"/>
              </a:rPr>
              <a:t>(...);</a:t>
            </a:r>
          </a:p>
          <a:p>
            <a:r>
              <a:rPr lang="en-AU" altLang="el-GR" b="1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ntitled 2">
  <a:themeElements>
    <a:clrScheme name="">
      <a:dk1>
        <a:srgbClr val="474747"/>
      </a:dk1>
      <a:lt1>
        <a:srgbClr val="B3B3B3"/>
      </a:lt1>
      <a:dk2>
        <a:srgbClr val="232323"/>
      </a:dk2>
      <a:lt2>
        <a:srgbClr val="676767"/>
      </a:lt2>
      <a:accent1>
        <a:srgbClr val="B3B3B3"/>
      </a:accent1>
      <a:accent2>
        <a:srgbClr val="919191"/>
      </a:accent2>
      <a:accent3>
        <a:srgbClr val="D6D6D6"/>
      </a:accent3>
      <a:accent4>
        <a:srgbClr val="3B3B3B"/>
      </a:accent4>
      <a:accent5>
        <a:srgbClr val="D6D6D6"/>
      </a:accent5>
      <a:accent6>
        <a:srgbClr val="838383"/>
      </a:accent6>
      <a:hlink>
        <a:srgbClr val="CECECE"/>
      </a:hlink>
      <a:folHlink>
        <a:srgbClr val="A3A3A3"/>
      </a:folHlink>
    </a:clrScheme>
    <a:fontScheme name="untitled 2">
      <a:majorFont>
        <a:latin typeface="Arial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7" tIns="44450" rIns="90487" bIns="4445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Monotype Sorts" charset="2"/>
          <a:buNone/>
          <a:tabLst/>
          <a:defRPr kumimoji="0" lang="en-AU" altLang="en-AU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7" tIns="44450" rIns="90487" bIns="4445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Monotype Sorts" charset="2"/>
          <a:buNone/>
          <a:tabLst/>
          <a:defRPr kumimoji="0" lang="en-AU" altLang="en-AU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" panose="020B0604020202020204" pitchFamily="34" charset="0"/>
          </a:defRPr>
        </a:defPPr>
      </a:lstStyle>
    </a:lnDef>
  </a:objectDefaults>
  <a:extraClrSchemeLst>
    <a:extraClrScheme>
      <a:clrScheme name="untitled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titled 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Madsen G4:Microsoft Office:Microsoft PowerPoint 4:Templates:B&amp;W Overheads:pastelb.ppt - Pastel</Template>
  <TotalTime>7847</TotalTime>
  <Pages>43</Pages>
  <Words>1761</Words>
  <Application>Microsoft Office PowerPoint</Application>
  <PresentationFormat>Προβολή στην οθόνη (4:3)</PresentationFormat>
  <Paragraphs>345</Paragraphs>
  <Slides>35</Slides>
  <Notes>34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35</vt:i4>
      </vt:variant>
    </vt:vector>
  </HeadingPairs>
  <TitlesOfParts>
    <vt:vector size="42" baseType="lpstr">
      <vt:lpstr>Arial</vt:lpstr>
      <vt:lpstr>Courier New</vt:lpstr>
      <vt:lpstr>Helvetica</vt:lpstr>
      <vt:lpstr>Monotype Sorts</vt:lpstr>
      <vt:lpstr>Times</vt:lpstr>
      <vt:lpstr>untitled 2</vt:lpstr>
      <vt:lpstr>MS_ClipArt_Gallery</vt:lpstr>
      <vt:lpstr>Παρουσίαση του PowerPoint</vt:lpstr>
      <vt:lpstr>Διάγραμμα κλάσεων [Class diagram]</vt:lpstr>
      <vt:lpstr>Διάγραμμα αντικειμένων [Object diagram]</vt:lpstr>
      <vt:lpstr>Πηγαίος κώδικας</vt:lpstr>
      <vt:lpstr>Σύνοψη: μέθοδος  print</vt:lpstr>
      <vt:lpstr>Υπενθύμιση: αντικείμενα και κλάσεις</vt:lpstr>
      <vt:lpstr>Κλήση μεθόδου</vt:lpstr>
      <vt:lpstr>Αντιστοίχιση μεθόδου με κληρονομικότητα</vt:lpstr>
      <vt:lpstr>“super”</vt:lpstr>
      <vt:lpstr>Χρήση της “super” σε κατασκευαστές</vt:lpstr>
      <vt:lpstr>Παραδείγματα κατασκευαστών</vt:lpstr>
      <vt:lpstr>Κληρονομικότητα και υπο-τύποι</vt:lpstr>
      <vt:lpstr>Χρήση υπο-τύπων</vt:lpstr>
      <vt:lpstr>Χρήση υπο-τύπων</vt:lpstr>
      <vt:lpstr>Υπο-τύποι και συμφωνία τύπων [conformance]</vt:lpstr>
      <vt:lpstr>Στατικοί – δυναμικοί τύποι δεδομένων</vt:lpstr>
      <vt:lpstr>Στατικοί – δυναμικοί τύποι δεδομένων</vt:lpstr>
      <vt:lpstr>Υπο-τύποι / πολυμορφισμός</vt:lpstr>
      <vt:lpstr>Δυναμικός καθορισμός τύπου [Dynamic dispatch]</vt:lpstr>
      <vt:lpstr>Προσδιορισμός μεθόδου [method lookup, binding]</vt:lpstr>
      <vt:lpstr>Επεκτασιμότητα [Extendability]</vt:lpstr>
      <vt:lpstr>Η κλάση “Object”</vt:lpstr>
      <vt:lpstr>“toString”</vt:lpstr>
      <vt:lpstr>Μετατροπείς πρόσβασης [Access Modifiers]</vt:lpstr>
      <vt:lpstr>“private”</vt:lpstr>
      <vt:lpstr>“public”</vt:lpstr>
      <vt:lpstr>“protected”</vt:lpstr>
      <vt:lpstr>Οδηγίες χρήσης μετατροπέων πρόσβασης</vt:lpstr>
      <vt:lpstr>Η δεσμευμένη λέξη  “final” </vt:lpstr>
      <vt:lpstr>Το πρόβλημα του «αντίστροφου πολυμορφισμού»</vt:lpstr>
      <vt:lpstr>Ανομοιογενείς συλλογές αντικειμένων</vt:lpstr>
      <vt:lpstr>Απώλεια τύπου [type loss]</vt:lpstr>
      <vt:lpstr>Μετατροπή τύπου [casting]</vt:lpstr>
      <vt:lpstr>Τμήμα κώδικα</vt:lpstr>
      <vt:lpstr>Γενικές κλάσεις [Generics]</vt:lpstr>
    </vt:vector>
  </TitlesOfParts>
  <Company>University of Ioannina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Αντικειμενοστρεφής Προγραμματισμός</dc:title>
  <dc:subject>Lecture slides</dc:subject>
  <dc:creator>Αντώνιος Συμβώνης</dc:creator>
  <cp:keywords>July 2002</cp:keywords>
  <dc:description>Translated from the lecture notes of _x000d_
Michael Kölling, Monash University</dc:description>
  <cp:lastModifiedBy>Chrysanthi Raftopoulou</cp:lastModifiedBy>
  <cp:revision>218</cp:revision>
  <cp:lastPrinted>2000-03-02T05:46:50Z</cp:lastPrinted>
  <dcterms:created xsi:type="dcterms:W3CDTF">1996-04-15T15:18:02Z</dcterms:created>
  <dcterms:modified xsi:type="dcterms:W3CDTF">2022-11-24T08:10:30Z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epartment">
    <vt:lpwstr>CSSE</vt:lpwstr>
  </property>
</Properties>
</file>