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320" r:id="rId2"/>
    <p:sldId id="261" r:id="rId3"/>
    <p:sldId id="271" r:id="rId4"/>
    <p:sldId id="283" r:id="rId5"/>
    <p:sldId id="284" r:id="rId6"/>
    <p:sldId id="285" r:id="rId7"/>
    <p:sldId id="286" r:id="rId8"/>
    <p:sldId id="289" r:id="rId9"/>
    <p:sldId id="287" r:id="rId10"/>
    <p:sldId id="288" r:id="rId11"/>
    <p:sldId id="291" r:id="rId12"/>
    <p:sldId id="290" r:id="rId13"/>
    <p:sldId id="279" r:id="rId14"/>
    <p:sldId id="294" r:id="rId15"/>
    <p:sldId id="299" r:id="rId16"/>
    <p:sldId id="292" r:id="rId17"/>
    <p:sldId id="293" r:id="rId18"/>
    <p:sldId id="296" r:id="rId19"/>
    <p:sldId id="297" r:id="rId20"/>
    <p:sldId id="298" r:id="rId21"/>
    <p:sldId id="302" r:id="rId22"/>
    <p:sldId id="305" r:id="rId23"/>
    <p:sldId id="306" r:id="rId24"/>
    <p:sldId id="308" r:id="rId25"/>
    <p:sldId id="309" r:id="rId26"/>
    <p:sldId id="310" r:id="rId27"/>
    <p:sldId id="311" r:id="rId28"/>
  </p:sldIdLst>
  <p:sldSz cx="9144000" cy="6858000" type="screen4x3"/>
  <p:notesSz cx="7099300" cy="10234613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AU"/>
    </a:defPPr>
    <a:lvl1pPr algn="l" rtl="0" eaLnBrk="0" fontAlgn="base" hangingPunct="0">
      <a:spcBef>
        <a:spcPct val="50000"/>
      </a:spcBef>
      <a:spcAft>
        <a:spcPct val="0"/>
      </a:spcAft>
      <a:buClr>
        <a:schemeClr val="tx1"/>
      </a:buClr>
      <a:buSzPct val="75000"/>
      <a:buFont typeface="Monotype Sorts" charset="2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buClr>
        <a:schemeClr val="tx1"/>
      </a:buClr>
      <a:buSzPct val="75000"/>
      <a:buFont typeface="Monotype Sorts" charset="2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buClr>
        <a:schemeClr val="tx1"/>
      </a:buClr>
      <a:buSzPct val="75000"/>
      <a:buFont typeface="Monotype Sorts" charset="2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buClr>
        <a:schemeClr val="tx1"/>
      </a:buClr>
      <a:buSzPct val="75000"/>
      <a:buFont typeface="Monotype Sorts" charset="2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buClr>
        <a:schemeClr val="tx1"/>
      </a:buClr>
      <a:buSzPct val="75000"/>
      <a:buFont typeface="Monotype Sorts" charset="2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 userDrawn="1">
          <p15:clr>
            <a:srgbClr val="A4A3A4"/>
          </p15:clr>
        </p15:guide>
        <p15:guide id="2" pos="2236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333333"/>
    <a:srgbClr val="FFFFFF"/>
    <a:srgbClr val="FFCCFF"/>
    <a:srgbClr val="919191"/>
    <a:srgbClr val="CECECE"/>
    <a:srgbClr val="B3B3B3"/>
    <a:srgbClr val="232323"/>
    <a:srgbClr val="CC0000"/>
    <a:srgbClr val="000000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60"/>
  </p:normalViewPr>
  <p:slideViewPr>
    <p:cSldViewPr>
      <p:cViewPr varScale="1">
        <p:scale>
          <a:sx n="74" d="100"/>
          <a:sy n="74" d="100"/>
        </p:scale>
        <p:origin x="630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>
        <p:scale>
          <a:sx n="100" d="100"/>
          <a:sy n="100" d="100"/>
        </p:scale>
        <p:origin x="3396" y="-1428"/>
      </p:cViewPr>
      <p:guideLst>
        <p:guide orient="horz" pos="3224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236538" y="479425"/>
            <a:ext cx="6626225" cy="33981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4342" tIns="46344" rIns="94342" bIns="46344">
            <a:spAutoFit/>
          </a:bodyPr>
          <a:lstStyle/>
          <a:p>
            <a:pPr lvl="0" algn="ctr">
              <a:spcBef>
                <a:spcPct val="20000"/>
              </a:spcBef>
              <a:buClr>
                <a:srgbClr val="000000"/>
              </a:buClr>
            </a:pPr>
            <a:r>
              <a:rPr lang="el-GR" altLang="el-GR" sz="1600" dirty="0">
                <a:latin typeface="Arial" panose="020B0604020202020204" pitchFamily="34" charset="0"/>
              </a:rPr>
              <a:t>Εισαγωγή στον </a:t>
            </a:r>
            <a:r>
              <a:rPr lang="el-GR" altLang="el-GR" sz="1600" dirty="0" err="1">
                <a:latin typeface="Arial" panose="020B0604020202020204" pitchFamily="34" charset="0"/>
              </a:rPr>
              <a:t>Αντικειμενοστρέφή</a:t>
            </a:r>
            <a:r>
              <a:rPr lang="el-GR" altLang="el-GR" sz="1600" dirty="0">
                <a:latin typeface="Arial" panose="020B0604020202020204" pitchFamily="34" charset="0"/>
              </a:rPr>
              <a:t> Προγραμματισμό</a:t>
            </a:r>
            <a:r>
              <a:rPr lang="en-AU" altLang="el-GR" sz="1600" dirty="0">
                <a:latin typeface="Arial" panose="020B0604020202020204" pitchFamily="34" charset="0"/>
              </a:rPr>
              <a:t> – </a:t>
            </a:r>
            <a:r>
              <a:rPr lang="el-GR" altLang="el-GR" sz="1600" dirty="0">
                <a:latin typeface="Arial" panose="020B0604020202020204" pitchFamily="34" charset="0"/>
              </a:rPr>
              <a:t>Διάλεξη #</a:t>
            </a:r>
            <a:r>
              <a:rPr lang="en-AU" altLang="el-GR" sz="1600" dirty="0">
                <a:latin typeface="Arial" panose="020B0604020202020204" pitchFamily="34" charset="0"/>
              </a:rPr>
              <a:t>1</a:t>
            </a:r>
            <a:r>
              <a:rPr lang="el-GR" altLang="el-GR" sz="1600" dirty="0">
                <a:latin typeface="Arial" panose="020B0604020202020204" pitchFamily="34" charset="0"/>
              </a:rPr>
              <a:t>1</a:t>
            </a:r>
            <a:endParaRPr lang="en-AU" altLang="el-GR" sz="1600" dirty="0">
              <a:latin typeface="Arial" panose="020B0604020202020204" pitchFamily="34" charset="0"/>
            </a:endParaRPr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3060471" y="9415784"/>
            <a:ext cx="3629025" cy="29364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4342" tIns="46344" rIns="94342" bIns="46344">
            <a:spAutoFit/>
          </a:bodyPr>
          <a:lstStyle/>
          <a:p>
            <a:pPr algn="r" defTabSz="954088">
              <a:spcBef>
                <a:spcPct val="20000"/>
              </a:spcBef>
              <a:defRPr/>
            </a:pPr>
            <a:r>
              <a:rPr lang="el-GR" sz="1300" dirty="0">
                <a:latin typeface="Arial" charset="0"/>
              </a:rPr>
              <a:t>Αντώνιος </a:t>
            </a:r>
            <a:r>
              <a:rPr lang="el-GR" sz="1300" dirty="0" err="1">
                <a:latin typeface="Arial" charset="0"/>
              </a:rPr>
              <a:t>Συμβώνης</a:t>
            </a:r>
            <a:r>
              <a:rPr lang="en-AU" sz="1300" dirty="0">
                <a:latin typeface="Arial" charset="0"/>
              </a:rPr>
              <a:t>, </a:t>
            </a:r>
            <a:r>
              <a:rPr lang="el-GR" sz="1300" dirty="0">
                <a:latin typeface="Arial" charset="0"/>
              </a:rPr>
              <a:t>ΣΕΜΦΕ, ΕΜΠ </a:t>
            </a:r>
            <a:endParaRPr lang="en-AU" sz="13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150" y="4864101"/>
            <a:ext cx="5207000" cy="43100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4342" tIns="46344" rIns="94342" bIns="463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noProof="0"/>
              <a:t>Click to edit Master notes styles</a:t>
            </a:r>
          </a:p>
          <a:p>
            <a:pPr lvl="1"/>
            <a:r>
              <a:rPr lang="en-AU" noProof="0"/>
              <a:t>Second Level</a:t>
            </a:r>
          </a:p>
          <a:p>
            <a:pPr lvl="2"/>
            <a:r>
              <a:rPr lang="en-AU" noProof="0"/>
              <a:t>Third Level</a:t>
            </a:r>
          </a:p>
          <a:p>
            <a:pPr lvl="3"/>
            <a:r>
              <a:rPr lang="en-AU" noProof="0"/>
              <a:t>Fourth Level</a:t>
            </a:r>
          </a:p>
          <a:p>
            <a:pPr lvl="4"/>
            <a:r>
              <a:rPr lang="en-AU" noProof="0"/>
              <a:t>Fifth Level</a:t>
            </a:r>
          </a:p>
        </p:txBody>
      </p:sp>
      <p:sp>
        <p:nvSpPr>
          <p:cNvPr id="38915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55700" y="890588"/>
            <a:ext cx="4789488" cy="359251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AU" altLang="el-GR" b="1">
                <a:latin typeface="Times" panose="02020603050405020304" pitchFamily="18" charset="0"/>
              </a:rPr>
              <a:t>Live demo:</a:t>
            </a:r>
            <a:endParaRPr lang="en-AU" altLang="el-GR">
              <a:latin typeface="Times" panose="02020603050405020304" pitchFamily="18" charset="0"/>
            </a:endParaRPr>
          </a:p>
          <a:p>
            <a:pPr>
              <a:buFontTx/>
              <a:buChar char="•"/>
            </a:pPr>
            <a:r>
              <a:rPr lang="en-AU" altLang="el-GR">
                <a:latin typeface="Times" panose="02020603050405020304" pitchFamily="18" charset="0"/>
              </a:rPr>
              <a:t> create class MusicCD</a:t>
            </a:r>
          </a:p>
          <a:p>
            <a:pPr>
              <a:buFontTx/>
              <a:buChar char="•"/>
            </a:pPr>
            <a:r>
              <a:rPr lang="en-AU" altLang="el-GR">
                <a:latin typeface="Times" panose="02020603050405020304" pitchFamily="18" charset="0"/>
              </a:rPr>
              <a:t> create class Video</a:t>
            </a:r>
          </a:p>
          <a:p>
            <a:pPr>
              <a:buFontTx/>
              <a:buChar char="•"/>
            </a:pPr>
            <a:r>
              <a:rPr lang="en-AU" altLang="el-GR">
                <a:latin typeface="Times" panose="02020603050405020304" pitchFamily="18" charset="0"/>
              </a:rPr>
              <a:t> create/call objects</a:t>
            </a:r>
          </a:p>
          <a:p>
            <a:pPr>
              <a:buFontTx/>
              <a:buChar char="•"/>
            </a:pPr>
            <a:r>
              <a:rPr lang="en-AU" altLang="el-GR">
                <a:latin typeface="Times" panose="02020603050405020304" pitchFamily="18" charset="0"/>
              </a:rPr>
              <a:t> implement/show method “print” (initially print only common fields - title,comment)</a:t>
            </a:r>
          </a:p>
          <a:p>
            <a:pPr>
              <a:buFontTx/>
              <a:buChar char="•"/>
            </a:pPr>
            <a:r>
              <a:rPr lang="en-AU" altLang="el-GR">
                <a:latin typeface="Times" panose="02020603050405020304" pitchFamily="18" charset="0"/>
              </a:rPr>
              <a:t> write class Database</a:t>
            </a:r>
          </a:p>
          <a:p>
            <a:pPr>
              <a:buFontTx/>
              <a:buChar char="•"/>
            </a:pPr>
            <a:r>
              <a:rPr lang="en-AU" altLang="el-GR">
                <a:latin typeface="Times" panose="02020603050405020304" pitchFamily="18" charset="0"/>
              </a:rPr>
              <a:t> implement/show method: Database::list</a:t>
            </a:r>
          </a:p>
          <a:p>
            <a:pPr>
              <a:buFontTx/>
              <a:buChar char="•"/>
            </a:pPr>
            <a:r>
              <a:rPr lang="en-AU" altLang="el-GR">
                <a:latin typeface="Times" panose="02020603050405020304" pitchFamily="18" charset="0"/>
              </a:rPr>
              <a:t> create superclass “EntertainmentItem”</a:t>
            </a:r>
          </a:p>
          <a:p>
            <a:pPr>
              <a:buFontTx/>
              <a:buChar char="•"/>
            </a:pPr>
            <a:r>
              <a:rPr lang="en-AU" altLang="el-GR">
                <a:latin typeface="Times" panose="02020603050405020304" pitchFamily="18" charset="0"/>
              </a:rPr>
              <a:t> rewrite MusicCD, Video, Database</a:t>
            </a:r>
          </a:p>
          <a:p>
            <a:pPr>
              <a:buFontTx/>
              <a:buChar char="•"/>
            </a:pPr>
            <a:r>
              <a:rPr lang="en-AU" altLang="el-GR">
                <a:latin typeface="Times" panose="02020603050405020304" pitchFamily="18" charset="0"/>
              </a:rPr>
              <a:t> introduce: </a:t>
            </a:r>
            <a:r>
              <a:rPr lang="en-AU" altLang="el-GR" i="1">
                <a:latin typeface="Times" panose="02020603050405020304" pitchFamily="18" charset="0"/>
              </a:rPr>
              <a:t>supertype / subtype</a:t>
            </a:r>
            <a:endParaRPr lang="en-AU" altLang="el-GR"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811370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206225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01650"/>
            <a:ext cx="2057400" cy="56245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01650"/>
            <a:ext cx="6019800" cy="562451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517123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52834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36489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48814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904107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249867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72600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33040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206986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5F5F5F"/>
            </a:gs>
            <a:gs pos="50000">
              <a:schemeClr val="hlink"/>
            </a:gs>
            <a:gs pos="100000">
              <a:srgbClr val="5F5F5F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 userDrawn="1"/>
        </p:nvSpPr>
        <p:spPr bwMode="auto">
          <a:xfrm>
            <a:off x="234950" y="234950"/>
            <a:ext cx="8674100" cy="62357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l-GR" sz="6600">
              <a:solidFill>
                <a:schemeClr val="tx2"/>
              </a:solidFill>
              <a:latin typeface="Times New Roman" charset="0"/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501650"/>
            <a:ext cx="7772400" cy="565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7" tIns="44450" rIns="90487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el-GR"/>
              <a:t>Click to edit Master title style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2515149" y="6434138"/>
            <a:ext cx="6476451" cy="27443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>
            <a:lvl1pPr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 sz="1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60405020304" pitchFamily="18" charset="0"/>
              </a:rPr>
              <a:t>Εισαγωγή στον </a:t>
            </a:r>
            <a:r>
              <a:rPr lang="el-GR" altLang="el-GR" sz="12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60405020304" pitchFamily="18" charset="0"/>
              </a:rPr>
              <a:t>Αντικειμενοστρεφή</a:t>
            </a:r>
            <a:r>
              <a:rPr lang="el-GR" altLang="el-GR" sz="1200" baseline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60405020304" pitchFamily="18" charset="0"/>
              </a:rPr>
              <a:t> </a:t>
            </a:r>
            <a:r>
              <a:rPr lang="el-GR" altLang="el-GR" sz="1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60405020304" pitchFamily="18" charset="0"/>
              </a:rPr>
              <a:t>Προγραμματισμό</a:t>
            </a:r>
            <a:r>
              <a:rPr lang="en-AU" altLang="el-GR" sz="1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60405020304" pitchFamily="18" charset="0"/>
              </a:rPr>
              <a:t>, </a:t>
            </a:r>
            <a:r>
              <a:rPr lang="el-GR" altLang="el-GR" sz="1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60405020304" pitchFamily="18" charset="0"/>
              </a:rPr>
              <a:t>Αντώνιος </a:t>
            </a:r>
            <a:r>
              <a:rPr lang="el-GR" altLang="el-GR" sz="12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60405020304" pitchFamily="18" charset="0"/>
              </a:rPr>
              <a:t>Συμβώνης</a:t>
            </a:r>
            <a:r>
              <a:rPr lang="en-AU" altLang="el-GR" sz="1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60405020304" pitchFamily="18" charset="0"/>
              </a:rPr>
              <a:t>, </a:t>
            </a:r>
            <a:r>
              <a:rPr lang="el-GR" altLang="el-GR" sz="1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60405020304" pitchFamily="18" charset="0"/>
              </a:rPr>
              <a:t>ΣΕΜΦΕ, ΕΜΠ</a:t>
            </a:r>
            <a:r>
              <a:rPr lang="en-AU" altLang="el-GR" sz="1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60405020304" pitchFamily="18" charset="0"/>
              </a:rPr>
              <a:t>,</a:t>
            </a:r>
            <a:r>
              <a:rPr lang="en-AU" altLang="el-GR" dirty="0"/>
              <a:t> </a:t>
            </a:r>
            <a:r>
              <a:rPr lang="en-AU" altLang="el-GR" sz="1200" kern="1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60405020304" pitchFamily="18" charset="0"/>
                <a:ea typeface="+mn-ea"/>
                <a:cs typeface="+mn-cs"/>
              </a:rPr>
              <a:t>Slide </a:t>
            </a:r>
            <a:fld id="{FB66F834-279D-4E87-891F-8713BCD441E8}" type="slidenum">
              <a:rPr lang="en-AU" altLang="el-GR" sz="1200" kern="12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60405020304" pitchFamily="18" charset="0"/>
                <a:ea typeface="+mn-ea"/>
                <a:cs typeface="+mn-cs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‹#›</a:t>
            </a:fld>
            <a:endParaRPr lang="en-AU" altLang="el-GR" sz="1200" kern="120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" panose="02020603060405020304" pitchFamily="18" charset="0"/>
              <a:ea typeface="+mn-ea"/>
              <a:cs typeface="+mn-cs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457200" y="1143000"/>
            <a:ext cx="8229600" cy="76200"/>
          </a:xfrm>
          <a:prstGeom prst="rect">
            <a:avLst/>
          </a:prstGeom>
          <a:gradFill rotWithShape="0">
            <a:gsLst>
              <a:gs pos="0">
                <a:srgbClr val="474747"/>
              </a:gs>
              <a:gs pos="100000">
                <a:srgbClr val="474747">
                  <a:gamma/>
                  <a:tint val="30196"/>
                  <a:invGamma/>
                </a:srgbClr>
              </a:gs>
            </a:gsLst>
            <a:lin ang="0" scaled="1"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l-GR">
              <a:latin typeface="Times New Roman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Times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Times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" charset="0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w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wmf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wmf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w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l-GR" altLang="el-GR" sz="5400">
              <a:solidFill>
                <a:srgbClr val="000000"/>
              </a:solidFill>
            </a:endParaRPr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1219200" y="2209800"/>
            <a:ext cx="6705600" cy="2432050"/>
          </a:xfrm>
          <a:prstGeom prst="rect">
            <a:avLst/>
          </a:prstGeom>
          <a:gradFill rotWithShape="0">
            <a:gsLst>
              <a:gs pos="0">
                <a:srgbClr val="676767"/>
              </a:gs>
              <a:gs pos="50000">
                <a:srgbClr val="FFFFFF"/>
              </a:gs>
              <a:gs pos="100000">
                <a:srgbClr val="676767"/>
              </a:gs>
            </a:gsLst>
            <a:lin ang="27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20000"/>
              </a:spcBef>
            </a:pPr>
            <a:r>
              <a:rPr lang="el-GR" altLang="el-GR" sz="3600" dirty="0">
                <a:latin typeface="Arial" panose="020B0604020202020204" pitchFamily="34" charset="0"/>
              </a:rPr>
              <a:t>Διάλεξη #11</a:t>
            </a:r>
            <a:r>
              <a:rPr lang="en-AU" altLang="el-GR" sz="3600" dirty="0">
                <a:latin typeface="Arial" panose="020B0604020202020204" pitchFamily="34" charset="0"/>
              </a:rPr>
              <a:t>:</a:t>
            </a:r>
          </a:p>
          <a:p>
            <a:pPr algn="ctr">
              <a:spcBef>
                <a:spcPct val="20000"/>
              </a:spcBef>
            </a:pPr>
            <a:r>
              <a:rPr lang="el-GR" altLang="el-GR" sz="3600" dirty="0">
                <a:latin typeface="Arial" panose="020B0604020202020204" pitchFamily="34" charset="0"/>
              </a:rPr>
              <a:t>Κληρονομικότητα</a:t>
            </a:r>
            <a:r>
              <a:rPr lang="el-GR" altLang="el-GR" sz="3200" dirty="0">
                <a:latin typeface="Arial" panose="020B0604020202020204" pitchFamily="34" charset="0"/>
              </a:rPr>
              <a:t> </a:t>
            </a:r>
            <a:r>
              <a:rPr lang="en-US" altLang="el-GR" sz="3200" dirty="0">
                <a:latin typeface="Arial" panose="020B0604020202020204" pitchFamily="34" charset="0"/>
              </a:rPr>
              <a:t> </a:t>
            </a:r>
            <a:r>
              <a:rPr lang="en-US" altLang="el-GR" sz="3200" dirty="0">
                <a:solidFill>
                  <a:srgbClr val="FF00FF"/>
                </a:solidFill>
                <a:latin typeface="Arial" panose="020B0604020202020204" pitchFamily="34" charset="0"/>
              </a:rPr>
              <a:t>[inheritance]</a:t>
            </a:r>
            <a:r>
              <a:rPr lang="en-US" altLang="el-GR" sz="3200" dirty="0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457200" y="5715000"/>
            <a:ext cx="8229600" cy="76200"/>
          </a:xfrm>
          <a:prstGeom prst="rect">
            <a:avLst/>
          </a:prstGeom>
          <a:gradFill rotWithShape="0">
            <a:gsLst>
              <a:gs pos="0">
                <a:srgbClr val="C7C7C7"/>
              </a:gs>
              <a:gs pos="100000">
                <a:srgbClr val="474747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endParaRPr lang="el-GR" altLang="el-G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F23DAE75-248C-2401-059A-1A5411E13769}"/>
              </a:ext>
            </a:extLst>
          </p:cNvPr>
          <p:cNvSpPr/>
          <p:nvPr/>
        </p:nvSpPr>
        <p:spPr bwMode="auto">
          <a:xfrm>
            <a:off x="3275856" y="332656"/>
            <a:ext cx="5616624" cy="5976664"/>
          </a:xfrm>
          <a:prstGeom prst="roundRect">
            <a:avLst>
              <a:gd name="adj" fmla="val 3038"/>
            </a:avLst>
          </a:prstGeom>
          <a:solidFill>
            <a:srgbClr val="CCFFCC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3252630E-55D7-3336-A73D-08E00130951A}"/>
              </a:ext>
            </a:extLst>
          </p:cNvPr>
          <p:cNvSpPr/>
          <p:nvPr/>
        </p:nvSpPr>
        <p:spPr bwMode="auto">
          <a:xfrm>
            <a:off x="3563888" y="836712"/>
            <a:ext cx="5328592" cy="5184576"/>
          </a:xfrm>
          <a:prstGeom prst="roundRect">
            <a:avLst>
              <a:gd name="adj" fmla="val 3842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DB481998-70B0-25F6-39E5-57D833F78ACD}"/>
              </a:ext>
            </a:extLst>
          </p:cNvPr>
          <p:cNvSpPr/>
          <p:nvPr/>
        </p:nvSpPr>
        <p:spPr bwMode="auto">
          <a:xfrm>
            <a:off x="3635896" y="1844824"/>
            <a:ext cx="5184576" cy="1512168"/>
          </a:xfrm>
          <a:prstGeom prst="roundRect">
            <a:avLst>
              <a:gd name="adj" fmla="val 3537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B7E9FF60-29BE-F0E7-99D6-4ECD4EAC5A8E}"/>
              </a:ext>
            </a:extLst>
          </p:cNvPr>
          <p:cNvSpPr/>
          <p:nvPr/>
        </p:nvSpPr>
        <p:spPr bwMode="auto">
          <a:xfrm>
            <a:off x="3635896" y="3573016"/>
            <a:ext cx="5184576" cy="576064"/>
          </a:xfrm>
          <a:prstGeom prst="roundRect">
            <a:avLst>
              <a:gd name="adj" fmla="val 3537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6C8F9252-F11F-3E25-7875-76D11E42FD86}"/>
              </a:ext>
            </a:extLst>
          </p:cNvPr>
          <p:cNvSpPr/>
          <p:nvPr/>
        </p:nvSpPr>
        <p:spPr bwMode="auto">
          <a:xfrm>
            <a:off x="3635896" y="4293096"/>
            <a:ext cx="5184576" cy="576064"/>
          </a:xfrm>
          <a:prstGeom prst="roundRect">
            <a:avLst>
              <a:gd name="adj" fmla="val 3537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Ορθογώνιο: Στρογγύλεμα γωνιών 6">
            <a:extLst>
              <a:ext uri="{FF2B5EF4-FFF2-40B4-BE49-F238E27FC236}">
                <a16:creationId xmlns:a16="http://schemas.microsoft.com/office/drawing/2014/main" id="{2A7FD34C-A5D6-8D99-A664-BFC7BB0D825E}"/>
              </a:ext>
            </a:extLst>
          </p:cNvPr>
          <p:cNvSpPr/>
          <p:nvPr/>
        </p:nvSpPr>
        <p:spPr bwMode="auto">
          <a:xfrm>
            <a:off x="3635896" y="5013176"/>
            <a:ext cx="5184576" cy="576064"/>
          </a:xfrm>
          <a:prstGeom prst="roundRect">
            <a:avLst>
              <a:gd name="adj" fmla="val 3537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Ορθογώνιο: Στρογγύλεμα γωνιών 7">
            <a:extLst>
              <a:ext uri="{FF2B5EF4-FFF2-40B4-BE49-F238E27FC236}">
                <a16:creationId xmlns:a16="http://schemas.microsoft.com/office/drawing/2014/main" id="{1911B7A5-D83B-A5B2-4B0F-A2AE744DDF5D}"/>
              </a:ext>
            </a:extLst>
          </p:cNvPr>
          <p:cNvSpPr/>
          <p:nvPr/>
        </p:nvSpPr>
        <p:spPr bwMode="auto">
          <a:xfrm>
            <a:off x="4139952" y="2276872"/>
            <a:ext cx="4608512" cy="864096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600200"/>
            <a:ext cx="3886200" cy="1219200"/>
          </a:xfrm>
        </p:spPr>
        <p:txBody>
          <a:bodyPr/>
          <a:lstStyle/>
          <a:p>
            <a:r>
              <a:rPr lang="el-GR" altLang="el-GR" sz="3600">
                <a:solidFill>
                  <a:schemeClr val="tx2"/>
                </a:solidFill>
              </a:rPr>
              <a:t> </a:t>
            </a:r>
            <a:br>
              <a:rPr lang="el-GR" altLang="el-GR" sz="3600">
                <a:solidFill>
                  <a:schemeClr val="tx2"/>
                </a:solidFill>
              </a:rPr>
            </a:br>
            <a:r>
              <a:rPr lang="el-GR" altLang="el-GR" sz="3600">
                <a:solidFill>
                  <a:schemeClr val="tx2"/>
                </a:solidFill>
              </a:rPr>
              <a:t>Κώδικας </a:t>
            </a:r>
            <a:r>
              <a:rPr lang="en-AU" altLang="el-GR" sz="3600">
                <a:solidFill>
                  <a:schemeClr val="tx2"/>
                </a:solidFill>
              </a:rPr>
              <a:t>Java</a:t>
            </a:r>
            <a:r>
              <a:rPr lang="el-GR" altLang="el-GR" sz="3600">
                <a:solidFill>
                  <a:schemeClr val="tx2"/>
                </a:solidFill>
              </a:rPr>
              <a:t> </a:t>
            </a:r>
            <a:r>
              <a:rPr lang="en-AU" altLang="el-GR" sz="3600">
                <a:solidFill>
                  <a:schemeClr val="tx2"/>
                </a:solidFill>
              </a:rPr>
              <a:t>(Video)</a:t>
            </a:r>
          </a:p>
        </p:txBody>
      </p:sp>
      <p:sp>
        <p:nvSpPr>
          <p:cNvPr id="26627" name="Text Box 3"/>
          <p:cNvSpPr txBox="1">
            <a:spLocks noChangeArrowheads="1"/>
          </p:cNvSpPr>
          <p:nvPr/>
        </p:nvSpPr>
        <p:spPr bwMode="auto">
          <a:xfrm rot="-5400000">
            <a:off x="3032344" y="513555"/>
            <a:ext cx="6093976" cy="564673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eaVert" wrap="none">
            <a:spAutoFit/>
          </a:bodyPr>
          <a:lstStyle>
            <a:lvl1pPr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600" b="1" dirty="0">
                <a:solidFill>
                  <a:srgbClr val="FF0000"/>
                </a:solidFill>
                <a:latin typeface="Courier New" panose="02070309020205020404" pitchFamily="49" charset="0"/>
              </a:rPr>
              <a:t>class</a:t>
            </a:r>
            <a:r>
              <a:rPr lang="en-AU" altLang="el-GR" sz="1600" b="1" dirty="0">
                <a:latin typeface="Courier New" panose="02070309020205020404" pitchFamily="49" charset="0"/>
              </a:rPr>
              <a:t> Video {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AU" altLang="el-GR" sz="1600" b="1" dirty="0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600" b="1" dirty="0">
                <a:latin typeface="Courier New" panose="02070309020205020404" pitchFamily="49" charset="0"/>
              </a:rPr>
              <a:t>   String title;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600" b="1" dirty="0">
                <a:latin typeface="Courier New" panose="02070309020205020404" pitchFamily="49" charset="0"/>
              </a:rPr>
              <a:t>   String director;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600" b="1" dirty="0">
                <a:latin typeface="Courier New" panose="02070309020205020404" pitchFamily="49" charset="0"/>
              </a:rPr>
              <a:t>   String comment;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AU" altLang="el-GR" sz="1600" b="1" dirty="0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600" b="1" dirty="0">
                <a:latin typeface="Courier New" panose="02070309020205020404" pitchFamily="49" charset="0"/>
              </a:rPr>
              <a:t>   Video(String </a:t>
            </a:r>
            <a:r>
              <a:rPr lang="en-AU" altLang="el-GR" sz="1600" b="1" dirty="0" err="1">
                <a:latin typeface="Courier New" panose="02070309020205020404" pitchFamily="49" charset="0"/>
              </a:rPr>
              <a:t>theTitle</a:t>
            </a:r>
            <a:r>
              <a:rPr lang="en-AU" altLang="el-GR" sz="1600" b="1" dirty="0">
                <a:latin typeface="Courier New" panose="02070309020205020404" pitchFamily="49" charset="0"/>
              </a:rPr>
              <a:t>, String </a:t>
            </a:r>
            <a:r>
              <a:rPr lang="en-AU" altLang="el-GR" sz="1600" b="1" dirty="0" err="1">
                <a:latin typeface="Courier New" panose="02070309020205020404" pitchFamily="49" charset="0"/>
              </a:rPr>
              <a:t>theDirector</a:t>
            </a:r>
            <a:r>
              <a:rPr lang="en-AU" altLang="el-GR" sz="1600" b="1" dirty="0">
                <a:latin typeface="Courier New" panose="02070309020205020404" pitchFamily="49" charset="0"/>
              </a:rPr>
              <a:t>)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600" b="1" dirty="0">
                <a:latin typeface="Courier New" panose="02070309020205020404" pitchFamily="49" charset="0"/>
              </a:rPr>
              <a:t>   {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600" b="1" dirty="0">
                <a:latin typeface="Courier New" panose="02070309020205020404" pitchFamily="49" charset="0"/>
              </a:rPr>
              <a:t>	title = </a:t>
            </a:r>
            <a:r>
              <a:rPr lang="en-AU" altLang="el-GR" sz="1600" b="1" dirty="0" err="1">
                <a:latin typeface="Courier New" panose="02070309020205020404" pitchFamily="49" charset="0"/>
              </a:rPr>
              <a:t>theTitle</a:t>
            </a:r>
            <a:r>
              <a:rPr lang="en-AU" altLang="el-GR" sz="1600" b="1" dirty="0">
                <a:latin typeface="Courier New" panose="02070309020205020404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600" b="1" dirty="0">
                <a:latin typeface="Courier New" panose="02070309020205020404" pitchFamily="49" charset="0"/>
              </a:rPr>
              <a:t>	director = </a:t>
            </a:r>
            <a:r>
              <a:rPr lang="en-AU" altLang="el-GR" sz="1600" b="1" dirty="0" err="1">
                <a:latin typeface="Courier New" panose="02070309020205020404" pitchFamily="49" charset="0"/>
              </a:rPr>
              <a:t>theDirector</a:t>
            </a:r>
            <a:r>
              <a:rPr lang="en-AU" altLang="el-GR" sz="1600" b="1" dirty="0">
                <a:latin typeface="Courier New" panose="02070309020205020404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600" b="1" dirty="0">
                <a:latin typeface="Courier New" panose="02070309020205020404" pitchFamily="49" charset="0"/>
              </a:rPr>
              <a:t>	comment = </a:t>
            </a:r>
            <a:r>
              <a:rPr lang="en-AU" altLang="el-GR" sz="1600" b="1" dirty="0">
                <a:solidFill>
                  <a:srgbClr val="00B050"/>
                </a:solidFill>
                <a:latin typeface="Courier New" panose="02070309020205020404" pitchFamily="49" charset="0"/>
              </a:rPr>
              <a:t>“ ”</a:t>
            </a:r>
            <a:r>
              <a:rPr lang="en-AU" altLang="el-GR" sz="1600" b="1" dirty="0">
                <a:latin typeface="Courier New" panose="02070309020205020404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600" b="1" dirty="0">
                <a:latin typeface="Courier New" panose="02070309020205020404" pitchFamily="49" charset="0"/>
              </a:rPr>
              <a:t>   }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AU" altLang="el-GR" sz="1600" b="1" dirty="0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600" b="1" dirty="0">
                <a:latin typeface="Courier New" panose="02070309020205020404" pitchFamily="49" charset="0"/>
              </a:rPr>
              <a:t>   </a:t>
            </a:r>
            <a:r>
              <a:rPr lang="en-AU" altLang="el-GR" sz="1600" b="1" dirty="0">
                <a:solidFill>
                  <a:srgbClr val="FF0000"/>
                </a:solidFill>
                <a:latin typeface="Courier New" panose="02070309020205020404" pitchFamily="49" charset="0"/>
              </a:rPr>
              <a:t>void</a:t>
            </a:r>
            <a:r>
              <a:rPr lang="en-AU" altLang="el-GR" sz="1600" b="1" dirty="0">
                <a:latin typeface="Courier New" panose="02070309020205020404" pitchFamily="49" charset="0"/>
              </a:rPr>
              <a:t> </a:t>
            </a:r>
            <a:r>
              <a:rPr lang="en-AU" altLang="el-GR" sz="1600" b="1" dirty="0" err="1">
                <a:latin typeface="Courier New" panose="02070309020205020404" pitchFamily="49" charset="0"/>
              </a:rPr>
              <a:t>setComment</a:t>
            </a:r>
            <a:r>
              <a:rPr lang="en-AU" altLang="el-GR" sz="1600" b="1" dirty="0">
                <a:latin typeface="Courier New" panose="02070309020205020404" pitchFamily="49" charset="0"/>
              </a:rPr>
              <a:t>(String </a:t>
            </a:r>
            <a:r>
              <a:rPr lang="en-AU" altLang="el-GR" sz="1600" b="1" dirty="0" err="1">
                <a:latin typeface="Courier New" panose="02070309020205020404" pitchFamily="49" charset="0"/>
              </a:rPr>
              <a:t>newComment</a:t>
            </a:r>
            <a:r>
              <a:rPr lang="en-AU" altLang="el-GR" sz="1600" b="1" dirty="0">
                <a:latin typeface="Courier New" panose="02070309020205020404" pitchFamily="49" charset="0"/>
              </a:rPr>
              <a:t>)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600" b="1" dirty="0">
                <a:latin typeface="Courier New" panose="02070309020205020404" pitchFamily="49" charset="0"/>
              </a:rPr>
              <a:t>   { … }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600" b="1" dirty="0">
                <a:latin typeface="Courier New" panose="02070309020205020404" pitchFamily="49" charset="0"/>
              </a:rPr>
              <a:t>	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600" b="1" dirty="0">
                <a:latin typeface="Courier New" panose="02070309020205020404" pitchFamily="49" charset="0"/>
              </a:rPr>
              <a:t>   String </a:t>
            </a:r>
            <a:r>
              <a:rPr lang="en-AU" altLang="el-GR" sz="1600" b="1" dirty="0" err="1">
                <a:latin typeface="Courier New" panose="02070309020205020404" pitchFamily="49" charset="0"/>
              </a:rPr>
              <a:t>getComment</a:t>
            </a:r>
            <a:r>
              <a:rPr lang="en-AU" altLang="el-GR" sz="1600" b="1" dirty="0">
                <a:latin typeface="Courier New" panose="02070309020205020404" pitchFamily="49" charset="0"/>
              </a:rPr>
              <a:t>()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600" b="1" dirty="0">
                <a:latin typeface="Courier New" panose="02070309020205020404" pitchFamily="49" charset="0"/>
              </a:rPr>
              <a:t>   { … }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AU" altLang="el-GR" sz="1600" b="1" dirty="0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600" b="1" dirty="0">
                <a:latin typeface="Courier New" panose="02070309020205020404" pitchFamily="49" charset="0"/>
              </a:rPr>
              <a:t>   </a:t>
            </a:r>
            <a:r>
              <a:rPr lang="en-AU" altLang="el-GR" sz="1600" b="1" dirty="0">
                <a:solidFill>
                  <a:srgbClr val="FF0000"/>
                </a:solidFill>
                <a:latin typeface="Courier New" panose="02070309020205020404" pitchFamily="49" charset="0"/>
              </a:rPr>
              <a:t>void</a:t>
            </a:r>
            <a:r>
              <a:rPr lang="en-AU" altLang="el-GR" sz="1600" b="1" dirty="0">
                <a:latin typeface="Courier New" panose="02070309020205020404" pitchFamily="49" charset="0"/>
              </a:rPr>
              <a:t> print()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600" b="1" dirty="0">
                <a:latin typeface="Courier New" panose="02070309020205020404" pitchFamily="49" charset="0"/>
              </a:rPr>
              <a:t>   { … }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AU" altLang="el-GR" sz="1600" b="1" dirty="0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600" b="1" dirty="0">
                <a:latin typeface="Courier New" panose="02070309020205020404" pitchFamily="49" charset="0"/>
              </a:rPr>
              <a:t>   …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600" b="1" dirty="0">
                <a:latin typeface="Courier New" panose="02070309020205020404" pitchFamily="49" charset="0"/>
              </a:rPr>
              <a:t>}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387DAD45-1EAD-D808-4EDD-604BEA569AAC}"/>
              </a:ext>
            </a:extLst>
          </p:cNvPr>
          <p:cNvSpPr/>
          <p:nvPr/>
        </p:nvSpPr>
        <p:spPr bwMode="auto">
          <a:xfrm>
            <a:off x="3275856" y="476672"/>
            <a:ext cx="5616624" cy="5256584"/>
          </a:xfrm>
          <a:prstGeom prst="roundRect">
            <a:avLst>
              <a:gd name="adj" fmla="val 3038"/>
            </a:avLst>
          </a:prstGeom>
          <a:solidFill>
            <a:srgbClr val="CCFFCC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8A46DC27-A1DE-D24D-3969-6711DB35C49D}"/>
              </a:ext>
            </a:extLst>
          </p:cNvPr>
          <p:cNvSpPr/>
          <p:nvPr/>
        </p:nvSpPr>
        <p:spPr bwMode="auto">
          <a:xfrm>
            <a:off x="3563888" y="908720"/>
            <a:ext cx="5256584" cy="4464496"/>
          </a:xfrm>
          <a:prstGeom prst="roundRect">
            <a:avLst>
              <a:gd name="adj" fmla="val 3842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6ED4C05E-E338-1986-D2FD-3720F3DA40A9}"/>
              </a:ext>
            </a:extLst>
          </p:cNvPr>
          <p:cNvSpPr/>
          <p:nvPr/>
        </p:nvSpPr>
        <p:spPr bwMode="auto">
          <a:xfrm>
            <a:off x="3635896" y="1916832"/>
            <a:ext cx="5112568" cy="3096344"/>
          </a:xfrm>
          <a:prstGeom prst="roundRect">
            <a:avLst>
              <a:gd name="adj" fmla="val 3537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Ορθογώνιο: Στρογγύλεμα γωνιών 7">
            <a:extLst>
              <a:ext uri="{FF2B5EF4-FFF2-40B4-BE49-F238E27FC236}">
                <a16:creationId xmlns:a16="http://schemas.microsoft.com/office/drawing/2014/main" id="{E10432A7-2C2E-82F2-78CB-5A2152193478}"/>
              </a:ext>
            </a:extLst>
          </p:cNvPr>
          <p:cNvSpPr/>
          <p:nvPr/>
        </p:nvSpPr>
        <p:spPr bwMode="auto">
          <a:xfrm>
            <a:off x="4067944" y="2348880"/>
            <a:ext cx="4608512" cy="2376264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Ορθογώνιο: Στρογγύλεμα γωνιών 8">
            <a:extLst>
              <a:ext uri="{FF2B5EF4-FFF2-40B4-BE49-F238E27FC236}">
                <a16:creationId xmlns:a16="http://schemas.microsoft.com/office/drawing/2014/main" id="{B231D278-6272-80AD-ADCB-0804110D8011}"/>
              </a:ext>
            </a:extLst>
          </p:cNvPr>
          <p:cNvSpPr/>
          <p:nvPr/>
        </p:nvSpPr>
        <p:spPr bwMode="auto">
          <a:xfrm>
            <a:off x="4139952" y="3645024"/>
            <a:ext cx="4464496" cy="1008112"/>
          </a:xfrm>
          <a:prstGeom prst="roundRect">
            <a:avLst>
              <a:gd name="adj" fmla="val 3537"/>
            </a:avLst>
          </a:prstGeom>
          <a:solidFill>
            <a:srgbClr val="FFCC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B4D7BFF9-4BE9-B571-32F7-8AEF89665076}"/>
              </a:ext>
            </a:extLst>
          </p:cNvPr>
          <p:cNvSpPr/>
          <p:nvPr/>
        </p:nvSpPr>
        <p:spPr bwMode="auto">
          <a:xfrm>
            <a:off x="4139952" y="2420888"/>
            <a:ext cx="4464496" cy="1008112"/>
          </a:xfrm>
          <a:prstGeom prst="roundRect">
            <a:avLst>
              <a:gd name="adj" fmla="val 3537"/>
            </a:avLst>
          </a:prstGeom>
          <a:solidFill>
            <a:srgbClr val="FFCC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7F42BD1F-59F2-1238-1240-65A754E619EA}"/>
              </a:ext>
            </a:extLst>
          </p:cNvPr>
          <p:cNvSpPr/>
          <p:nvPr/>
        </p:nvSpPr>
        <p:spPr bwMode="auto">
          <a:xfrm>
            <a:off x="4644008" y="2924944"/>
            <a:ext cx="3888432" cy="288032"/>
          </a:xfrm>
          <a:prstGeom prst="roundRect">
            <a:avLst>
              <a:gd name="adj" fmla="val 3537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Ορθογώνιο: Στρογγύλεμα γωνιών 9">
            <a:extLst>
              <a:ext uri="{FF2B5EF4-FFF2-40B4-BE49-F238E27FC236}">
                <a16:creationId xmlns:a16="http://schemas.microsoft.com/office/drawing/2014/main" id="{990BA1A6-093A-ECBF-6CE2-F836D98C6ACF}"/>
              </a:ext>
            </a:extLst>
          </p:cNvPr>
          <p:cNvSpPr/>
          <p:nvPr/>
        </p:nvSpPr>
        <p:spPr bwMode="auto">
          <a:xfrm>
            <a:off x="4644008" y="4149080"/>
            <a:ext cx="3888432" cy="288032"/>
          </a:xfrm>
          <a:prstGeom prst="roundRect">
            <a:avLst>
              <a:gd name="adj" fmla="val 3537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447800"/>
            <a:ext cx="3276600" cy="1752600"/>
          </a:xfrm>
        </p:spPr>
        <p:txBody>
          <a:bodyPr/>
          <a:lstStyle/>
          <a:p>
            <a:r>
              <a:rPr lang="el-GR" altLang="el-GR" sz="3600">
                <a:solidFill>
                  <a:schemeClr val="tx2"/>
                </a:solidFill>
              </a:rPr>
              <a:t>Κώδικας </a:t>
            </a:r>
            <a:r>
              <a:rPr lang="en-AU" altLang="el-GR" sz="3600">
                <a:solidFill>
                  <a:schemeClr val="tx2"/>
                </a:solidFill>
              </a:rPr>
              <a:t>Java</a:t>
            </a:r>
            <a:r>
              <a:rPr lang="el-GR" altLang="el-GR" sz="3600">
                <a:solidFill>
                  <a:schemeClr val="tx2"/>
                </a:solidFill>
              </a:rPr>
              <a:t> </a:t>
            </a:r>
            <a:r>
              <a:rPr lang="en-AU" altLang="el-GR" sz="3600">
                <a:solidFill>
                  <a:schemeClr val="tx2"/>
                </a:solidFill>
              </a:rPr>
              <a:t>(Database)</a:t>
            </a:r>
          </a:p>
        </p:txBody>
      </p:sp>
      <p:sp>
        <p:nvSpPr>
          <p:cNvPr id="27651" name="Text Box 3"/>
          <p:cNvSpPr txBox="1">
            <a:spLocks noChangeArrowheads="1"/>
          </p:cNvSpPr>
          <p:nvPr/>
        </p:nvSpPr>
        <p:spPr bwMode="auto">
          <a:xfrm rot="-5400000">
            <a:off x="3175378" y="467633"/>
            <a:ext cx="5601533" cy="54591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eaVert" wrap="none">
            <a:spAutoFit/>
          </a:bodyPr>
          <a:lstStyle>
            <a:lvl1pPr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600" b="1" dirty="0">
                <a:solidFill>
                  <a:srgbClr val="FF0000"/>
                </a:solidFill>
                <a:latin typeface="Courier New" panose="02070309020205020404" pitchFamily="49" charset="0"/>
              </a:rPr>
              <a:t>class</a:t>
            </a:r>
            <a:r>
              <a:rPr lang="en-AU" altLang="el-GR" sz="1600" b="1" dirty="0">
                <a:latin typeface="Courier New" panose="02070309020205020404" pitchFamily="49" charset="0"/>
              </a:rPr>
              <a:t> Database {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AU" altLang="el-GR" sz="1600" b="1" dirty="0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600" b="1" dirty="0">
                <a:latin typeface="Courier New" panose="02070309020205020404" pitchFamily="49" charset="0"/>
              </a:rPr>
              <a:t>   </a:t>
            </a:r>
            <a:r>
              <a:rPr lang="en-AU" altLang="el-GR" sz="1600" b="1" dirty="0" err="1">
                <a:latin typeface="Courier New" panose="02070309020205020404" pitchFamily="49" charset="0"/>
              </a:rPr>
              <a:t>MusicCD</a:t>
            </a:r>
            <a:r>
              <a:rPr lang="en-AU" altLang="el-GR" sz="1600" b="1" dirty="0">
                <a:latin typeface="Courier New" panose="02070309020205020404" pitchFamily="49" charset="0"/>
              </a:rPr>
              <a:t>[]  </a:t>
            </a:r>
            <a:r>
              <a:rPr lang="en-AU" altLang="el-GR" sz="1600" b="1" dirty="0" err="1">
                <a:latin typeface="Courier New" panose="02070309020205020404" pitchFamily="49" charset="0"/>
              </a:rPr>
              <a:t>myCDs</a:t>
            </a:r>
            <a:r>
              <a:rPr lang="en-AU" altLang="el-GR" sz="1600" b="1" dirty="0">
                <a:latin typeface="Courier New" panose="02070309020205020404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600" b="1" dirty="0">
                <a:latin typeface="Courier New" panose="02070309020205020404" pitchFamily="49" charset="0"/>
              </a:rPr>
              <a:t>   Video[]  </a:t>
            </a:r>
            <a:r>
              <a:rPr lang="en-AU" altLang="el-GR" sz="1600" b="1" dirty="0" err="1">
                <a:latin typeface="Courier New" panose="02070309020205020404" pitchFamily="49" charset="0"/>
              </a:rPr>
              <a:t>myVideos</a:t>
            </a:r>
            <a:r>
              <a:rPr lang="en-AU" altLang="el-GR" sz="1600" b="1" dirty="0">
                <a:latin typeface="Courier New" panose="02070309020205020404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600" b="1" dirty="0">
                <a:latin typeface="Courier New" panose="02070309020205020404" pitchFamily="49" charset="0"/>
              </a:rPr>
              <a:t>   …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AU" altLang="el-GR" sz="1600" b="1" dirty="0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600" b="1" dirty="0">
                <a:latin typeface="Courier New" panose="02070309020205020404" pitchFamily="49" charset="0"/>
              </a:rPr>
              <a:t>   </a:t>
            </a:r>
            <a:r>
              <a:rPr lang="en-AU" altLang="el-GR" sz="1600" b="1" dirty="0">
                <a:solidFill>
                  <a:srgbClr val="FF0000"/>
                </a:solidFill>
                <a:latin typeface="Courier New" panose="02070309020205020404" pitchFamily="49" charset="0"/>
              </a:rPr>
              <a:t>void</a:t>
            </a:r>
            <a:r>
              <a:rPr lang="en-AU" altLang="el-GR" sz="1600" b="1" dirty="0">
                <a:latin typeface="Courier New" panose="02070309020205020404" pitchFamily="49" charset="0"/>
              </a:rPr>
              <a:t> print()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600" b="1" dirty="0">
                <a:latin typeface="Courier New" panose="02070309020205020404" pitchFamily="49" charset="0"/>
              </a:rPr>
              <a:t>   {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600" b="1" dirty="0">
                <a:latin typeface="Courier New" panose="02070309020205020404" pitchFamily="49" charset="0"/>
              </a:rPr>
              <a:t>       </a:t>
            </a:r>
            <a:r>
              <a:rPr lang="en-AU" altLang="el-GR" sz="1600" b="1" dirty="0">
                <a:solidFill>
                  <a:srgbClr val="7030A0"/>
                </a:solidFill>
                <a:latin typeface="Courier New" panose="02070309020205020404" pitchFamily="49" charset="0"/>
              </a:rPr>
              <a:t>for</a:t>
            </a:r>
            <a:r>
              <a:rPr lang="en-AU" altLang="el-GR" sz="1600" b="1" dirty="0">
                <a:latin typeface="Courier New" panose="02070309020205020404" pitchFamily="49" charset="0"/>
              </a:rPr>
              <a:t>(</a:t>
            </a:r>
            <a:r>
              <a:rPr lang="en-AU" altLang="el-GR" sz="1600" b="1" dirty="0">
                <a:solidFill>
                  <a:srgbClr val="FF0000"/>
                </a:solidFill>
                <a:latin typeface="Courier New" panose="02070309020205020404" pitchFamily="49" charset="0"/>
              </a:rPr>
              <a:t>int</a:t>
            </a:r>
            <a:r>
              <a:rPr lang="en-AU" altLang="el-GR" sz="1600" b="1" dirty="0">
                <a:latin typeface="Courier New" panose="02070309020205020404" pitchFamily="49" charset="0"/>
              </a:rPr>
              <a:t> </a:t>
            </a:r>
            <a:r>
              <a:rPr lang="en-AU" altLang="el-GR" sz="1600" b="1" dirty="0" err="1">
                <a:latin typeface="Courier New" panose="02070309020205020404" pitchFamily="49" charset="0"/>
              </a:rPr>
              <a:t>i</a:t>
            </a:r>
            <a:r>
              <a:rPr lang="en-AU" altLang="el-GR" sz="1600" b="1" dirty="0">
                <a:latin typeface="Courier New" panose="02070309020205020404" pitchFamily="49" charset="0"/>
              </a:rPr>
              <a:t>=0; </a:t>
            </a:r>
            <a:r>
              <a:rPr lang="en-AU" altLang="el-GR" sz="1600" b="1" dirty="0" err="1">
                <a:latin typeface="Courier New" panose="02070309020205020404" pitchFamily="49" charset="0"/>
              </a:rPr>
              <a:t>i</a:t>
            </a:r>
            <a:r>
              <a:rPr lang="en-AU" altLang="el-GR" sz="1600" b="1" dirty="0">
                <a:latin typeface="Courier New" panose="02070309020205020404" pitchFamily="49" charset="0"/>
              </a:rPr>
              <a:t>&lt;</a:t>
            </a:r>
            <a:r>
              <a:rPr lang="en-AU" altLang="el-GR" sz="1600" b="1" dirty="0" err="1">
                <a:latin typeface="Courier New" panose="02070309020205020404" pitchFamily="49" charset="0"/>
              </a:rPr>
              <a:t>myCDs.length</a:t>
            </a:r>
            <a:r>
              <a:rPr lang="en-AU" altLang="el-GR" sz="1600" b="1" dirty="0">
                <a:latin typeface="Courier New" panose="02070309020205020404" pitchFamily="49" charset="0"/>
              </a:rPr>
              <a:t>; </a:t>
            </a:r>
            <a:r>
              <a:rPr lang="en-AU" altLang="el-GR" sz="1600" b="1" dirty="0" err="1">
                <a:latin typeface="Courier New" panose="02070309020205020404" pitchFamily="49" charset="0"/>
              </a:rPr>
              <a:t>i</a:t>
            </a:r>
            <a:r>
              <a:rPr lang="en-AU" altLang="el-GR" sz="1600" b="1" dirty="0">
                <a:latin typeface="Courier New" panose="02070309020205020404" pitchFamily="49" charset="0"/>
              </a:rPr>
              <a:t>++)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600" b="1" dirty="0">
                <a:latin typeface="Courier New" panose="02070309020205020404" pitchFamily="49" charset="0"/>
              </a:rPr>
              <a:t>       {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600" b="1" dirty="0">
                <a:latin typeface="Courier New" panose="02070309020205020404" pitchFamily="49" charset="0"/>
              </a:rPr>
              <a:t>            </a:t>
            </a:r>
            <a:r>
              <a:rPr lang="en-AU" altLang="el-GR" sz="1600" b="1" dirty="0" err="1">
                <a:latin typeface="Courier New" panose="02070309020205020404" pitchFamily="49" charset="0"/>
              </a:rPr>
              <a:t>myCDs</a:t>
            </a:r>
            <a:r>
              <a:rPr lang="en-AU" altLang="el-GR" sz="1600" b="1" dirty="0">
                <a:latin typeface="Courier New" panose="02070309020205020404" pitchFamily="49" charset="0"/>
              </a:rPr>
              <a:t>[</a:t>
            </a:r>
            <a:r>
              <a:rPr lang="en-AU" altLang="el-GR" sz="1600" b="1" dirty="0" err="1">
                <a:latin typeface="Courier New" panose="02070309020205020404" pitchFamily="49" charset="0"/>
              </a:rPr>
              <a:t>i</a:t>
            </a:r>
            <a:r>
              <a:rPr lang="en-AU" altLang="el-GR" sz="1600" b="1" dirty="0">
                <a:latin typeface="Courier New" panose="02070309020205020404" pitchFamily="49" charset="0"/>
              </a:rPr>
              <a:t>].print();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600" b="1" dirty="0">
                <a:latin typeface="Courier New" panose="02070309020205020404" pitchFamily="49" charset="0"/>
              </a:rPr>
              <a:t>       }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600" b="1" dirty="0">
                <a:latin typeface="Courier New" panose="02070309020205020404" pitchFamily="49" charset="0"/>
              </a:rPr>
              <a:t>      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600" b="1" dirty="0">
                <a:latin typeface="Courier New" panose="02070309020205020404" pitchFamily="49" charset="0"/>
              </a:rPr>
              <a:t>	</a:t>
            </a:r>
            <a:r>
              <a:rPr lang="en-AU" altLang="el-GR" sz="1600" b="1" dirty="0">
                <a:solidFill>
                  <a:srgbClr val="7030A0"/>
                </a:solidFill>
                <a:latin typeface="Courier New" panose="02070309020205020404" pitchFamily="49" charset="0"/>
              </a:rPr>
              <a:t>for</a:t>
            </a:r>
            <a:r>
              <a:rPr lang="en-AU" altLang="el-GR" sz="1600" b="1" dirty="0">
                <a:latin typeface="Courier New" panose="02070309020205020404" pitchFamily="49" charset="0"/>
              </a:rPr>
              <a:t>(</a:t>
            </a:r>
            <a:r>
              <a:rPr lang="en-AU" altLang="el-GR" sz="1600" b="1" dirty="0">
                <a:solidFill>
                  <a:srgbClr val="FF0000"/>
                </a:solidFill>
                <a:latin typeface="Courier New" panose="02070309020205020404" pitchFamily="49" charset="0"/>
              </a:rPr>
              <a:t>int</a:t>
            </a:r>
            <a:r>
              <a:rPr lang="en-AU" altLang="el-GR" sz="1600" b="1" dirty="0">
                <a:latin typeface="Courier New" panose="02070309020205020404" pitchFamily="49" charset="0"/>
              </a:rPr>
              <a:t> </a:t>
            </a:r>
            <a:r>
              <a:rPr lang="en-AU" altLang="el-GR" sz="1600" b="1" dirty="0" err="1">
                <a:latin typeface="Courier New" panose="02070309020205020404" pitchFamily="49" charset="0"/>
              </a:rPr>
              <a:t>i</a:t>
            </a:r>
            <a:r>
              <a:rPr lang="en-AU" altLang="el-GR" sz="1600" b="1" dirty="0">
                <a:latin typeface="Courier New" panose="02070309020205020404" pitchFamily="49" charset="0"/>
              </a:rPr>
              <a:t>=0; </a:t>
            </a:r>
            <a:r>
              <a:rPr lang="en-AU" altLang="el-GR" sz="1600" b="1" dirty="0" err="1">
                <a:latin typeface="Courier New" panose="02070309020205020404" pitchFamily="49" charset="0"/>
              </a:rPr>
              <a:t>i</a:t>
            </a:r>
            <a:r>
              <a:rPr lang="en-AU" altLang="el-GR" sz="1600" b="1" dirty="0">
                <a:latin typeface="Courier New" panose="02070309020205020404" pitchFamily="49" charset="0"/>
              </a:rPr>
              <a:t>&lt;</a:t>
            </a:r>
            <a:r>
              <a:rPr lang="en-AU" altLang="el-GR" sz="1600" b="1" dirty="0" err="1">
                <a:latin typeface="Courier New" panose="02070309020205020404" pitchFamily="49" charset="0"/>
              </a:rPr>
              <a:t>myVideos.length</a:t>
            </a:r>
            <a:r>
              <a:rPr lang="en-AU" altLang="el-GR" sz="1600" b="1" dirty="0">
                <a:latin typeface="Courier New" panose="02070309020205020404" pitchFamily="49" charset="0"/>
              </a:rPr>
              <a:t>; </a:t>
            </a:r>
            <a:r>
              <a:rPr lang="en-AU" altLang="el-GR" sz="1600" b="1" dirty="0" err="1">
                <a:latin typeface="Courier New" panose="02070309020205020404" pitchFamily="49" charset="0"/>
              </a:rPr>
              <a:t>i</a:t>
            </a:r>
            <a:r>
              <a:rPr lang="en-AU" altLang="el-GR" sz="1600" b="1" dirty="0">
                <a:latin typeface="Courier New" panose="02070309020205020404" pitchFamily="49" charset="0"/>
              </a:rPr>
              <a:t>++)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600" b="1" dirty="0">
                <a:latin typeface="Courier New" panose="02070309020205020404" pitchFamily="49" charset="0"/>
              </a:rPr>
              <a:t>       {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600" b="1" dirty="0">
                <a:latin typeface="Courier New" panose="02070309020205020404" pitchFamily="49" charset="0"/>
              </a:rPr>
              <a:t>            </a:t>
            </a:r>
            <a:r>
              <a:rPr lang="en-AU" altLang="el-GR" sz="1600" b="1" dirty="0" err="1">
                <a:latin typeface="Courier New" panose="02070309020205020404" pitchFamily="49" charset="0"/>
              </a:rPr>
              <a:t>myVideos</a:t>
            </a:r>
            <a:r>
              <a:rPr lang="en-AU" altLang="el-GR" sz="1600" b="1" dirty="0">
                <a:latin typeface="Courier New" panose="02070309020205020404" pitchFamily="49" charset="0"/>
              </a:rPr>
              <a:t>[</a:t>
            </a:r>
            <a:r>
              <a:rPr lang="en-AU" altLang="el-GR" sz="1600" b="1" dirty="0" err="1">
                <a:latin typeface="Courier New" panose="02070309020205020404" pitchFamily="49" charset="0"/>
              </a:rPr>
              <a:t>i</a:t>
            </a:r>
            <a:r>
              <a:rPr lang="en-AU" altLang="el-GR" sz="1600" b="1" dirty="0">
                <a:latin typeface="Courier New" panose="02070309020205020404" pitchFamily="49" charset="0"/>
              </a:rPr>
              <a:t>].print();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600" b="1" dirty="0">
                <a:latin typeface="Courier New" panose="02070309020205020404" pitchFamily="49" charset="0"/>
              </a:rPr>
              <a:t>       }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600" b="1" dirty="0">
                <a:latin typeface="Courier New" panose="02070309020205020404" pitchFamily="49" charset="0"/>
              </a:rPr>
              <a:t>   }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AU" altLang="el-GR" sz="1600" b="1" dirty="0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600" b="1" dirty="0">
                <a:latin typeface="Courier New" panose="02070309020205020404" pitchFamily="49" charset="0"/>
              </a:rPr>
              <a:t>   …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600" b="1" dirty="0">
                <a:latin typeface="Courier New" panose="02070309020205020404" pitchFamily="49" charset="0"/>
              </a:rPr>
              <a:t>}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>
                <a:solidFill>
                  <a:srgbClr val="000000"/>
                </a:solidFill>
              </a:rPr>
              <a:t>Μειονεκτήματα</a:t>
            </a:r>
            <a:r>
              <a:rPr lang="el-GR" altLang="el-GR"/>
              <a:t> </a:t>
            </a:r>
            <a:endParaRPr lang="en-AU" altLang="el-GR"/>
          </a:p>
        </p:txBody>
      </p:sp>
      <p:sp>
        <p:nvSpPr>
          <p:cNvPr id="1239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76400"/>
            <a:ext cx="7772400" cy="3276600"/>
          </a:xfrm>
          <a:solidFill>
            <a:srgbClr val="CECECE"/>
          </a:solidFill>
          <a:ln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l-GR" sz="2400">
                <a:latin typeface="Arial" charset="0"/>
              </a:rPr>
              <a:t>Επανάληψη κώδικα στις κλάσεις </a:t>
            </a:r>
            <a:r>
              <a:rPr lang="en-AU" sz="2400">
                <a:latin typeface="Arial" charset="0"/>
              </a:rPr>
              <a:t>CD</a:t>
            </a:r>
            <a:r>
              <a:rPr lang="el-GR" sz="2400">
                <a:latin typeface="Arial" charset="0"/>
              </a:rPr>
              <a:t> και </a:t>
            </a:r>
            <a:r>
              <a:rPr lang="en-US" sz="2400">
                <a:latin typeface="Arial" charset="0"/>
              </a:rPr>
              <a:t>V</a:t>
            </a:r>
            <a:r>
              <a:rPr lang="en-AU" sz="2400">
                <a:latin typeface="Arial" charset="0"/>
              </a:rPr>
              <a:t>ideo</a:t>
            </a:r>
          </a:p>
          <a:p>
            <a:pPr>
              <a:defRPr/>
            </a:pPr>
            <a:r>
              <a:rPr lang="el-GR" sz="2400">
                <a:latin typeface="Arial" charset="0"/>
              </a:rPr>
              <a:t>Επιπλέον εργασία για τροποποίηση του πηγαίου κώδικα</a:t>
            </a:r>
            <a:endParaRPr lang="en-AU" sz="2400">
              <a:latin typeface="Arial" charset="0"/>
            </a:endParaRPr>
          </a:p>
          <a:p>
            <a:pPr>
              <a:defRPr/>
            </a:pPr>
            <a:r>
              <a:rPr lang="el-GR" sz="2400">
                <a:latin typeface="Arial" charset="0"/>
              </a:rPr>
              <a:t>Δυο διανύσματα και επανάληψη κώδικα στην κλάση </a:t>
            </a:r>
            <a:r>
              <a:rPr lang="en-US" sz="2400">
                <a:latin typeface="Arial" charset="0"/>
              </a:rPr>
              <a:t>Database</a:t>
            </a:r>
          </a:p>
          <a:p>
            <a:pPr>
              <a:defRPr/>
            </a:pPr>
            <a:r>
              <a:rPr lang="el-GR" sz="2400">
                <a:latin typeface="Arial" charset="0"/>
              </a:rPr>
              <a:t>Διάφορα άλλα</a:t>
            </a:r>
            <a:r>
              <a:rPr lang="en-AU" sz="2400">
                <a:latin typeface="Arial" charset="0"/>
              </a:rPr>
              <a:t> (</a:t>
            </a:r>
            <a:r>
              <a:rPr lang="el-GR" sz="2400">
                <a:latin typeface="Arial" charset="0"/>
              </a:rPr>
              <a:t>θα τα δούμε σύντομα</a:t>
            </a:r>
            <a:r>
              <a:rPr lang="en-AU" sz="2400">
                <a:latin typeface="Arial" charset="0"/>
              </a:rPr>
              <a:t>…)</a:t>
            </a:r>
          </a:p>
        </p:txBody>
      </p:sp>
      <p:graphicFrame>
        <p:nvGraphicFramePr>
          <p:cNvPr id="6146" name="Object 4"/>
          <p:cNvGraphicFramePr>
            <a:graphicFrameLocks noChangeAspect="1"/>
          </p:cNvGraphicFramePr>
          <p:nvPr/>
        </p:nvGraphicFramePr>
        <p:xfrm>
          <a:off x="7696200" y="4343400"/>
          <a:ext cx="827088" cy="172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3" imgW="1727200" imgH="3606800" progId="MS_ClipArt_Gallery">
                  <p:embed/>
                </p:oleObj>
              </mc:Choice>
              <mc:Fallback>
                <p:oleObj r:id="rId3" imgW="1727200" imgH="3606800" progId="MS_ClipArt_Gallery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96200" y="4343400"/>
                        <a:ext cx="827088" cy="172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501650"/>
            <a:ext cx="7924800" cy="565150"/>
          </a:xfrm>
        </p:spPr>
        <p:txBody>
          <a:bodyPr/>
          <a:lstStyle/>
          <a:p>
            <a:r>
              <a:rPr lang="el-GR" altLang="el-GR" sz="3600">
                <a:solidFill>
                  <a:srgbClr val="000000"/>
                </a:solidFill>
              </a:rPr>
              <a:t>Η εναλλακτική λύση</a:t>
            </a:r>
            <a:r>
              <a:rPr lang="en-AU" altLang="el-GR" sz="3600">
                <a:solidFill>
                  <a:srgbClr val="000000"/>
                </a:solidFill>
              </a:rPr>
              <a:t>: </a:t>
            </a:r>
            <a:r>
              <a:rPr lang="el-GR" altLang="el-GR" sz="3600">
                <a:solidFill>
                  <a:srgbClr val="000000"/>
                </a:solidFill>
              </a:rPr>
              <a:t>κληρονομικότητα</a:t>
            </a:r>
            <a:endParaRPr lang="en-AU" altLang="el-GR" sz="3600">
              <a:solidFill>
                <a:srgbClr val="000000"/>
              </a:solidFill>
            </a:endParaRPr>
          </a:p>
        </p:txBody>
      </p:sp>
      <p:sp>
        <p:nvSpPr>
          <p:cNvPr id="91142" name="Text Box 6"/>
          <p:cNvSpPr txBox="1">
            <a:spLocks noChangeArrowheads="1"/>
          </p:cNvSpPr>
          <p:nvPr/>
        </p:nvSpPr>
        <p:spPr bwMode="auto">
          <a:xfrm>
            <a:off x="4572000" y="1524000"/>
            <a:ext cx="3276600" cy="1173163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2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buClrTx/>
              <a:buSzTx/>
              <a:buFontTx/>
              <a:buNone/>
              <a:defRPr/>
            </a:pPr>
            <a:r>
              <a:rPr lang="en-AU" sz="2800">
                <a:latin typeface="Arial" charset="0"/>
              </a:rPr>
              <a:t>Item</a:t>
            </a:r>
          </a:p>
          <a:p>
            <a:pPr algn="ctr">
              <a:buClrTx/>
              <a:buSzTx/>
              <a:buFontTx/>
              <a:buNone/>
              <a:defRPr/>
            </a:pPr>
            <a:endParaRPr lang="en-AU" sz="2800">
              <a:latin typeface="Arial" charset="0"/>
            </a:endParaRPr>
          </a:p>
        </p:txBody>
      </p:sp>
      <p:sp>
        <p:nvSpPr>
          <p:cNvPr id="91144" name="Text Box 8"/>
          <p:cNvSpPr txBox="1">
            <a:spLocks noChangeArrowheads="1"/>
          </p:cNvSpPr>
          <p:nvPr/>
        </p:nvSpPr>
        <p:spPr bwMode="auto">
          <a:xfrm>
            <a:off x="4419600" y="3581400"/>
            <a:ext cx="1665288" cy="1173163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2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buClrTx/>
              <a:buSzTx/>
              <a:buFontTx/>
              <a:buNone/>
              <a:defRPr/>
            </a:pPr>
            <a:r>
              <a:rPr lang="en-AU" sz="2800">
                <a:latin typeface="Arial" charset="0"/>
              </a:rPr>
              <a:t>CD</a:t>
            </a:r>
          </a:p>
          <a:p>
            <a:pPr algn="ctr">
              <a:buClrTx/>
              <a:buSzTx/>
              <a:buFontTx/>
              <a:buNone/>
              <a:defRPr/>
            </a:pPr>
            <a:endParaRPr lang="en-AU" sz="2800">
              <a:latin typeface="Arial" charset="0"/>
            </a:endParaRPr>
          </a:p>
        </p:txBody>
      </p:sp>
      <p:sp>
        <p:nvSpPr>
          <p:cNvPr id="91147" name="Text Box 11"/>
          <p:cNvSpPr txBox="1">
            <a:spLocks noChangeArrowheads="1"/>
          </p:cNvSpPr>
          <p:nvPr/>
        </p:nvSpPr>
        <p:spPr bwMode="auto">
          <a:xfrm>
            <a:off x="6705600" y="3581400"/>
            <a:ext cx="1600200" cy="1173163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2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buClrTx/>
              <a:buSzTx/>
              <a:buFontTx/>
              <a:buNone/>
              <a:defRPr/>
            </a:pPr>
            <a:r>
              <a:rPr lang="en-AU" sz="2800">
                <a:latin typeface="Arial" charset="0"/>
              </a:rPr>
              <a:t>Video</a:t>
            </a:r>
          </a:p>
          <a:p>
            <a:pPr algn="ctr">
              <a:buClrTx/>
              <a:buSzTx/>
              <a:buFontTx/>
              <a:buNone/>
              <a:defRPr/>
            </a:pPr>
            <a:endParaRPr lang="en-AU" sz="2800">
              <a:latin typeface="Arial" charset="0"/>
            </a:endParaRPr>
          </a:p>
        </p:txBody>
      </p:sp>
      <p:cxnSp>
        <p:nvCxnSpPr>
          <p:cNvPr id="28678" name="AutoShape 19"/>
          <p:cNvCxnSpPr>
            <a:cxnSpLocks noChangeShapeType="1"/>
            <a:stCxn id="91144" idx="0"/>
            <a:endCxn id="91142" idx="2"/>
          </p:cNvCxnSpPr>
          <p:nvPr/>
        </p:nvCxnSpPr>
        <p:spPr bwMode="auto">
          <a:xfrm flipV="1">
            <a:off x="5253038" y="2697163"/>
            <a:ext cx="957262" cy="884237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679" name="AutoShape 20"/>
          <p:cNvCxnSpPr>
            <a:cxnSpLocks noChangeShapeType="1"/>
            <a:stCxn id="91147" idx="0"/>
            <a:endCxn id="91142" idx="2"/>
          </p:cNvCxnSpPr>
          <p:nvPr/>
        </p:nvCxnSpPr>
        <p:spPr bwMode="auto">
          <a:xfrm flipH="1" flipV="1">
            <a:off x="6210300" y="2697163"/>
            <a:ext cx="1295400" cy="884237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8680" name="AutoShape 24"/>
          <p:cNvSpPr>
            <a:spLocks noChangeArrowheads="1"/>
          </p:cNvSpPr>
          <p:nvPr/>
        </p:nvSpPr>
        <p:spPr bwMode="auto">
          <a:xfrm>
            <a:off x="3352800" y="4953000"/>
            <a:ext cx="3048000" cy="914400"/>
          </a:xfrm>
          <a:prstGeom prst="wedgeRoundRectCallout">
            <a:avLst>
              <a:gd name="adj1" fmla="val -43750"/>
              <a:gd name="adj2" fmla="val 70000"/>
              <a:gd name="adj3" fmla="val 16667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 anchor="ctr"/>
          <a:lstStyle>
            <a:lvl1pPr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20000"/>
              </a:spcBef>
              <a:buFont typeface="Monotype Sorts" charset="2"/>
              <a:buChar char=""/>
            </a:pPr>
            <a:endParaRPr lang="el-GR" altLang="el-GR" sz="3200">
              <a:latin typeface="Helvetica" panose="020B0604020202020204" pitchFamily="34" charset="0"/>
            </a:endParaRPr>
          </a:p>
        </p:txBody>
      </p:sp>
      <p:sp>
        <p:nvSpPr>
          <p:cNvPr id="28681" name="AutoShape 25"/>
          <p:cNvSpPr>
            <a:spLocks noChangeArrowheads="1"/>
          </p:cNvSpPr>
          <p:nvPr/>
        </p:nvSpPr>
        <p:spPr bwMode="auto">
          <a:xfrm>
            <a:off x="304800" y="3657600"/>
            <a:ext cx="3733800" cy="1600200"/>
          </a:xfrm>
          <a:prstGeom prst="wedgeEllipseCallout">
            <a:avLst>
              <a:gd name="adj1" fmla="val -55444"/>
              <a:gd name="adj2" fmla="val 90278"/>
            </a:avLst>
          </a:prstGeom>
          <a:solidFill>
            <a:srgbClr val="CECECE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lIns="90487" tIns="44450" rIns="90487" bIns="44450" anchor="ctr"/>
          <a:lstStyle>
            <a:lvl1pPr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el-GR" altLang="el-GR" sz="2000" b="1" i="1" u="sng">
                <a:latin typeface="Times" panose="02020603050405020304" pitchFamily="18" charset="0"/>
              </a:rPr>
              <a:t>Σημείωση</a:t>
            </a:r>
            <a:r>
              <a:rPr lang="el-GR" altLang="el-GR" sz="2000" i="1">
                <a:latin typeface="Times" panose="02020603050405020304" pitchFamily="18" charset="0"/>
              </a:rPr>
              <a:t>: «τετράγωνα» </a:t>
            </a:r>
            <a:br>
              <a:rPr lang="el-GR" altLang="el-GR" sz="2000" i="1">
                <a:latin typeface="Times" panose="02020603050405020304" pitchFamily="18" charset="0"/>
              </a:rPr>
            </a:br>
            <a:r>
              <a:rPr lang="el-GR" altLang="el-GR" sz="2000" i="1">
                <a:latin typeface="Times" panose="02020603050405020304" pitchFamily="18" charset="0"/>
              </a:rPr>
              <a:t>εικονίδια αναπαριστούν</a:t>
            </a:r>
            <a:br>
              <a:rPr lang="el-GR" altLang="el-GR" sz="2000" i="1">
                <a:latin typeface="Times" panose="02020603050405020304" pitchFamily="18" charset="0"/>
              </a:rPr>
            </a:br>
            <a:r>
              <a:rPr lang="el-GR" altLang="el-GR" sz="2000" i="1">
                <a:latin typeface="Times" panose="02020603050405020304" pitchFamily="18" charset="0"/>
              </a:rPr>
              <a:t> κλάσεις</a:t>
            </a:r>
            <a:endParaRPr lang="en-AU" altLang="el-GR" sz="2000" i="1">
              <a:latin typeface="Times" panose="02020603050405020304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>
                <a:solidFill>
                  <a:srgbClr val="000000"/>
                </a:solidFill>
              </a:rPr>
              <a:t>Τα πεδία των κλάσεων</a:t>
            </a:r>
            <a:endParaRPr lang="en-AU" altLang="el-GR" sz="3600">
              <a:solidFill>
                <a:srgbClr val="000000"/>
              </a:solidFill>
            </a:endParaRPr>
          </a:p>
        </p:txBody>
      </p:sp>
      <p:sp>
        <p:nvSpPr>
          <p:cNvPr id="128003" name="Text Box 3"/>
          <p:cNvSpPr txBox="1">
            <a:spLocks noChangeArrowheads="1"/>
          </p:cNvSpPr>
          <p:nvPr/>
        </p:nvSpPr>
        <p:spPr bwMode="auto">
          <a:xfrm>
            <a:off x="4419600" y="1828800"/>
            <a:ext cx="3276600" cy="1173163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2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buClrTx/>
              <a:buSzTx/>
              <a:buFontTx/>
              <a:buNone/>
              <a:defRPr/>
            </a:pPr>
            <a:r>
              <a:rPr lang="en-AU" sz="2800">
                <a:latin typeface="Arial" charset="0"/>
              </a:rPr>
              <a:t>Item</a:t>
            </a:r>
          </a:p>
          <a:p>
            <a:pPr algn="ctr">
              <a:buClrTx/>
              <a:buSzTx/>
              <a:buFontTx/>
              <a:buNone/>
              <a:defRPr/>
            </a:pPr>
            <a:endParaRPr lang="en-AU" sz="2800">
              <a:latin typeface="Arial" charset="0"/>
            </a:endParaRPr>
          </a:p>
        </p:txBody>
      </p:sp>
      <p:sp>
        <p:nvSpPr>
          <p:cNvPr id="128004" name="Text Box 4"/>
          <p:cNvSpPr txBox="1">
            <a:spLocks noChangeArrowheads="1"/>
          </p:cNvSpPr>
          <p:nvPr/>
        </p:nvSpPr>
        <p:spPr bwMode="auto">
          <a:xfrm>
            <a:off x="3733800" y="3810000"/>
            <a:ext cx="1665288" cy="1173163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2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buClrTx/>
              <a:buSzTx/>
              <a:buFontTx/>
              <a:buNone/>
              <a:defRPr/>
            </a:pPr>
            <a:r>
              <a:rPr lang="en-AU" sz="2800" dirty="0" err="1">
                <a:latin typeface="Arial" charset="0"/>
              </a:rPr>
              <a:t>MusicCD</a:t>
            </a:r>
            <a:endParaRPr lang="en-AU" sz="2800" dirty="0">
              <a:latin typeface="Arial" charset="0"/>
            </a:endParaRPr>
          </a:p>
          <a:p>
            <a:pPr algn="ctr">
              <a:buClrTx/>
              <a:buSzTx/>
              <a:buFontTx/>
              <a:buNone/>
              <a:defRPr/>
            </a:pPr>
            <a:endParaRPr lang="en-AU" sz="2800" dirty="0">
              <a:latin typeface="Arial" charset="0"/>
            </a:endParaRPr>
          </a:p>
        </p:txBody>
      </p:sp>
      <p:sp>
        <p:nvSpPr>
          <p:cNvPr id="128005" name="Text Box 5"/>
          <p:cNvSpPr txBox="1">
            <a:spLocks noChangeArrowheads="1"/>
          </p:cNvSpPr>
          <p:nvPr/>
        </p:nvSpPr>
        <p:spPr bwMode="auto">
          <a:xfrm>
            <a:off x="6705600" y="3810000"/>
            <a:ext cx="1676400" cy="1173163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2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buClrTx/>
              <a:buSzTx/>
              <a:buFontTx/>
              <a:buNone/>
              <a:defRPr/>
            </a:pPr>
            <a:r>
              <a:rPr lang="en-AU" sz="2800">
                <a:latin typeface="Arial" charset="0"/>
              </a:rPr>
              <a:t>Video</a:t>
            </a:r>
          </a:p>
          <a:p>
            <a:pPr algn="ctr">
              <a:buClrTx/>
              <a:buSzTx/>
              <a:buFontTx/>
              <a:buNone/>
              <a:defRPr/>
            </a:pPr>
            <a:endParaRPr lang="en-AU" sz="2800">
              <a:latin typeface="Arial" charset="0"/>
            </a:endParaRPr>
          </a:p>
        </p:txBody>
      </p:sp>
      <p:cxnSp>
        <p:nvCxnSpPr>
          <p:cNvPr id="29702" name="AutoShape 6"/>
          <p:cNvCxnSpPr>
            <a:cxnSpLocks noChangeShapeType="1"/>
            <a:endCxn id="128004" idx="0"/>
          </p:cNvCxnSpPr>
          <p:nvPr/>
        </p:nvCxnSpPr>
        <p:spPr bwMode="auto">
          <a:xfrm flipH="1">
            <a:off x="4566444" y="3092450"/>
            <a:ext cx="1373708" cy="71755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triangle" w="lg" len="lg"/>
            <a:tailEnd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9703" name="AutoShape 7"/>
          <p:cNvCxnSpPr>
            <a:cxnSpLocks noChangeShapeType="1"/>
          </p:cNvCxnSpPr>
          <p:nvPr/>
        </p:nvCxnSpPr>
        <p:spPr bwMode="auto">
          <a:xfrm flipH="1" flipV="1">
            <a:off x="6300192" y="3090862"/>
            <a:ext cx="1243608" cy="70644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w="lg" len="lg"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9704" name="Rectangle 8"/>
          <p:cNvSpPr>
            <a:spLocks noChangeArrowheads="1"/>
          </p:cNvSpPr>
          <p:nvPr/>
        </p:nvSpPr>
        <p:spPr bwMode="auto">
          <a:xfrm>
            <a:off x="4724400" y="2362200"/>
            <a:ext cx="12954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>
                <a:latin typeface="Helvetica" panose="020B0604020202020204" pitchFamily="34" charset="0"/>
              </a:rPr>
              <a:t>title</a:t>
            </a:r>
          </a:p>
        </p:txBody>
      </p:sp>
      <p:sp>
        <p:nvSpPr>
          <p:cNvPr id="29705" name="Rectangle 9"/>
          <p:cNvSpPr>
            <a:spLocks noChangeArrowheads="1"/>
          </p:cNvSpPr>
          <p:nvPr/>
        </p:nvSpPr>
        <p:spPr bwMode="auto">
          <a:xfrm>
            <a:off x="4724400" y="2667000"/>
            <a:ext cx="12954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>
                <a:latin typeface="Helvetica" panose="020B0604020202020204" pitchFamily="34" charset="0"/>
              </a:rPr>
              <a:t>playing time</a:t>
            </a:r>
          </a:p>
        </p:txBody>
      </p:sp>
      <p:sp>
        <p:nvSpPr>
          <p:cNvPr id="29706" name="Rectangle 10"/>
          <p:cNvSpPr>
            <a:spLocks noChangeArrowheads="1"/>
          </p:cNvSpPr>
          <p:nvPr/>
        </p:nvSpPr>
        <p:spPr bwMode="auto">
          <a:xfrm>
            <a:off x="6019800" y="2362200"/>
            <a:ext cx="12954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>
                <a:latin typeface="Helvetica" panose="020B0604020202020204" pitchFamily="34" charset="0"/>
              </a:rPr>
              <a:t>gotIt</a:t>
            </a:r>
          </a:p>
        </p:txBody>
      </p:sp>
      <p:sp>
        <p:nvSpPr>
          <p:cNvPr id="29707" name="Rectangle 11"/>
          <p:cNvSpPr>
            <a:spLocks noChangeArrowheads="1"/>
          </p:cNvSpPr>
          <p:nvPr/>
        </p:nvSpPr>
        <p:spPr bwMode="auto">
          <a:xfrm>
            <a:off x="6019800" y="2667000"/>
            <a:ext cx="12954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>
                <a:latin typeface="Helvetica" panose="020B0604020202020204" pitchFamily="34" charset="0"/>
              </a:rPr>
              <a:t>comment</a:t>
            </a:r>
          </a:p>
        </p:txBody>
      </p:sp>
      <p:sp>
        <p:nvSpPr>
          <p:cNvPr id="29708" name="Rectangle 12"/>
          <p:cNvSpPr>
            <a:spLocks noChangeArrowheads="1"/>
          </p:cNvSpPr>
          <p:nvPr/>
        </p:nvSpPr>
        <p:spPr bwMode="auto">
          <a:xfrm>
            <a:off x="6858000" y="4419600"/>
            <a:ext cx="12954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>
                <a:latin typeface="Helvetica" panose="020B0604020202020204" pitchFamily="34" charset="0"/>
              </a:rPr>
              <a:t>director</a:t>
            </a:r>
          </a:p>
        </p:txBody>
      </p:sp>
      <p:sp>
        <p:nvSpPr>
          <p:cNvPr id="29709" name="Rectangle 13"/>
          <p:cNvSpPr>
            <a:spLocks noChangeArrowheads="1"/>
          </p:cNvSpPr>
          <p:nvPr/>
        </p:nvSpPr>
        <p:spPr bwMode="auto">
          <a:xfrm>
            <a:off x="3886200" y="4267200"/>
            <a:ext cx="12954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>
                <a:latin typeface="Helvetica" panose="020B0604020202020204" pitchFamily="34" charset="0"/>
              </a:rPr>
              <a:t>artist</a:t>
            </a:r>
          </a:p>
        </p:txBody>
      </p:sp>
      <p:sp>
        <p:nvSpPr>
          <p:cNvPr id="29710" name="Rectangle 15"/>
          <p:cNvSpPr>
            <a:spLocks noChangeArrowheads="1"/>
          </p:cNvSpPr>
          <p:nvPr/>
        </p:nvSpPr>
        <p:spPr bwMode="auto">
          <a:xfrm>
            <a:off x="3886200" y="4572000"/>
            <a:ext cx="12954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>
                <a:latin typeface="Helvetica" panose="020B0604020202020204" pitchFamily="34" charset="0"/>
              </a:rPr>
              <a:t>#tracks</a:t>
            </a:r>
          </a:p>
        </p:txBody>
      </p:sp>
      <p:sp>
        <p:nvSpPr>
          <p:cNvPr id="29711" name="Rectangle 16"/>
          <p:cNvSpPr>
            <a:spLocks noChangeArrowheads="1"/>
          </p:cNvSpPr>
          <p:nvPr/>
        </p:nvSpPr>
        <p:spPr bwMode="auto">
          <a:xfrm>
            <a:off x="323528" y="5721730"/>
            <a:ext cx="7992888" cy="6437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7" tIns="44450" rIns="90487" bIns="44450" anchor="ctr">
            <a:spAutoFit/>
          </a:bodyPr>
          <a:lstStyle>
            <a:lvl1pPr marL="342900" indent="-3429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lvl="1" algn="ctr"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 dirty="0">
                <a:latin typeface="Arial" panose="020B0604020202020204" pitchFamily="34" charset="0"/>
              </a:rPr>
              <a:t>	        </a:t>
            </a:r>
            <a:r>
              <a:rPr lang="en-AU" altLang="el-GR" sz="1800" u="sng" dirty="0" err="1">
                <a:latin typeface="Arial" panose="020B0604020202020204" pitchFamily="34" charset="0"/>
              </a:rPr>
              <a:t>MusicCD</a:t>
            </a:r>
            <a:r>
              <a:rPr lang="en-AU" altLang="el-GR" sz="1800" dirty="0">
                <a:latin typeface="Arial" panose="020B0604020202020204" pitchFamily="34" charset="0"/>
              </a:rPr>
              <a:t>: </a:t>
            </a:r>
            <a:r>
              <a:rPr lang="en-AU" altLang="el-GR" sz="1800" dirty="0">
                <a:solidFill>
                  <a:srgbClr val="0070C0"/>
                </a:solidFill>
                <a:latin typeface="Arial" panose="020B0604020202020204" pitchFamily="34" charset="0"/>
              </a:rPr>
              <a:t>title</a:t>
            </a:r>
            <a:r>
              <a:rPr lang="en-AU" altLang="el-GR" sz="1800" dirty="0">
                <a:latin typeface="Arial" panose="020B0604020202020204" pitchFamily="34" charset="0"/>
              </a:rPr>
              <a:t>, artist, # tracks, </a:t>
            </a:r>
            <a:r>
              <a:rPr lang="en-AU" altLang="el-GR" sz="1800" dirty="0">
                <a:solidFill>
                  <a:srgbClr val="0070C0"/>
                </a:solidFill>
                <a:latin typeface="Arial" panose="020B0604020202020204" pitchFamily="34" charset="0"/>
              </a:rPr>
              <a:t>playing time</a:t>
            </a:r>
            <a:r>
              <a:rPr lang="en-AU" altLang="el-GR" sz="1800" dirty="0">
                <a:latin typeface="Arial" panose="020B0604020202020204" pitchFamily="34" charset="0"/>
              </a:rPr>
              <a:t>, </a:t>
            </a:r>
            <a:r>
              <a:rPr lang="en-AU" altLang="el-GR" sz="1800" dirty="0">
                <a:solidFill>
                  <a:srgbClr val="0070C0"/>
                </a:solidFill>
                <a:latin typeface="Arial" panose="020B0604020202020204" pitchFamily="34" charset="0"/>
              </a:rPr>
              <a:t>got-it</a:t>
            </a:r>
            <a:r>
              <a:rPr lang="en-AU" altLang="el-GR" sz="1800" dirty="0">
                <a:latin typeface="Arial" panose="020B0604020202020204" pitchFamily="34" charset="0"/>
              </a:rPr>
              <a:t>, </a:t>
            </a:r>
            <a:r>
              <a:rPr lang="en-AU" altLang="el-GR" sz="1800" dirty="0">
                <a:solidFill>
                  <a:srgbClr val="0070C0"/>
                </a:solidFill>
                <a:latin typeface="Arial" panose="020B0604020202020204" pitchFamily="34" charset="0"/>
              </a:rPr>
              <a:t>comment</a:t>
            </a:r>
          </a:p>
          <a:p>
            <a:pPr lvl="1" algn="ctr"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 u="sng" dirty="0">
                <a:latin typeface="Arial" panose="020B0604020202020204" pitchFamily="34" charset="0"/>
              </a:rPr>
              <a:t>Video</a:t>
            </a:r>
            <a:r>
              <a:rPr lang="en-AU" altLang="el-GR" sz="1800" dirty="0">
                <a:latin typeface="Arial" panose="020B0604020202020204" pitchFamily="34" charset="0"/>
              </a:rPr>
              <a:t>: </a:t>
            </a:r>
            <a:r>
              <a:rPr lang="en-AU" altLang="el-GR" sz="1800" dirty="0">
                <a:solidFill>
                  <a:srgbClr val="0070C0"/>
                </a:solidFill>
                <a:latin typeface="Arial" panose="020B0604020202020204" pitchFamily="34" charset="0"/>
              </a:rPr>
              <a:t>title</a:t>
            </a:r>
            <a:r>
              <a:rPr lang="en-AU" altLang="el-GR" sz="1800" dirty="0">
                <a:latin typeface="Arial" panose="020B0604020202020204" pitchFamily="34" charset="0"/>
              </a:rPr>
              <a:t>, director, </a:t>
            </a:r>
            <a:r>
              <a:rPr lang="en-AU" altLang="el-GR" sz="1800" dirty="0">
                <a:solidFill>
                  <a:srgbClr val="0070C0"/>
                </a:solidFill>
                <a:latin typeface="Arial" panose="020B0604020202020204" pitchFamily="34" charset="0"/>
              </a:rPr>
              <a:t>playing time</a:t>
            </a:r>
            <a:r>
              <a:rPr lang="en-AU" altLang="el-GR" sz="1800" dirty="0">
                <a:latin typeface="Arial" panose="020B0604020202020204" pitchFamily="34" charset="0"/>
              </a:rPr>
              <a:t>, </a:t>
            </a:r>
            <a:r>
              <a:rPr lang="en-AU" altLang="el-GR" sz="1800" dirty="0">
                <a:solidFill>
                  <a:srgbClr val="0070C0"/>
                </a:solidFill>
                <a:latin typeface="Arial" panose="020B0604020202020204" pitchFamily="34" charset="0"/>
              </a:rPr>
              <a:t>got-it</a:t>
            </a:r>
            <a:r>
              <a:rPr lang="en-AU" altLang="el-GR" sz="1800" dirty="0">
                <a:latin typeface="Arial" panose="020B0604020202020204" pitchFamily="34" charset="0"/>
              </a:rPr>
              <a:t>, </a:t>
            </a:r>
            <a:r>
              <a:rPr lang="en-AU" altLang="el-GR" sz="1800" dirty="0">
                <a:solidFill>
                  <a:srgbClr val="0070C0"/>
                </a:solidFill>
                <a:latin typeface="Arial" panose="020B0604020202020204" pitchFamily="34" charset="0"/>
              </a:rPr>
              <a:t>comment</a:t>
            </a:r>
          </a:p>
        </p:txBody>
      </p:sp>
      <p:sp>
        <p:nvSpPr>
          <p:cNvPr id="128017" name="Text Box 17"/>
          <p:cNvSpPr txBox="1">
            <a:spLocks noChangeArrowheads="1"/>
          </p:cNvSpPr>
          <p:nvPr/>
        </p:nvSpPr>
        <p:spPr bwMode="auto">
          <a:xfrm>
            <a:off x="533400" y="1600200"/>
            <a:ext cx="3276600" cy="1508105"/>
          </a:xfrm>
          <a:prstGeom prst="rect">
            <a:avLst/>
          </a:prstGeom>
          <a:solidFill>
            <a:schemeClr val="hlink"/>
          </a:solidFill>
          <a:ln w="12700">
            <a:noFill/>
            <a:miter lim="800000"/>
            <a:headEnd/>
            <a:tailEnd/>
          </a:ln>
          <a:effectLst>
            <a:prstShdw prst="shdw17" dist="17961" dir="2700000">
              <a:schemeClr val="hlink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l-GR" sz="2400" dirty="0">
                <a:latin typeface="Times" charset="0"/>
              </a:rPr>
              <a:t>Οι</a:t>
            </a:r>
            <a:r>
              <a:rPr lang="el-GR" sz="2400" i="1" dirty="0">
                <a:latin typeface="Times" charset="0"/>
              </a:rPr>
              <a:t> </a:t>
            </a:r>
            <a:r>
              <a:rPr lang="el-GR" sz="2400" i="1" dirty="0" err="1">
                <a:solidFill>
                  <a:srgbClr val="0070C0"/>
                </a:solidFill>
                <a:latin typeface="Times" charset="0"/>
              </a:rPr>
              <a:t>υποκλάσεις</a:t>
            </a:r>
            <a:r>
              <a:rPr lang="el-GR" sz="2400" i="1" dirty="0">
                <a:latin typeface="Times" charset="0"/>
              </a:rPr>
              <a:t> </a:t>
            </a:r>
            <a:r>
              <a:rPr lang="en-US" sz="2000" dirty="0">
                <a:solidFill>
                  <a:srgbClr val="FF00FF"/>
                </a:solidFill>
                <a:latin typeface="Times" charset="0"/>
              </a:rPr>
              <a:t>[</a:t>
            </a:r>
            <a:r>
              <a:rPr lang="en-AU" sz="2000" dirty="0">
                <a:solidFill>
                  <a:srgbClr val="FF00FF"/>
                </a:solidFill>
                <a:latin typeface="Times" charset="0"/>
              </a:rPr>
              <a:t>subclasses]</a:t>
            </a:r>
            <a:r>
              <a:rPr lang="en-AU" sz="2400" i="1" dirty="0">
                <a:latin typeface="Times" charset="0"/>
              </a:rPr>
              <a:t> </a:t>
            </a:r>
            <a:r>
              <a:rPr lang="el-GR" sz="2400" b="1" dirty="0">
                <a:latin typeface="Times" charset="0"/>
              </a:rPr>
              <a:t>κληρονομούν </a:t>
            </a:r>
            <a:r>
              <a:rPr lang="en-AU" sz="2400" i="1" dirty="0">
                <a:latin typeface="Times" charset="0"/>
              </a:rPr>
              <a:t> </a:t>
            </a:r>
            <a:r>
              <a:rPr lang="el-GR" sz="2400" dirty="0">
                <a:latin typeface="Times" charset="0"/>
              </a:rPr>
              <a:t>τα</a:t>
            </a:r>
            <a:r>
              <a:rPr lang="en-AU" sz="2400" i="1" dirty="0">
                <a:latin typeface="Times" charset="0"/>
              </a:rPr>
              <a:t> </a:t>
            </a:r>
            <a:r>
              <a:rPr lang="el-GR" sz="2400" b="1" dirty="0">
                <a:latin typeface="Times" charset="0"/>
              </a:rPr>
              <a:t>πεδία </a:t>
            </a:r>
            <a:r>
              <a:rPr lang="en-AU" sz="2400" i="1" dirty="0">
                <a:latin typeface="Times" charset="0"/>
              </a:rPr>
              <a:t> </a:t>
            </a:r>
            <a:r>
              <a:rPr lang="el-GR" sz="2400" dirty="0">
                <a:latin typeface="Times" charset="0"/>
              </a:rPr>
              <a:t>από τις</a:t>
            </a:r>
            <a:r>
              <a:rPr lang="el-GR" sz="2400" i="1" dirty="0">
                <a:latin typeface="Times" charset="0"/>
              </a:rPr>
              <a:t> </a:t>
            </a:r>
            <a:r>
              <a:rPr lang="el-GR" sz="2400" i="1" dirty="0" err="1">
                <a:solidFill>
                  <a:srgbClr val="0070C0"/>
                </a:solidFill>
                <a:latin typeface="Times" charset="0"/>
              </a:rPr>
              <a:t>υπερκλάσεις</a:t>
            </a:r>
            <a:r>
              <a:rPr lang="en-AU" sz="2400" i="1" dirty="0">
                <a:latin typeface="Times" charset="0"/>
              </a:rPr>
              <a:t> </a:t>
            </a:r>
            <a:r>
              <a:rPr lang="en-US" sz="2000" dirty="0">
                <a:solidFill>
                  <a:srgbClr val="FF00FF"/>
                </a:solidFill>
                <a:latin typeface="Times" charset="0"/>
              </a:rPr>
              <a:t>[</a:t>
            </a:r>
            <a:r>
              <a:rPr lang="en-AU" sz="2000" dirty="0">
                <a:solidFill>
                  <a:srgbClr val="FF00FF"/>
                </a:solidFill>
                <a:latin typeface="Times" charset="0"/>
              </a:rPr>
              <a:t>superclasses]</a:t>
            </a:r>
            <a:r>
              <a:rPr lang="en-AU" sz="2000" dirty="0">
                <a:latin typeface="Times" charset="0"/>
              </a:rPr>
              <a:t>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>
                <a:solidFill>
                  <a:schemeClr val="tx2"/>
                </a:solidFill>
              </a:rPr>
              <a:t>Οι μέθοδοι των κλάσεων</a:t>
            </a:r>
            <a:endParaRPr lang="en-AU" altLang="el-GR" sz="3600">
              <a:solidFill>
                <a:schemeClr val="tx2"/>
              </a:solidFill>
            </a:endParaRPr>
          </a:p>
        </p:txBody>
      </p:sp>
      <p:sp>
        <p:nvSpPr>
          <p:cNvPr id="155651" name="Text Box 3"/>
          <p:cNvSpPr txBox="1">
            <a:spLocks noChangeArrowheads="1"/>
          </p:cNvSpPr>
          <p:nvPr/>
        </p:nvSpPr>
        <p:spPr bwMode="auto">
          <a:xfrm>
            <a:off x="3962400" y="1905000"/>
            <a:ext cx="3276600" cy="1173163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2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buClrTx/>
              <a:buSzTx/>
              <a:buFontTx/>
              <a:buNone/>
              <a:defRPr/>
            </a:pPr>
            <a:r>
              <a:rPr lang="en-AU" sz="2800">
                <a:latin typeface="Arial" charset="0"/>
              </a:rPr>
              <a:t>Item</a:t>
            </a:r>
          </a:p>
          <a:p>
            <a:pPr algn="ctr">
              <a:buClrTx/>
              <a:buSzTx/>
              <a:buFontTx/>
              <a:buNone/>
              <a:defRPr/>
            </a:pPr>
            <a:endParaRPr lang="en-AU" sz="2800">
              <a:latin typeface="Arial" charset="0"/>
            </a:endParaRPr>
          </a:p>
        </p:txBody>
      </p:sp>
      <p:sp>
        <p:nvSpPr>
          <p:cNvPr id="155652" name="Text Box 4"/>
          <p:cNvSpPr txBox="1">
            <a:spLocks noChangeArrowheads="1"/>
          </p:cNvSpPr>
          <p:nvPr/>
        </p:nvSpPr>
        <p:spPr bwMode="auto">
          <a:xfrm>
            <a:off x="2819400" y="3930650"/>
            <a:ext cx="1665288" cy="1173163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2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buClrTx/>
              <a:buSzTx/>
              <a:buFontTx/>
              <a:buNone/>
              <a:defRPr/>
            </a:pPr>
            <a:r>
              <a:rPr lang="en-AU" sz="2800" dirty="0" err="1">
                <a:latin typeface="Arial" charset="0"/>
              </a:rPr>
              <a:t>MusicCD</a:t>
            </a:r>
            <a:endParaRPr lang="en-AU" sz="2800" dirty="0">
              <a:latin typeface="Arial" charset="0"/>
            </a:endParaRPr>
          </a:p>
          <a:p>
            <a:pPr algn="ctr">
              <a:buClrTx/>
              <a:buSzTx/>
              <a:buFontTx/>
              <a:buNone/>
              <a:defRPr/>
            </a:pPr>
            <a:endParaRPr lang="en-AU" sz="2800" dirty="0">
              <a:latin typeface="Arial" charset="0"/>
            </a:endParaRPr>
          </a:p>
        </p:txBody>
      </p:sp>
      <p:sp>
        <p:nvSpPr>
          <p:cNvPr id="155653" name="Text Box 5"/>
          <p:cNvSpPr txBox="1">
            <a:spLocks noChangeArrowheads="1"/>
          </p:cNvSpPr>
          <p:nvPr/>
        </p:nvSpPr>
        <p:spPr bwMode="auto">
          <a:xfrm>
            <a:off x="6248400" y="3886200"/>
            <a:ext cx="1676400" cy="1173163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2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buClrTx/>
              <a:buSzTx/>
              <a:buFontTx/>
              <a:buNone/>
              <a:defRPr/>
            </a:pPr>
            <a:r>
              <a:rPr lang="en-AU" sz="2800">
                <a:latin typeface="Arial" charset="0"/>
              </a:rPr>
              <a:t>Video</a:t>
            </a:r>
          </a:p>
          <a:p>
            <a:pPr algn="ctr">
              <a:buClrTx/>
              <a:buSzTx/>
              <a:buFontTx/>
              <a:buNone/>
              <a:defRPr/>
            </a:pPr>
            <a:endParaRPr lang="en-AU" sz="2800">
              <a:latin typeface="Arial" charset="0"/>
            </a:endParaRPr>
          </a:p>
        </p:txBody>
      </p:sp>
      <p:cxnSp>
        <p:nvCxnSpPr>
          <p:cNvPr id="30726" name="AutoShape 6"/>
          <p:cNvCxnSpPr>
            <a:cxnSpLocks noChangeShapeType="1"/>
            <a:stCxn id="155652" idx="0"/>
          </p:cNvCxnSpPr>
          <p:nvPr/>
        </p:nvCxnSpPr>
        <p:spPr bwMode="auto">
          <a:xfrm flipV="1">
            <a:off x="3652044" y="3140968"/>
            <a:ext cx="1758156" cy="78968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727" name="AutoShape 7"/>
          <p:cNvCxnSpPr>
            <a:cxnSpLocks noChangeShapeType="1"/>
            <a:stCxn id="155653" idx="0"/>
          </p:cNvCxnSpPr>
          <p:nvPr/>
        </p:nvCxnSpPr>
        <p:spPr bwMode="auto">
          <a:xfrm flipH="1" flipV="1">
            <a:off x="5724128" y="3140968"/>
            <a:ext cx="1362472" cy="74523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728" name="Rectangle 8"/>
          <p:cNvSpPr>
            <a:spLocks noChangeArrowheads="1"/>
          </p:cNvSpPr>
          <p:nvPr/>
        </p:nvSpPr>
        <p:spPr bwMode="auto">
          <a:xfrm>
            <a:off x="4267200" y="2482850"/>
            <a:ext cx="533400" cy="12065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l-GR" altLang="el-GR" sz="1800">
              <a:latin typeface="Helvetica" panose="020B0604020202020204" pitchFamily="34" charset="0"/>
            </a:endParaRPr>
          </a:p>
        </p:txBody>
      </p:sp>
      <p:sp>
        <p:nvSpPr>
          <p:cNvPr id="30729" name="Rectangle 9"/>
          <p:cNvSpPr>
            <a:spLocks noChangeArrowheads="1"/>
          </p:cNvSpPr>
          <p:nvPr/>
        </p:nvSpPr>
        <p:spPr bwMode="auto">
          <a:xfrm>
            <a:off x="4267200" y="2590800"/>
            <a:ext cx="533400" cy="12065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l-GR" altLang="el-GR" sz="1800">
              <a:latin typeface="Helvetica" panose="020B0604020202020204" pitchFamily="34" charset="0"/>
            </a:endParaRPr>
          </a:p>
        </p:txBody>
      </p:sp>
      <p:sp>
        <p:nvSpPr>
          <p:cNvPr id="30730" name="Rectangle 10"/>
          <p:cNvSpPr>
            <a:spLocks noChangeArrowheads="1"/>
          </p:cNvSpPr>
          <p:nvPr/>
        </p:nvSpPr>
        <p:spPr bwMode="auto">
          <a:xfrm>
            <a:off x="4800600" y="2482850"/>
            <a:ext cx="533400" cy="12065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l-GR" altLang="el-GR" sz="1800">
              <a:latin typeface="Helvetica" panose="020B0604020202020204" pitchFamily="34" charset="0"/>
            </a:endParaRPr>
          </a:p>
        </p:txBody>
      </p:sp>
      <p:sp>
        <p:nvSpPr>
          <p:cNvPr id="30731" name="Rectangle 11"/>
          <p:cNvSpPr>
            <a:spLocks noChangeArrowheads="1"/>
          </p:cNvSpPr>
          <p:nvPr/>
        </p:nvSpPr>
        <p:spPr bwMode="auto">
          <a:xfrm>
            <a:off x="4800600" y="2590800"/>
            <a:ext cx="533400" cy="12065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l-GR" altLang="el-GR" sz="1800">
              <a:latin typeface="Helvetica" panose="020B0604020202020204" pitchFamily="34" charset="0"/>
            </a:endParaRPr>
          </a:p>
        </p:txBody>
      </p:sp>
      <p:sp>
        <p:nvSpPr>
          <p:cNvPr id="30732" name="Rectangle 12"/>
          <p:cNvSpPr>
            <a:spLocks noChangeArrowheads="1"/>
          </p:cNvSpPr>
          <p:nvPr/>
        </p:nvSpPr>
        <p:spPr bwMode="auto">
          <a:xfrm>
            <a:off x="749300" y="5753480"/>
            <a:ext cx="6312625" cy="6437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 anchor="ctr">
            <a:spAutoFit/>
          </a:bodyPr>
          <a:lstStyle>
            <a:lvl1pPr marL="342900" indent="-3429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lvl="1"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 u="sng" dirty="0" err="1">
                <a:latin typeface="Arial" panose="020B0604020202020204" pitchFamily="34" charset="0"/>
              </a:rPr>
              <a:t>MusicCD</a:t>
            </a:r>
            <a:r>
              <a:rPr lang="en-AU" altLang="el-GR" sz="1800" dirty="0">
                <a:latin typeface="Arial" panose="020B0604020202020204" pitchFamily="34" charset="0"/>
              </a:rPr>
              <a:t>:  Music</a:t>
            </a:r>
            <a:r>
              <a:rPr lang="en-US" altLang="el-GR" sz="1800" dirty="0">
                <a:latin typeface="Arial" panose="020B0604020202020204" pitchFamily="34" charset="0"/>
              </a:rPr>
              <a:t>CD(), </a:t>
            </a:r>
            <a:r>
              <a:rPr lang="en-US" altLang="el-GR" sz="1800" dirty="0" err="1">
                <a:latin typeface="Arial" panose="020B0604020202020204" pitchFamily="34" charset="0"/>
              </a:rPr>
              <a:t>getArtist</a:t>
            </a:r>
            <a:r>
              <a:rPr lang="en-US" altLang="el-GR" sz="1800" dirty="0">
                <a:latin typeface="Arial" panose="020B0604020202020204" pitchFamily="34" charset="0"/>
              </a:rPr>
              <a:t>(), </a:t>
            </a:r>
            <a:r>
              <a:rPr lang="en-US" altLang="el-GR" sz="1800" dirty="0" err="1">
                <a:solidFill>
                  <a:srgbClr val="0070C0"/>
                </a:solidFill>
                <a:latin typeface="Arial" panose="020B0604020202020204" pitchFamily="34" charset="0"/>
              </a:rPr>
              <a:t>setComment</a:t>
            </a:r>
            <a:r>
              <a:rPr lang="en-US" altLang="el-GR" sz="1800" dirty="0">
                <a:solidFill>
                  <a:srgbClr val="0070C0"/>
                </a:solidFill>
                <a:latin typeface="Arial" panose="020B0604020202020204" pitchFamily="34" charset="0"/>
              </a:rPr>
              <a:t>()</a:t>
            </a:r>
            <a:r>
              <a:rPr lang="en-US" altLang="el-GR" sz="1800" dirty="0">
                <a:solidFill>
                  <a:schemeClr val="tx1"/>
                </a:solidFill>
                <a:latin typeface="Arial" panose="020B0604020202020204" pitchFamily="34" charset="0"/>
              </a:rPr>
              <a:t>,</a:t>
            </a:r>
            <a:r>
              <a:rPr lang="en-US" altLang="el-GR" sz="1800" dirty="0">
                <a:latin typeface="Arial" panose="020B0604020202020204" pitchFamily="34" charset="0"/>
              </a:rPr>
              <a:t> </a:t>
            </a:r>
            <a:r>
              <a:rPr lang="en-US" altLang="el-GR" sz="1800" dirty="0">
                <a:solidFill>
                  <a:srgbClr val="0070C0"/>
                </a:solidFill>
                <a:latin typeface="Arial" panose="020B0604020202020204" pitchFamily="34" charset="0"/>
              </a:rPr>
              <a:t>print()</a:t>
            </a:r>
            <a:endParaRPr lang="en-AU" altLang="el-GR" sz="1800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pPr lvl="1"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 u="sng" dirty="0">
                <a:latin typeface="Arial" panose="020B0604020202020204" pitchFamily="34" charset="0"/>
              </a:rPr>
              <a:t>Video</a:t>
            </a:r>
            <a:r>
              <a:rPr lang="en-AU" altLang="el-GR" sz="1800" dirty="0">
                <a:latin typeface="Arial" panose="020B0604020202020204" pitchFamily="34" charset="0"/>
              </a:rPr>
              <a:t>: Video(), </a:t>
            </a:r>
            <a:r>
              <a:rPr lang="en-AU" altLang="el-GR" sz="1800" dirty="0" err="1">
                <a:latin typeface="Arial" panose="020B0604020202020204" pitchFamily="34" charset="0"/>
              </a:rPr>
              <a:t>getDirector</a:t>
            </a:r>
            <a:r>
              <a:rPr lang="en-AU" altLang="el-GR" sz="1800" dirty="0">
                <a:latin typeface="Arial" panose="020B0604020202020204" pitchFamily="34" charset="0"/>
              </a:rPr>
              <a:t>(), </a:t>
            </a:r>
            <a:r>
              <a:rPr lang="en-AU" altLang="el-GR" sz="1800" dirty="0" err="1">
                <a:solidFill>
                  <a:srgbClr val="0070C0"/>
                </a:solidFill>
                <a:latin typeface="Arial" panose="020B0604020202020204" pitchFamily="34" charset="0"/>
              </a:rPr>
              <a:t>setComment</a:t>
            </a:r>
            <a:r>
              <a:rPr lang="en-AU" altLang="el-GR" sz="1800" dirty="0">
                <a:solidFill>
                  <a:srgbClr val="0070C0"/>
                </a:solidFill>
                <a:latin typeface="Arial" panose="020B0604020202020204" pitchFamily="34" charset="0"/>
              </a:rPr>
              <a:t>()</a:t>
            </a:r>
            <a:r>
              <a:rPr lang="en-AU" altLang="el-GR" sz="1800" dirty="0">
                <a:solidFill>
                  <a:srgbClr val="333333"/>
                </a:solidFill>
                <a:latin typeface="Arial" panose="020B0604020202020204" pitchFamily="34" charset="0"/>
              </a:rPr>
              <a:t>,</a:t>
            </a:r>
            <a:r>
              <a:rPr lang="en-AU" altLang="el-GR" sz="1800" dirty="0">
                <a:solidFill>
                  <a:srgbClr val="0070C0"/>
                </a:solidFill>
                <a:latin typeface="Arial" panose="020B0604020202020204" pitchFamily="34" charset="0"/>
              </a:rPr>
              <a:t> print()</a:t>
            </a:r>
          </a:p>
        </p:txBody>
      </p:sp>
      <p:sp>
        <p:nvSpPr>
          <p:cNvPr id="155661" name="Text Box 13"/>
          <p:cNvSpPr txBox="1">
            <a:spLocks noChangeArrowheads="1"/>
          </p:cNvSpPr>
          <p:nvPr/>
        </p:nvSpPr>
        <p:spPr bwMode="auto">
          <a:xfrm>
            <a:off x="457200" y="1447800"/>
            <a:ext cx="2895600" cy="1569660"/>
          </a:xfrm>
          <a:prstGeom prst="rect">
            <a:avLst/>
          </a:prstGeom>
          <a:solidFill>
            <a:schemeClr val="hlink"/>
          </a:solidFill>
          <a:ln w="12700">
            <a:noFill/>
            <a:miter lim="800000"/>
            <a:headEnd/>
            <a:tailEnd/>
          </a:ln>
          <a:effectLst>
            <a:prstShdw prst="shdw17" dist="17961" dir="2700000">
              <a:schemeClr val="hlink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l-GR" sz="2400" dirty="0">
                <a:latin typeface="Times" charset="0"/>
              </a:rPr>
              <a:t>Οι</a:t>
            </a:r>
            <a:r>
              <a:rPr lang="el-GR" sz="2400" i="1" dirty="0">
                <a:latin typeface="Times" charset="0"/>
              </a:rPr>
              <a:t> </a:t>
            </a:r>
            <a:r>
              <a:rPr lang="el-GR" sz="2400" i="1" dirty="0" err="1">
                <a:latin typeface="Times" charset="0"/>
              </a:rPr>
              <a:t>υποκλάσεις</a:t>
            </a:r>
            <a:r>
              <a:rPr lang="el-GR" sz="2400" i="1" dirty="0">
                <a:latin typeface="Times" charset="0"/>
              </a:rPr>
              <a:t> </a:t>
            </a:r>
            <a:r>
              <a:rPr lang="el-GR" sz="2400" b="1" dirty="0">
                <a:solidFill>
                  <a:srgbClr val="0070C0"/>
                </a:solidFill>
                <a:latin typeface="Times" charset="0"/>
              </a:rPr>
              <a:t>κληρονομούν</a:t>
            </a:r>
            <a:r>
              <a:rPr lang="el-GR" sz="2400" b="1" dirty="0">
                <a:latin typeface="Times" charset="0"/>
              </a:rPr>
              <a:t> </a:t>
            </a:r>
            <a:r>
              <a:rPr lang="en-AU" sz="2400" i="1" dirty="0">
                <a:latin typeface="Times" charset="0"/>
              </a:rPr>
              <a:t> </a:t>
            </a:r>
            <a:r>
              <a:rPr lang="el-GR" sz="2400" dirty="0">
                <a:latin typeface="Times" charset="0"/>
              </a:rPr>
              <a:t>τις</a:t>
            </a:r>
            <a:r>
              <a:rPr lang="en-AU" sz="2400" i="1" dirty="0">
                <a:latin typeface="Times" charset="0"/>
              </a:rPr>
              <a:t> </a:t>
            </a:r>
            <a:r>
              <a:rPr lang="el-GR" sz="2400" b="1" dirty="0">
                <a:latin typeface="Times" charset="0"/>
              </a:rPr>
              <a:t>μεθόδους </a:t>
            </a:r>
            <a:r>
              <a:rPr lang="en-AU" sz="2400" i="1" dirty="0">
                <a:latin typeface="Times" charset="0"/>
              </a:rPr>
              <a:t> </a:t>
            </a:r>
            <a:r>
              <a:rPr lang="el-GR" sz="2400" dirty="0">
                <a:latin typeface="Times" charset="0"/>
              </a:rPr>
              <a:t>από τις</a:t>
            </a:r>
            <a:r>
              <a:rPr lang="el-GR" sz="2400" i="1" dirty="0">
                <a:latin typeface="Times" charset="0"/>
              </a:rPr>
              <a:t> </a:t>
            </a:r>
            <a:r>
              <a:rPr lang="el-GR" sz="2400" i="1" dirty="0" err="1">
                <a:latin typeface="Times" charset="0"/>
              </a:rPr>
              <a:t>υπερκλάσεις</a:t>
            </a:r>
            <a:r>
              <a:rPr lang="en-AU" sz="2000" dirty="0">
                <a:latin typeface="Times" charset="0"/>
              </a:rPr>
              <a:t>.</a:t>
            </a:r>
          </a:p>
        </p:txBody>
      </p:sp>
      <p:sp>
        <p:nvSpPr>
          <p:cNvPr id="30734" name="Rectangle 14"/>
          <p:cNvSpPr>
            <a:spLocks noChangeArrowheads="1"/>
          </p:cNvSpPr>
          <p:nvPr/>
        </p:nvSpPr>
        <p:spPr bwMode="auto">
          <a:xfrm>
            <a:off x="2971800" y="4495800"/>
            <a:ext cx="533400" cy="12065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l-GR" altLang="el-GR" sz="1800">
              <a:latin typeface="Helvetica" panose="020B0604020202020204" pitchFamily="34" charset="0"/>
            </a:endParaRPr>
          </a:p>
        </p:txBody>
      </p:sp>
      <p:sp>
        <p:nvSpPr>
          <p:cNvPr id="30735" name="Rectangle 15"/>
          <p:cNvSpPr>
            <a:spLocks noChangeArrowheads="1"/>
          </p:cNvSpPr>
          <p:nvPr/>
        </p:nvSpPr>
        <p:spPr bwMode="auto">
          <a:xfrm>
            <a:off x="2971800" y="4603750"/>
            <a:ext cx="533400" cy="12065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l-GR" altLang="el-GR" sz="1800">
              <a:latin typeface="Helvetica" panose="020B0604020202020204" pitchFamily="34" charset="0"/>
            </a:endParaRPr>
          </a:p>
        </p:txBody>
      </p:sp>
      <p:sp>
        <p:nvSpPr>
          <p:cNvPr id="30736" name="Rectangle 16"/>
          <p:cNvSpPr>
            <a:spLocks noChangeArrowheads="1"/>
          </p:cNvSpPr>
          <p:nvPr/>
        </p:nvSpPr>
        <p:spPr bwMode="auto">
          <a:xfrm>
            <a:off x="6400800" y="4495800"/>
            <a:ext cx="533400" cy="12065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l-GR" altLang="el-GR" sz="1800">
              <a:latin typeface="Helvetica" panose="020B0604020202020204" pitchFamily="34" charset="0"/>
            </a:endParaRPr>
          </a:p>
        </p:txBody>
      </p:sp>
      <p:sp>
        <p:nvSpPr>
          <p:cNvPr id="30737" name="Rectangle 17"/>
          <p:cNvSpPr>
            <a:spLocks noChangeArrowheads="1"/>
          </p:cNvSpPr>
          <p:nvPr/>
        </p:nvSpPr>
        <p:spPr bwMode="auto">
          <a:xfrm>
            <a:off x="6553200" y="2406650"/>
            <a:ext cx="15240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>
                <a:latin typeface="Helvetica" panose="020B0604020202020204" pitchFamily="34" charset="0"/>
              </a:rPr>
              <a:t>setComment()</a:t>
            </a:r>
          </a:p>
        </p:txBody>
      </p:sp>
      <p:sp>
        <p:nvSpPr>
          <p:cNvPr id="30738" name="Rectangle 18"/>
          <p:cNvSpPr>
            <a:spLocks noChangeArrowheads="1"/>
          </p:cNvSpPr>
          <p:nvPr/>
        </p:nvSpPr>
        <p:spPr bwMode="auto">
          <a:xfrm>
            <a:off x="6553200" y="2711450"/>
            <a:ext cx="15240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>
                <a:latin typeface="Helvetica" panose="020B0604020202020204" pitchFamily="34" charset="0"/>
              </a:rPr>
              <a:t>print()</a:t>
            </a:r>
          </a:p>
        </p:txBody>
      </p:sp>
      <p:sp>
        <p:nvSpPr>
          <p:cNvPr id="30739" name="Rectangle 19"/>
          <p:cNvSpPr>
            <a:spLocks noChangeArrowheads="1"/>
          </p:cNvSpPr>
          <p:nvPr/>
        </p:nvSpPr>
        <p:spPr bwMode="auto">
          <a:xfrm>
            <a:off x="6553200" y="3016250"/>
            <a:ext cx="15240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>
                <a:latin typeface="Helvetica" panose="020B0604020202020204" pitchFamily="34" charset="0"/>
              </a:rPr>
              <a:t>...</a:t>
            </a:r>
          </a:p>
        </p:txBody>
      </p:sp>
      <p:sp>
        <p:nvSpPr>
          <p:cNvPr id="30740" name="Rectangle 20"/>
          <p:cNvSpPr>
            <a:spLocks noChangeArrowheads="1"/>
          </p:cNvSpPr>
          <p:nvPr/>
        </p:nvSpPr>
        <p:spPr bwMode="auto">
          <a:xfrm>
            <a:off x="3886200" y="4495800"/>
            <a:ext cx="15240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 dirty="0" err="1">
                <a:latin typeface="Helvetica" panose="020B0604020202020204" pitchFamily="34" charset="0"/>
              </a:rPr>
              <a:t>MusicCD</a:t>
            </a:r>
            <a:r>
              <a:rPr lang="en-AU" altLang="el-GR" sz="1800" dirty="0">
                <a:latin typeface="Helvetica" panose="020B0604020202020204" pitchFamily="34" charset="0"/>
              </a:rPr>
              <a:t>()</a:t>
            </a:r>
          </a:p>
        </p:txBody>
      </p:sp>
      <p:sp>
        <p:nvSpPr>
          <p:cNvPr id="30741" name="Rectangle 21"/>
          <p:cNvSpPr>
            <a:spLocks noChangeArrowheads="1"/>
          </p:cNvSpPr>
          <p:nvPr/>
        </p:nvSpPr>
        <p:spPr bwMode="auto">
          <a:xfrm>
            <a:off x="3886200" y="4800600"/>
            <a:ext cx="15240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>
                <a:latin typeface="Helvetica" panose="020B0604020202020204" pitchFamily="34" charset="0"/>
              </a:rPr>
              <a:t>getArtist()</a:t>
            </a:r>
          </a:p>
        </p:txBody>
      </p:sp>
      <p:sp>
        <p:nvSpPr>
          <p:cNvPr id="30742" name="Rectangle 22"/>
          <p:cNvSpPr>
            <a:spLocks noChangeArrowheads="1"/>
          </p:cNvSpPr>
          <p:nvPr/>
        </p:nvSpPr>
        <p:spPr bwMode="auto">
          <a:xfrm>
            <a:off x="3886200" y="5105400"/>
            <a:ext cx="15240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>
                <a:latin typeface="Helvetica" panose="020B0604020202020204" pitchFamily="34" charset="0"/>
              </a:rPr>
              <a:t>...</a:t>
            </a:r>
          </a:p>
        </p:txBody>
      </p:sp>
      <p:sp>
        <p:nvSpPr>
          <p:cNvPr id="30743" name="Rectangle 23"/>
          <p:cNvSpPr>
            <a:spLocks noChangeArrowheads="1"/>
          </p:cNvSpPr>
          <p:nvPr/>
        </p:nvSpPr>
        <p:spPr bwMode="auto">
          <a:xfrm>
            <a:off x="7162800" y="4495800"/>
            <a:ext cx="15240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>
                <a:latin typeface="Helvetica" panose="020B0604020202020204" pitchFamily="34" charset="0"/>
              </a:rPr>
              <a:t>Video()</a:t>
            </a:r>
          </a:p>
        </p:txBody>
      </p:sp>
      <p:sp>
        <p:nvSpPr>
          <p:cNvPr id="30744" name="Rectangle 24"/>
          <p:cNvSpPr>
            <a:spLocks noChangeArrowheads="1"/>
          </p:cNvSpPr>
          <p:nvPr/>
        </p:nvSpPr>
        <p:spPr bwMode="auto">
          <a:xfrm>
            <a:off x="7162800" y="4800600"/>
            <a:ext cx="15240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>
                <a:latin typeface="Helvetica" panose="020B0604020202020204" pitchFamily="34" charset="0"/>
              </a:rPr>
              <a:t>getDirector()</a:t>
            </a:r>
          </a:p>
        </p:txBody>
      </p:sp>
      <p:sp>
        <p:nvSpPr>
          <p:cNvPr id="30745" name="Rectangle 25"/>
          <p:cNvSpPr>
            <a:spLocks noChangeArrowheads="1"/>
          </p:cNvSpPr>
          <p:nvPr/>
        </p:nvSpPr>
        <p:spPr bwMode="auto">
          <a:xfrm>
            <a:off x="7162800" y="5105400"/>
            <a:ext cx="15240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>
                <a:latin typeface="Helvetica" panose="020B0604020202020204" pitchFamily="34" charset="0"/>
              </a:rPr>
              <a:t>...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>
                <a:solidFill>
                  <a:schemeClr val="tx2"/>
                </a:solidFill>
              </a:rPr>
              <a:t>Προεκτάσεις</a:t>
            </a:r>
            <a:r>
              <a:rPr lang="el-GR" altLang="el-GR"/>
              <a:t> </a:t>
            </a:r>
            <a:endParaRPr lang="en-AU" altLang="el-GR"/>
          </a:p>
        </p:txBody>
      </p:sp>
      <p:sp>
        <p:nvSpPr>
          <p:cNvPr id="125955" name="Text Box 3"/>
          <p:cNvSpPr txBox="1">
            <a:spLocks noChangeArrowheads="1"/>
          </p:cNvSpPr>
          <p:nvPr/>
        </p:nvSpPr>
        <p:spPr bwMode="auto">
          <a:xfrm>
            <a:off x="3505200" y="1752600"/>
            <a:ext cx="3276600" cy="1173163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2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buClrTx/>
              <a:buSzTx/>
              <a:buFontTx/>
              <a:buNone/>
              <a:defRPr/>
            </a:pPr>
            <a:r>
              <a:rPr lang="en-AU" sz="2800">
                <a:latin typeface="Arial" charset="0"/>
              </a:rPr>
              <a:t>Item</a:t>
            </a:r>
          </a:p>
          <a:p>
            <a:pPr algn="ctr">
              <a:buClrTx/>
              <a:buSzTx/>
              <a:buFontTx/>
              <a:buNone/>
              <a:defRPr/>
            </a:pPr>
            <a:endParaRPr lang="en-AU" sz="2800">
              <a:latin typeface="Arial" charset="0"/>
            </a:endParaRPr>
          </a:p>
        </p:txBody>
      </p:sp>
      <p:sp>
        <p:nvSpPr>
          <p:cNvPr id="125956" name="Text Box 4"/>
          <p:cNvSpPr txBox="1">
            <a:spLocks noChangeArrowheads="1"/>
          </p:cNvSpPr>
          <p:nvPr/>
        </p:nvSpPr>
        <p:spPr bwMode="auto">
          <a:xfrm>
            <a:off x="6096000" y="4038600"/>
            <a:ext cx="2133600" cy="1173163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2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buClrTx/>
              <a:buSzTx/>
              <a:buFontTx/>
              <a:buNone/>
              <a:defRPr/>
            </a:pPr>
            <a:r>
              <a:rPr lang="en-AU" sz="2800">
                <a:latin typeface="Arial" charset="0"/>
              </a:rPr>
              <a:t>VideoGame</a:t>
            </a:r>
          </a:p>
          <a:p>
            <a:pPr algn="ctr">
              <a:buClrTx/>
              <a:buSzTx/>
              <a:buFontTx/>
              <a:buNone/>
              <a:defRPr/>
            </a:pPr>
            <a:endParaRPr lang="en-AU" sz="2800">
              <a:latin typeface="Arial" charset="0"/>
            </a:endParaRPr>
          </a:p>
        </p:txBody>
      </p:sp>
      <p:sp>
        <p:nvSpPr>
          <p:cNvPr id="125957" name="Text Box 5"/>
          <p:cNvSpPr txBox="1">
            <a:spLocks noChangeArrowheads="1"/>
          </p:cNvSpPr>
          <p:nvPr/>
        </p:nvSpPr>
        <p:spPr bwMode="auto">
          <a:xfrm>
            <a:off x="1905000" y="4038600"/>
            <a:ext cx="1665288" cy="1173163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2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buClrTx/>
              <a:buSzTx/>
              <a:buFontTx/>
              <a:buNone/>
              <a:defRPr/>
            </a:pPr>
            <a:r>
              <a:rPr lang="en-AU" sz="2800">
                <a:latin typeface="Arial" charset="0"/>
              </a:rPr>
              <a:t>MusicCD</a:t>
            </a:r>
          </a:p>
          <a:p>
            <a:pPr algn="ctr">
              <a:buClrTx/>
              <a:buSzTx/>
              <a:buFontTx/>
              <a:buNone/>
              <a:defRPr/>
            </a:pPr>
            <a:endParaRPr lang="en-AU" sz="2800">
              <a:latin typeface="Arial" charset="0"/>
            </a:endParaRPr>
          </a:p>
        </p:txBody>
      </p:sp>
      <p:sp>
        <p:nvSpPr>
          <p:cNvPr id="125959" name="Text Box 7"/>
          <p:cNvSpPr txBox="1">
            <a:spLocks noChangeArrowheads="1"/>
          </p:cNvSpPr>
          <p:nvPr/>
        </p:nvSpPr>
        <p:spPr bwMode="auto">
          <a:xfrm>
            <a:off x="4343400" y="4038600"/>
            <a:ext cx="1295400" cy="1173163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2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buClrTx/>
              <a:buSzTx/>
              <a:buFontTx/>
              <a:buNone/>
              <a:defRPr/>
            </a:pPr>
            <a:r>
              <a:rPr lang="en-AU" sz="2800">
                <a:latin typeface="Arial" charset="0"/>
              </a:rPr>
              <a:t>Video</a:t>
            </a:r>
          </a:p>
          <a:p>
            <a:pPr algn="ctr">
              <a:buClrTx/>
              <a:buSzTx/>
              <a:buFontTx/>
              <a:buNone/>
              <a:defRPr/>
            </a:pPr>
            <a:endParaRPr lang="en-AU" sz="2800">
              <a:latin typeface="Arial" charset="0"/>
            </a:endParaRPr>
          </a:p>
        </p:txBody>
      </p:sp>
      <p:cxnSp>
        <p:nvCxnSpPr>
          <p:cNvPr id="31751" name="AutoShape 8"/>
          <p:cNvCxnSpPr>
            <a:cxnSpLocks noChangeShapeType="1"/>
            <a:stCxn id="125956" idx="0"/>
          </p:cNvCxnSpPr>
          <p:nvPr/>
        </p:nvCxnSpPr>
        <p:spPr bwMode="auto">
          <a:xfrm flipH="1" flipV="1">
            <a:off x="5364088" y="2996952"/>
            <a:ext cx="1798712" cy="104164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752" name="AutoShape 9"/>
          <p:cNvCxnSpPr>
            <a:cxnSpLocks noChangeShapeType="1"/>
            <a:stCxn id="125957" idx="0"/>
          </p:cNvCxnSpPr>
          <p:nvPr/>
        </p:nvCxnSpPr>
        <p:spPr bwMode="auto">
          <a:xfrm flipV="1">
            <a:off x="2737644" y="2996952"/>
            <a:ext cx="2253456" cy="104164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753" name="AutoShape 10"/>
          <p:cNvCxnSpPr>
            <a:cxnSpLocks noChangeShapeType="1"/>
            <a:stCxn id="125959" idx="0"/>
          </p:cNvCxnSpPr>
          <p:nvPr/>
        </p:nvCxnSpPr>
        <p:spPr bwMode="auto">
          <a:xfrm flipV="1">
            <a:off x="4991100" y="2996952"/>
            <a:ext cx="152400" cy="104164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>
                <a:solidFill>
                  <a:schemeClr val="tx2"/>
                </a:solidFill>
              </a:rPr>
              <a:t>Επιπλέον προεκτάσεις</a:t>
            </a:r>
            <a:endParaRPr lang="en-AU" altLang="el-GR" sz="3600">
              <a:solidFill>
                <a:schemeClr val="tx2"/>
              </a:solidFill>
            </a:endParaRPr>
          </a:p>
        </p:txBody>
      </p:sp>
      <p:sp>
        <p:nvSpPr>
          <p:cNvPr id="126979" name="Text Box 3"/>
          <p:cNvSpPr txBox="1">
            <a:spLocks noChangeArrowheads="1"/>
          </p:cNvSpPr>
          <p:nvPr/>
        </p:nvSpPr>
        <p:spPr bwMode="auto">
          <a:xfrm>
            <a:off x="2519536" y="1905000"/>
            <a:ext cx="3276600" cy="531813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2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buClrTx/>
              <a:buSzTx/>
              <a:buFontTx/>
              <a:buNone/>
              <a:defRPr/>
            </a:pPr>
            <a:r>
              <a:rPr lang="en-AU" sz="2800">
                <a:latin typeface="Arial" charset="0"/>
              </a:rPr>
              <a:t>Item</a:t>
            </a:r>
          </a:p>
        </p:txBody>
      </p:sp>
      <p:sp>
        <p:nvSpPr>
          <p:cNvPr id="126980" name="Text Box 4"/>
          <p:cNvSpPr txBox="1">
            <a:spLocks noChangeArrowheads="1"/>
          </p:cNvSpPr>
          <p:nvPr/>
        </p:nvSpPr>
        <p:spPr bwMode="auto">
          <a:xfrm>
            <a:off x="5105400" y="3657600"/>
            <a:ext cx="2133600" cy="531813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2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buClrTx/>
              <a:buSzTx/>
              <a:buFontTx/>
              <a:buNone/>
              <a:defRPr/>
            </a:pPr>
            <a:r>
              <a:rPr lang="en-AU" sz="2800">
                <a:latin typeface="Arial" charset="0"/>
              </a:rPr>
              <a:t>Game</a:t>
            </a:r>
          </a:p>
        </p:txBody>
      </p:sp>
      <p:sp>
        <p:nvSpPr>
          <p:cNvPr id="126981" name="Text Box 5"/>
          <p:cNvSpPr txBox="1">
            <a:spLocks noChangeArrowheads="1"/>
          </p:cNvSpPr>
          <p:nvPr/>
        </p:nvSpPr>
        <p:spPr bwMode="auto">
          <a:xfrm>
            <a:off x="1143000" y="3657600"/>
            <a:ext cx="1665288" cy="531813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2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buClrTx/>
              <a:buSzTx/>
              <a:buFontTx/>
              <a:buNone/>
              <a:defRPr/>
            </a:pPr>
            <a:r>
              <a:rPr lang="en-AU" sz="2800">
                <a:latin typeface="Arial" charset="0"/>
              </a:rPr>
              <a:t>MusicCD</a:t>
            </a:r>
          </a:p>
        </p:txBody>
      </p:sp>
      <p:sp>
        <p:nvSpPr>
          <p:cNvPr id="126982" name="Text Box 6"/>
          <p:cNvSpPr txBox="1">
            <a:spLocks noChangeArrowheads="1"/>
          </p:cNvSpPr>
          <p:nvPr/>
        </p:nvSpPr>
        <p:spPr bwMode="auto">
          <a:xfrm>
            <a:off x="3962400" y="5257800"/>
            <a:ext cx="2209800" cy="531813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2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buClrTx/>
              <a:buSzTx/>
              <a:buFontTx/>
              <a:buNone/>
              <a:defRPr/>
            </a:pPr>
            <a:r>
              <a:rPr lang="en-AU" sz="2800">
                <a:latin typeface="Arial" charset="0"/>
              </a:rPr>
              <a:t>VideoGame</a:t>
            </a:r>
          </a:p>
        </p:txBody>
      </p:sp>
      <p:sp>
        <p:nvSpPr>
          <p:cNvPr id="126983" name="Text Box 7"/>
          <p:cNvSpPr txBox="1">
            <a:spLocks noChangeArrowheads="1"/>
          </p:cNvSpPr>
          <p:nvPr/>
        </p:nvSpPr>
        <p:spPr bwMode="auto">
          <a:xfrm>
            <a:off x="3352800" y="3657600"/>
            <a:ext cx="1295400" cy="531813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2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buClrTx/>
              <a:buSzTx/>
              <a:buFontTx/>
              <a:buNone/>
              <a:defRPr/>
            </a:pPr>
            <a:r>
              <a:rPr lang="en-AU" sz="2800">
                <a:latin typeface="Arial" charset="0"/>
              </a:rPr>
              <a:t>Video</a:t>
            </a:r>
          </a:p>
        </p:txBody>
      </p:sp>
      <p:cxnSp>
        <p:nvCxnSpPr>
          <p:cNvPr id="7177" name="AutoShape 8"/>
          <p:cNvCxnSpPr>
            <a:cxnSpLocks noChangeShapeType="1"/>
            <a:stCxn id="126980" idx="0"/>
          </p:cNvCxnSpPr>
          <p:nvPr/>
        </p:nvCxnSpPr>
        <p:spPr bwMode="auto">
          <a:xfrm flipH="1" flipV="1">
            <a:off x="4211960" y="2564904"/>
            <a:ext cx="1960240" cy="1092696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178" name="AutoShape 9"/>
          <p:cNvCxnSpPr>
            <a:cxnSpLocks noChangeShapeType="1"/>
            <a:stCxn id="126981" idx="0"/>
          </p:cNvCxnSpPr>
          <p:nvPr/>
        </p:nvCxnSpPr>
        <p:spPr bwMode="auto">
          <a:xfrm flipV="1">
            <a:off x="1975644" y="2564904"/>
            <a:ext cx="1876276" cy="1092696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179" name="AutoShape 10"/>
          <p:cNvCxnSpPr>
            <a:cxnSpLocks noChangeShapeType="1"/>
            <a:stCxn id="126983" idx="0"/>
          </p:cNvCxnSpPr>
          <p:nvPr/>
        </p:nvCxnSpPr>
        <p:spPr bwMode="auto">
          <a:xfrm flipV="1">
            <a:off x="4000500" y="2564904"/>
            <a:ext cx="67444" cy="1092696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180" name="AutoShape 11"/>
          <p:cNvCxnSpPr>
            <a:cxnSpLocks noChangeShapeType="1"/>
            <a:stCxn id="126982" idx="0"/>
          </p:cNvCxnSpPr>
          <p:nvPr/>
        </p:nvCxnSpPr>
        <p:spPr bwMode="auto">
          <a:xfrm flipV="1">
            <a:off x="5067300" y="4293096"/>
            <a:ext cx="1016868" cy="964704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6988" name="Text Box 12"/>
          <p:cNvSpPr txBox="1">
            <a:spLocks noChangeArrowheads="1"/>
          </p:cNvSpPr>
          <p:nvPr/>
        </p:nvSpPr>
        <p:spPr bwMode="auto">
          <a:xfrm>
            <a:off x="6477000" y="5257800"/>
            <a:ext cx="2133600" cy="531813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2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buClrTx/>
              <a:buSzTx/>
              <a:buFontTx/>
              <a:buNone/>
              <a:defRPr/>
            </a:pPr>
            <a:r>
              <a:rPr lang="en-AU" sz="2800">
                <a:latin typeface="Arial" charset="0"/>
              </a:rPr>
              <a:t>BoardGame</a:t>
            </a:r>
          </a:p>
        </p:txBody>
      </p:sp>
      <p:cxnSp>
        <p:nvCxnSpPr>
          <p:cNvPr id="7182" name="AutoShape 13"/>
          <p:cNvCxnSpPr>
            <a:cxnSpLocks noChangeShapeType="1"/>
            <a:stCxn id="126988" idx="0"/>
          </p:cNvCxnSpPr>
          <p:nvPr/>
        </p:nvCxnSpPr>
        <p:spPr bwMode="auto">
          <a:xfrm flipH="1" flipV="1">
            <a:off x="6300192" y="4293096"/>
            <a:ext cx="1243608" cy="964704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7170" name="Object 0"/>
          <p:cNvGraphicFramePr>
            <a:graphicFrameLocks noChangeAspect="1"/>
          </p:cNvGraphicFramePr>
          <p:nvPr/>
        </p:nvGraphicFramePr>
        <p:xfrm>
          <a:off x="533400" y="3962400"/>
          <a:ext cx="1651000" cy="2355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3" imgW="2768600" imgH="3949700" progId="MS_ClipArt_Gallery">
                  <p:embed/>
                </p:oleObj>
              </mc:Choice>
              <mc:Fallback>
                <p:oleObj r:id="rId3" imgW="2768600" imgH="3949700" progId="MS_ClipArt_Gallery">
                  <p:embed/>
                  <p:pic>
                    <p:nvPicPr>
                      <p:cNvPr id="0" name="Object 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962400"/>
                        <a:ext cx="1651000" cy="2355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>
                <a:solidFill>
                  <a:schemeClr val="tx2"/>
                </a:solidFill>
              </a:rPr>
              <a:t>Ορολογία</a:t>
            </a:r>
            <a:endParaRPr lang="en-AU" altLang="el-GR" sz="3600">
              <a:solidFill>
                <a:schemeClr val="tx2"/>
              </a:solidFill>
            </a:endParaRPr>
          </a:p>
        </p:txBody>
      </p:sp>
      <p:sp>
        <p:nvSpPr>
          <p:cNvPr id="8196" name="Text Box 3"/>
          <p:cNvSpPr txBox="1">
            <a:spLocks noChangeArrowheads="1"/>
          </p:cNvSpPr>
          <p:nvPr/>
        </p:nvSpPr>
        <p:spPr bwMode="auto">
          <a:xfrm>
            <a:off x="711200" y="2325688"/>
            <a:ext cx="2387600" cy="83185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487" tIns="44450" rIns="90487" bIns="44450" anchor="ctr">
            <a:spAutoFit/>
          </a:bodyPr>
          <a:lstStyle>
            <a:lvl1pPr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20000"/>
              </a:spcBef>
            </a:pPr>
            <a:r>
              <a:rPr lang="el-GR" altLang="el-GR" sz="2400">
                <a:latin typeface="Arial" panose="020B0604020202020204" pitchFamily="34" charset="0"/>
              </a:rPr>
              <a:t>Κλάση βάσης </a:t>
            </a:r>
            <a:r>
              <a:rPr lang="el-GR" altLang="el-GR" sz="2400">
                <a:solidFill>
                  <a:srgbClr val="FF00FF"/>
                </a:solidFill>
                <a:latin typeface="Arial" panose="020B0604020202020204" pitchFamily="34" charset="0"/>
              </a:rPr>
              <a:t>[</a:t>
            </a:r>
            <a:r>
              <a:rPr lang="en-AU" altLang="el-GR" sz="2000">
                <a:solidFill>
                  <a:srgbClr val="FF00FF"/>
                </a:solidFill>
                <a:latin typeface="Arial" panose="020B0604020202020204" pitchFamily="34" charset="0"/>
              </a:rPr>
              <a:t>base class</a:t>
            </a:r>
            <a:r>
              <a:rPr lang="el-GR" altLang="el-GR" sz="2000">
                <a:solidFill>
                  <a:srgbClr val="FF00FF"/>
                </a:solidFill>
                <a:latin typeface="Arial" panose="020B0604020202020204" pitchFamily="34" charset="0"/>
              </a:rPr>
              <a:t>]</a:t>
            </a:r>
            <a:endParaRPr lang="en-AU" altLang="el-GR" sz="2000">
              <a:solidFill>
                <a:srgbClr val="FF00FF"/>
              </a:solidFill>
              <a:latin typeface="Helvetica" panose="020B0604020202020204" pitchFamily="34" charset="0"/>
            </a:endParaRPr>
          </a:p>
        </p:txBody>
      </p:sp>
      <p:sp>
        <p:nvSpPr>
          <p:cNvPr id="8197" name="Text Box 4"/>
          <p:cNvSpPr txBox="1">
            <a:spLocks noChangeArrowheads="1"/>
          </p:cNvSpPr>
          <p:nvPr/>
        </p:nvSpPr>
        <p:spPr bwMode="auto">
          <a:xfrm>
            <a:off x="3454400" y="2320925"/>
            <a:ext cx="2387600" cy="7715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487" tIns="44450" rIns="90487" bIns="44450" anchor="ctr">
            <a:spAutoFit/>
          </a:bodyPr>
          <a:lstStyle>
            <a:lvl1pPr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20000"/>
              </a:spcBef>
            </a:pPr>
            <a:r>
              <a:rPr lang="el-GR" altLang="el-GR" sz="2400">
                <a:latin typeface="Arial" panose="020B0604020202020204" pitchFamily="34" charset="0"/>
              </a:rPr>
              <a:t>Υπερκλάση </a:t>
            </a:r>
            <a:r>
              <a:rPr lang="el-GR" altLang="el-GR" sz="2000">
                <a:solidFill>
                  <a:srgbClr val="FF00FF"/>
                </a:solidFill>
                <a:latin typeface="Arial" panose="020B0604020202020204" pitchFamily="34" charset="0"/>
              </a:rPr>
              <a:t>[</a:t>
            </a:r>
            <a:r>
              <a:rPr lang="en-AU" altLang="el-GR" sz="2000">
                <a:solidFill>
                  <a:srgbClr val="FF00FF"/>
                </a:solidFill>
                <a:latin typeface="Arial" panose="020B0604020202020204" pitchFamily="34" charset="0"/>
              </a:rPr>
              <a:t>superclass</a:t>
            </a:r>
            <a:r>
              <a:rPr lang="el-GR" altLang="el-GR" sz="2000">
                <a:solidFill>
                  <a:srgbClr val="FF00FF"/>
                </a:solidFill>
                <a:latin typeface="Arial" panose="020B0604020202020204" pitchFamily="34" charset="0"/>
              </a:rPr>
              <a:t>]</a:t>
            </a:r>
            <a:endParaRPr lang="en-AU" altLang="el-GR" sz="2000">
              <a:solidFill>
                <a:srgbClr val="FF00FF"/>
              </a:solidFill>
              <a:latin typeface="Helvetica" panose="020B0604020202020204" pitchFamily="34" charset="0"/>
            </a:endParaRPr>
          </a:p>
        </p:txBody>
      </p:sp>
      <p:sp>
        <p:nvSpPr>
          <p:cNvPr id="8198" name="Text Box 5"/>
          <p:cNvSpPr txBox="1">
            <a:spLocks noChangeArrowheads="1"/>
          </p:cNvSpPr>
          <p:nvPr/>
        </p:nvSpPr>
        <p:spPr bwMode="auto">
          <a:xfrm>
            <a:off x="6172200" y="2293938"/>
            <a:ext cx="2387600" cy="893762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487" tIns="44450" rIns="90487" bIns="44450" anchor="ctr">
            <a:spAutoFit/>
          </a:bodyPr>
          <a:lstStyle>
            <a:lvl1pPr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20000"/>
              </a:spcBef>
            </a:pPr>
            <a:r>
              <a:rPr lang="el-GR" altLang="el-GR" sz="2400">
                <a:latin typeface="Arial" panose="020B0604020202020204" pitchFamily="34" charset="0"/>
              </a:rPr>
              <a:t>Γονέας</a:t>
            </a:r>
            <a:r>
              <a:rPr lang="el-GR" altLang="el-GR" sz="3200">
                <a:latin typeface="Arial" panose="020B0604020202020204" pitchFamily="34" charset="0"/>
              </a:rPr>
              <a:t> </a:t>
            </a:r>
            <a:br>
              <a:rPr lang="el-GR" altLang="el-GR" sz="3200">
                <a:latin typeface="Arial" panose="020B0604020202020204" pitchFamily="34" charset="0"/>
              </a:rPr>
            </a:br>
            <a:r>
              <a:rPr lang="el-GR" altLang="el-GR" sz="2000">
                <a:solidFill>
                  <a:srgbClr val="FF00FF"/>
                </a:solidFill>
                <a:latin typeface="Arial" panose="020B0604020202020204" pitchFamily="34" charset="0"/>
              </a:rPr>
              <a:t>[</a:t>
            </a:r>
            <a:r>
              <a:rPr lang="en-US" altLang="el-GR" sz="2000">
                <a:solidFill>
                  <a:srgbClr val="FF00FF"/>
                </a:solidFill>
                <a:latin typeface="Arial" panose="020B0604020202020204" pitchFamily="34" charset="0"/>
              </a:rPr>
              <a:t>parent]</a:t>
            </a:r>
            <a:endParaRPr lang="en-AU" altLang="el-GR" sz="2000">
              <a:solidFill>
                <a:srgbClr val="FF00FF"/>
              </a:solidFill>
              <a:latin typeface="Helvetica" panose="020B0604020202020204" pitchFamily="34" charset="0"/>
            </a:endParaRPr>
          </a:p>
        </p:txBody>
      </p:sp>
      <p:sp>
        <p:nvSpPr>
          <p:cNvPr id="8199" name="Text Box 6"/>
          <p:cNvSpPr txBox="1">
            <a:spLocks noChangeArrowheads="1"/>
          </p:cNvSpPr>
          <p:nvPr/>
        </p:nvSpPr>
        <p:spPr bwMode="auto">
          <a:xfrm>
            <a:off x="609600" y="3687763"/>
            <a:ext cx="2590800" cy="7715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487" tIns="44450" rIns="90487" bIns="44450" anchor="ctr">
            <a:spAutoFit/>
          </a:bodyPr>
          <a:lstStyle>
            <a:lvl1pPr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20000"/>
              </a:spcBef>
            </a:pPr>
            <a:r>
              <a:rPr lang="el-GR" altLang="el-GR" sz="2000">
                <a:latin typeface="Arial" panose="020B0604020202020204" pitchFamily="34" charset="0"/>
              </a:rPr>
              <a:t>Παραγόμενη</a:t>
            </a:r>
            <a:r>
              <a:rPr lang="en-US" altLang="el-GR" sz="2000">
                <a:latin typeface="Arial" panose="020B0604020202020204" pitchFamily="34" charset="0"/>
              </a:rPr>
              <a:t> </a:t>
            </a:r>
            <a:r>
              <a:rPr lang="el-GR" altLang="el-GR" sz="2000">
                <a:latin typeface="Arial" panose="020B0604020202020204" pitchFamily="34" charset="0"/>
              </a:rPr>
              <a:t>κλάση</a:t>
            </a:r>
            <a:r>
              <a:rPr lang="el-GR" altLang="el-GR" sz="2400">
                <a:latin typeface="Arial" panose="020B0604020202020204" pitchFamily="34" charset="0"/>
              </a:rPr>
              <a:t> </a:t>
            </a:r>
            <a:r>
              <a:rPr lang="en-US" altLang="el-GR" sz="2400">
                <a:latin typeface="Arial" panose="020B0604020202020204" pitchFamily="34" charset="0"/>
              </a:rPr>
              <a:t> </a:t>
            </a:r>
            <a:r>
              <a:rPr lang="el-GR" altLang="el-GR" sz="2000">
                <a:solidFill>
                  <a:srgbClr val="FF00FF"/>
                </a:solidFill>
                <a:latin typeface="Arial" panose="020B0604020202020204" pitchFamily="34" charset="0"/>
              </a:rPr>
              <a:t>[</a:t>
            </a:r>
            <a:r>
              <a:rPr lang="en-US" altLang="el-GR" sz="2000">
                <a:solidFill>
                  <a:srgbClr val="FF00FF"/>
                </a:solidFill>
                <a:latin typeface="Arial" panose="020B0604020202020204" pitchFamily="34" charset="0"/>
              </a:rPr>
              <a:t>derived class]</a:t>
            </a:r>
            <a:endParaRPr lang="en-AU" altLang="el-GR" sz="2000">
              <a:solidFill>
                <a:srgbClr val="FF00FF"/>
              </a:solidFill>
              <a:latin typeface="Helvetica" panose="020B0604020202020204" pitchFamily="34" charset="0"/>
            </a:endParaRPr>
          </a:p>
        </p:txBody>
      </p:sp>
      <p:sp>
        <p:nvSpPr>
          <p:cNvPr id="8200" name="Text Box 7"/>
          <p:cNvSpPr txBox="1">
            <a:spLocks noChangeArrowheads="1"/>
          </p:cNvSpPr>
          <p:nvPr/>
        </p:nvSpPr>
        <p:spPr bwMode="auto">
          <a:xfrm>
            <a:off x="3454400" y="3686175"/>
            <a:ext cx="2387600" cy="7715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487" tIns="44450" rIns="90487" bIns="44450" anchor="ctr">
            <a:spAutoFit/>
          </a:bodyPr>
          <a:lstStyle>
            <a:lvl1pPr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20000"/>
              </a:spcBef>
            </a:pPr>
            <a:r>
              <a:rPr lang="el-GR" altLang="el-GR" sz="2400">
                <a:latin typeface="Arial" panose="020B0604020202020204" pitchFamily="34" charset="0"/>
              </a:rPr>
              <a:t>Υποκλάση</a:t>
            </a:r>
            <a:r>
              <a:rPr lang="el-GR" altLang="el-GR" sz="2400">
                <a:solidFill>
                  <a:schemeClr val="tx2"/>
                </a:solidFill>
                <a:latin typeface="Arial" panose="020B0604020202020204" pitchFamily="34" charset="0"/>
              </a:rPr>
              <a:t> </a:t>
            </a:r>
            <a:r>
              <a:rPr lang="en-AU" altLang="el-GR" sz="2000">
                <a:solidFill>
                  <a:srgbClr val="FF00FF"/>
                </a:solidFill>
                <a:latin typeface="Arial" panose="020B0604020202020204" pitchFamily="34" charset="0"/>
              </a:rPr>
              <a:t>[subclass]</a:t>
            </a:r>
            <a:endParaRPr lang="en-AU" altLang="el-GR" sz="2000">
              <a:solidFill>
                <a:srgbClr val="FF00FF"/>
              </a:solidFill>
              <a:latin typeface="Helvetica" panose="020B0604020202020204" pitchFamily="34" charset="0"/>
            </a:endParaRPr>
          </a:p>
        </p:txBody>
      </p:sp>
      <p:sp>
        <p:nvSpPr>
          <p:cNvPr id="8201" name="Text Box 8"/>
          <p:cNvSpPr txBox="1">
            <a:spLocks noChangeArrowheads="1"/>
          </p:cNvSpPr>
          <p:nvPr/>
        </p:nvSpPr>
        <p:spPr bwMode="auto">
          <a:xfrm>
            <a:off x="6172200" y="3589338"/>
            <a:ext cx="2387600" cy="893762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487" tIns="44450" rIns="90487" bIns="44450" anchor="ctr">
            <a:spAutoFit/>
          </a:bodyPr>
          <a:lstStyle>
            <a:lvl1pPr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20000"/>
              </a:spcBef>
            </a:pPr>
            <a:r>
              <a:rPr lang="el-GR" altLang="el-GR" sz="2400">
                <a:latin typeface="Arial" panose="020B0604020202020204" pitchFamily="34" charset="0"/>
              </a:rPr>
              <a:t>Παιδί</a:t>
            </a:r>
            <a:r>
              <a:rPr lang="el-GR" altLang="el-GR" sz="3200">
                <a:latin typeface="Arial" panose="020B0604020202020204" pitchFamily="34" charset="0"/>
              </a:rPr>
              <a:t> </a:t>
            </a:r>
            <a:br>
              <a:rPr lang="el-GR" altLang="el-GR" sz="3200">
                <a:latin typeface="Arial" panose="020B0604020202020204" pitchFamily="34" charset="0"/>
              </a:rPr>
            </a:br>
            <a:r>
              <a:rPr lang="el-GR" altLang="el-GR" sz="2000">
                <a:solidFill>
                  <a:srgbClr val="FF00FF"/>
                </a:solidFill>
                <a:latin typeface="Arial" panose="020B0604020202020204" pitchFamily="34" charset="0"/>
              </a:rPr>
              <a:t>[</a:t>
            </a:r>
            <a:r>
              <a:rPr lang="en-AU" altLang="el-GR" sz="2000">
                <a:solidFill>
                  <a:srgbClr val="FF00FF"/>
                </a:solidFill>
                <a:latin typeface="Arial" panose="020B0604020202020204" pitchFamily="34" charset="0"/>
              </a:rPr>
              <a:t>child</a:t>
            </a:r>
            <a:r>
              <a:rPr lang="el-GR" altLang="el-GR" sz="2000">
                <a:solidFill>
                  <a:srgbClr val="FF00FF"/>
                </a:solidFill>
                <a:latin typeface="Arial" panose="020B0604020202020204" pitchFamily="34" charset="0"/>
              </a:rPr>
              <a:t>]</a:t>
            </a:r>
            <a:endParaRPr lang="en-AU" altLang="el-GR" sz="2000">
              <a:solidFill>
                <a:srgbClr val="FF00FF"/>
              </a:solidFill>
              <a:latin typeface="Helvetica" panose="020B0604020202020204" pitchFamily="34" charset="0"/>
            </a:endParaRPr>
          </a:p>
        </p:txBody>
      </p:sp>
      <p:cxnSp>
        <p:nvCxnSpPr>
          <p:cNvPr id="8202" name="AutoShape 9"/>
          <p:cNvCxnSpPr>
            <a:cxnSpLocks noChangeShapeType="1"/>
            <a:stCxn id="8199" idx="0"/>
            <a:endCxn id="8196" idx="2"/>
          </p:cNvCxnSpPr>
          <p:nvPr/>
        </p:nvCxnSpPr>
        <p:spPr bwMode="auto">
          <a:xfrm flipV="1">
            <a:off x="1905000" y="3157538"/>
            <a:ext cx="0" cy="530225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203" name="AutoShape 10"/>
          <p:cNvCxnSpPr>
            <a:cxnSpLocks noChangeShapeType="1"/>
            <a:stCxn id="8200" idx="0"/>
            <a:endCxn id="8197" idx="2"/>
          </p:cNvCxnSpPr>
          <p:nvPr/>
        </p:nvCxnSpPr>
        <p:spPr bwMode="auto">
          <a:xfrm flipV="1">
            <a:off x="4648200" y="3092450"/>
            <a:ext cx="0" cy="593725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204" name="AutoShape 11"/>
          <p:cNvCxnSpPr>
            <a:cxnSpLocks noChangeShapeType="1"/>
            <a:stCxn id="8201" idx="0"/>
            <a:endCxn id="8198" idx="2"/>
          </p:cNvCxnSpPr>
          <p:nvPr/>
        </p:nvCxnSpPr>
        <p:spPr bwMode="auto">
          <a:xfrm flipV="1">
            <a:off x="7366000" y="3187700"/>
            <a:ext cx="0" cy="401638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8194" name="Object 12"/>
          <p:cNvGraphicFramePr>
            <a:graphicFrameLocks noChangeAspect="1"/>
          </p:cNvGraphicFramePr>
          <p:nvPr/>
        </p:nvGraphicFramePr>
        <p:xfrm>
          <a:off x="457200" y="4114800"/>
          <a:ext cx="677863" cy="2051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3" imgW="1308100" imgH="3949700" progId="MS_ClipArt_Gallery">
                  <p:embed/>
                </p:oleObj>
              </mc:Choice>
              <mc:Fallback>
                <p:oleObj r:id="rId3" imgW="1308100" imgH="3949700" progId="MS_ClipArt_Gallery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4114800"/>
                        <a:ext cx="677863" cy="2051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01650"/>
            <a:ext cx="8001000" cy="565150"/>
          </a:xfrm>
        </p:spPr>
        <p:txBody>
          <a:bodyPr/>
          <a:lstStyle/>
          <a:p>
            <a:r>
              <a:rPr lang="el-GR" altLang="el-GR" sz="3600"/>
              <a:t>Πλεονεκτήματα της κληρονομικότητας</a:t>
            </a:r>
            <a:endParaRPr lang="en-AU" altLang="el-GR" sz="3600"/>
          </a:p>
        </p:txBody>
      </p:sp>
      <p:sp>
        <p:nvSpPr>
          <p:cNvPr id="131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3048000"/>
            <a:ext cx="5257800" cy="2590800"/>
          </a:xfrm>
          <a:solidFill>
            <a:schemeClr val="hlink"/>
          </a:solidFill>
          <a:ln>
            <a:miter lim="800000"/>
            <a:headEnd/>
            <a:tailEnd/>
          </a:ln>
          <a:effectLst>
            <a:prstShdw prst="shdw17" dist="17961" dir="2700000">
              <a:schemeClr val="hlink">
                <a:gamma/>
                <a:shade val="60000"/>
                <a:invGamma/>
              </a:schemeClr>
            </a:prst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l-GR" sz="2400">
                <a:latin typeface="Arial" charset="0"/>
              </a:rPr>
              <a:t>Αποφυγή επανάληψης κώδικα</a:t>
            </a:r>
            <a:endParaRPr lang="en-AU" sz="2400">
              <a:latin typeface="Arial" charset="0"/>
            </a:endParaRPr>
          </a:p>
          <a:p>
            <a:pPr>
              <a:defRPr/>
            </a:pPr>
            <a:r>
              <a:rPr lang="el-GR" sz="2400">
                <a:latin typeface="Arial" charset="0"/>
              </a:rPr>
              <a:t>Επαναχρησιμοποίηση κώδικα </a:t>
            </a:r>
            <a:endParaRPr lang="en-AU" sz="2400">
              <a:latin typeface="Arial" charset="0"/>
            </a:endParaRPr>
          </a:p>
          <a:p>
            <a:pPr>
              <a:defRPr/>
            </a:pPr>
            <a:r>
              <a:rPr lang="el-GR" sz="2400">
                <a:latin typeface="Arial" charset="0"/>
              </a:rPr>
              <a:t>Πιο εύκολη συντήρηση κώδικα</a:t>
            </a:r>
            <a:endParaRPr lang="en-AU" sz="2400">
              <a:latin typeface="Arial" charset="0"/>
            </a:endParaRPr>
          </a:p>
          <a:p>
            <a:pPr>
              <a:defRPr/>
            </a:pPr>
            <a:r>
              <a:rPr lang="el-GR" sz="2400">
                <a:latin typeface="Arial" charset="0"/>
              </a:rPr>
              <a:t>Επεκτασιμότητα </a:t>
            </a:r>
            <a:r>
              <a:rPr lang="el-GR" sz="2000">
                <a:solidFill>
                  <a:srgbClr val="FF00FF"/>
                </a:solidFill>
                <a:latin typeface="Arial" charset="0"/>
              </a:rPr>
              <a:t>[</a:t>
            </a:r>
            <a:r>
              <a:rPr lang="en-US" sz="2000">
                <a:solidFill>
                  <a:srgbClr val="FF00FF"/>
                </a:solidFill>
                <a:latin typeface="Arial" charset="0"/>
              </a:rPr>
              <a:t>extendability]</a:t>
            </a:r>
            <a:endParaRPr lang="en-AU" sz="2000">
              <a:solidFill>
                <a:srgbClr val="FF00FF"/>
              </a:solidFill>
              <a:latin typeface="Arial" charset="0"/>
            </a:endParaRPr>
          </a:p>
        </p:txBody>
      </p:sp>
      <p:graphicFrame>
        <p:nvGraphicFramePr>
          <p:cNvPr id="9218" name="Object 4"/>
          <p:cNvGraphicFramePr>
            <a:graphicFrameLocks noChangeAspect="1"/>
          </p:cNvGraphicFramePr>
          <p:nvPr/>
        </p:nvGraphicFramePr>
        <p:xfrm>
          <a:off x="5181600" y="1219200"/>
          <a:ext cx="3208338" cy="449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3" imgW="3111500" imgH="3302000" progId="MS_ClipArt_Gallery">
                  <p:embed/>
                </p:oleObj>
              </mc:Choice>
              <mc:Fallback>
                <p:oleObj r:id="rId3" imgW="3111500" imgH="3302000" progId="MS_ClipArt_Gallery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1219200"/>
                        <a:ext cx="3208338" cy="449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AutoShape 5"/>
          <p:cNvSpPr>
            <a:spLocks noChangeArrowheads="1"/>
          </p:cNvSpPr>
          <p:nvPr/>
        </p:nvSpPr>
        <p:spPr bwMode="auto">
          <a:xfrm>
            <a:off x="1447800" y="1600200"/>
            <a:ext cx="5791200" cy="1676400"/>
          </a:xfrm>
          <a:prstGeom prst="wedgeEllipseCallout">
            <a:avLst>
              <a:gd name="adj1" fmla="val -68310"/>
              <a:gd name="adj2" fmla="val 70741"/>
            </a:avLst>
          </a:prstGeom>
          <a:solidFill>
            <a:schemeClr val="hlink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 sz="3200">
                <a:latin typeface="AGaramond Italic" charset="0"/>
              </a:rPr>
              <a:t>Τι είναι η κληρονομικότητα;</a:t>
            </a:r>
            <a:r>
              <a:rPr lang="en-AU" altLang="el-GR" sz="3200">
                <a:latin typeface="AGaramond Italic" charset="0"/>
              </a:rPr>
              <a:t> </a:t>
            </a:r>
          </a:p>
        </p:txBody>
      </p:sp>
      <p:sp>
        <p:nvSpPr>
          <p:cNvPr id="19459" name="AutoShape 4"/>
          <p:cNvSpPr>
            <a:spLocks noChangeArrowheads="1"/>
          </p:cNvSpPr>
          <p:nvPr/>
        </p:nvSpPr>
        <p:spPr bwMode="auto">
          <a:xfrm>
            <a:off x="1371600" y="3505200"/>
            <a:ext cx="6858000" cy="2057400"/>
          </a:xfrm>
          <a:prstGeom prst="cloudCallout">
            <a:avLst>
              <a:gd name="adj1" fmla="val 56435"/>
              <a:gd name="adj2" fmla="val 60264"/>
            </a:avLst>
          </a:prstGeom>
          <a:solidFill>
            <a:schemeClr val="hlink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 sz="3200">
                <a:latin typeface="AGaramond Italic" charset="0"/>
              </a:rPr>
              <a:t>Γιατί είναι σημαντική;</a:t>
            </a:r>
            <a:r>
              <a:rPr lang="en-AU" altLang="el-GR" sz="3200">
                <a:latin typeface="AGaramond Italic" charset="0"/>
              </a:rPr>
              <a:t> </a:t>
            </a:r>
          </a:p>
        </p:txBody>
      </p:sp>
      <p:sp>
        <p:nvSpPr>
          <p:cNvPr id="1946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>
                <a:solidFill>
                  <a:srgbClr val="000000"/>
                </a:solidFill>
              </a:rPr>
              <a:t>Κληρονομικότητα</a:t>
            </a:r>
            <a:r>
              <a:rPr lang="el-GR" altLang="el-GR" sz="3200">
                <a:solidFill>
                  <a:srgbClr val="000000"/>
                </a:solidFill>
              </a:rPr>
              <a:t> </a:t>
            </a:r>
            <a:r>
              <a:rPr lang="en-US" altLang="el-GR" sz="3200">
                <a:solidFill>
                  <a:srgbClr val="000000"/>
                </a:solidFill>
              </a:rPr>
              <a:t> </a:t>
            </a:r>
            <a:r>
              <a:rPr lang="en-US" altLang="el-GR" sz="2400">
                <a:solidFill>
                  <a:srgbClr val="FF00FF"/>
                </a:solidFill>
              </a:rPr>
              <a:t>[inheritance]</a:t>
            </a:r>
            <a:endParaRPr lang="en-AU" altLang="el-GR" sz="2400">
              <a:solidFill>
                <a:srgbClr val="FF00FF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57096751-D751-7FB6-1CE1-793C7DD7A5F1}"/>
              </a:ext>
            </a:extLst>
          </p:cNvPr>
          <p:cNvSpPr/>
          <p:nvPr/>
        </p:nvSpPr>
        <p:spPr bwMode="auto">
          <a:xfrm>
            <a:off x="827584" y="1340768"/>
            <a:ext cx="6696744" cy="1080120"/>
          </a:xfrm>
          <a:prstGeom prst="roundRect">
            <a:avLst>
              <a:gd name="adj" fmla="val 3038"/>
            </a:avLst>
          </a:prstGeom>
          <a:solidFill>
            <a:srgbClr val="CCFFCC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A064AF68-F22A-C421-788D-BE46BCFA40FF}"/>
              </a:ext>
            </a:extLst>
          </p:cNvPr>
          <p:cNvSpPr/>
          <p:nvPr/>
        </p:nvSpPr>
        <p:spPr bwMode="auto">
          <a:xfrm>
            <a:off x="1475656" y="1844824"/>
            <a:ext cx="5976664" cy="360040"/>
          </a:xfrm>
          <a:prstGeom prst="roundRect">
            <a:avLst>
              <a:gd name="adj" fmla="val 3842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3CA18823-A30C-8EE4-577B-35FF5B675A12}"/>
              </a:ext>
            </a:extLst>
          </p:cNvPr>
          <p:cNvSpPr/>
          <p:nvPr/>
        </p:nvSpPr>
        <p:spPr bwMode="auto">
          <a:xfrm>
            <a:off x="827584" y="2492896"/>
            <a:ext cx="6696744" cy="1080120"/>
          </a:xfrm>
          <a:prstGeom prst="roundRect">
            <a:avLst>
              <a:gd name="adj" fmla="val 3038"/>
            </a:avLst>
          </a:prstGeom>
          <a:solidFill>
            <a:srgbClr val="CCFFCC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188E1F71-68CF-D660-4F7B-4E64AA5639B0}"/>
              </a:ext>
            </a:extLst>
          </p:cNvPr>
          <p:cNvSpPr/>
          <p:nvPr/>
        </p:nvSpPr>
        <p:spPr bwMode="auto">
          <a:xfrm>
            <a:off x="1475656" y="2996952"/>
            <a:ext cx="5976664" cy="360040"/>
          </a:xfrm>
          <a:prstGeom prst="roundRect">
            <a:avLst>
              <a:gd name="adj" fmla="val 3842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Ορθογώνιο: Στρογγύλεμα γωνιών 6">
            <a:extLst>
              <a:ext uri="{FF2B5EF4-FFF2-40B4-BE49-F238E27FC236}">
                <a16:creationId xmlns:a16="http://schemas.microsoft.com/office/drawing/2014/main" id="{CAD353A6-4B6A-3478-74B2-447806FA9E38}"/>
              </a:ext>
            </a:extLst>
          </p:cNvPr>
          <p:cNvSpPr/>
          <p:nvPr/>
        </p:nvSpPr>
        <p:spPr bwMode="auto">
          <a:xfrm>
            <a:off x="827584" y="3645024"/>
            <a:ext cx="6696744" cy="1080120"/>
          </a:xfrm>
          <a:prstGeom prst="roundRect">
            <a:avLst>
              <a:gd name="adj" fmla="val 3038"/>
            </a:avLst>
          </a:prstGeom>
          <a:solidFill>
            <a:srgbClr val="CCFFCC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Ορθογώνιο: Στρογγύλεμα γωνιών 7">
            <a:extLst>
              <a:ext uri="{FF2B5EF4-FFF2-40B4-BE49-F238E27FC236}">
                <a16:creationId xmlns:a16="http://schemas.microsoft.com/office/drawing/2014/main" id="{F5CC7BC3-5492-FD56-8C1C-BCCBC0F5BAF8}"/>
              </a:ext>
            </a:extLst>
          </p:cNvPr>
          <p:cNvSpPr/>
          <p:nvPr/>
        </p:nvSpPr>
        <p:spPr bwMode="auto">
          <a:xfrm>
            <a:off x="1475656" y="4149080"/>
            <a:ext cx="5976664" cy="360040"/>
          </a:xfrm>
          <a:prstGeom prst="roundRect">
            <a:avLst>
              <a:gd name="adj" fmla="val 3842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01650"/>
            <a:ext cx="8001000" cy="565150"/>
          </a:xfrm>
        </p:spPr>
        <p:txBody>
          <a:bodyPr/>
          <a:lstStyle/>
          <a:p>
            <a:r>
              <a:rPr lang="el-GR" altLang="el-GR" sz="3200"/>
              <a:t>Κώδικας </a:t>
            </a:r>
            <a:r>
              <a:rPr lang="en-AU" altLang="el-GR" sz="3200"/>
              <a:t>Java </a:t>
            </a:r>
            <a:r>
              <a:rPr lang="el-GR" altLang="el-GR" sz="3200"/>
              <a:t>με χρήση κληρονομικότητας</a:t>
            </a:r>
            <a:endParaRPr lang="en-AU" altLang="el-GR" sz="3200"/>
          </a:p>
        </p:txBody>
      </p:sp>
      <p:sp>
        <p:nvSpPr>
          <p:cNvPr id="32771" name="Text Box 3"/>
          <p:cNvSpPr txBox="1">
            <a:spLocks noChangeArrowheads="1"/>
          </p:cNvSpPr>
          <p:nvPr/>
        </p:nvSpPr>
        <p:spPr bwMode="auto">
          <a:xfrm>
            <a:off x="914400" y="1447800"/>
            <a:ext cx="6629400" cy="320857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 b="1" dirty="0">
                <a:solidFill>
                  <a:srgbClr val="FF0000"/>
                </a:solidFill>
                <a:latin typeface="Courier New" panose="02070309020205020404" pitchFamily="49" charset="0"/>
              </a:rPr>
              <a:t>class</a:t>
            </a:r>
            <a:r>
              <a:rPr lang="en-AU" altLang="el-GR" sz="1800" b="1" dirty="0">
                <a:latin typeface="Courier New" panose="02070309020205020404" pitchFamily="49" charset="0"/>
              </a:rPr>
              <a:t> Item </a:t>
            </a:r>
          </a:p>
          <a:p>
            <a:pPr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 b="1" dirty="0">
                <a:latin typeface="Courier New" panose="02070309020205020404" pitchFamily="49" charset="0"/>
              </a:rPr>
              <a:t>{</a:t>
            </a:r>
          </a:p>
          <a:p>
            <a:pPr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 b="1" dirty="0">
                <a:latin typeface="Courier New" panose="02070309020205020404" pitchFamily="49" charset="0"/>
              </a:rPr>
              <a:t>	...</a:t>
            </a:r>
          </a:p>
          <a:p>
            <a:pPr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 b="1" dirty="0">
                <a:latin typeface="Courier New" panose="02070309020205020404" pitchFamily="49" charset="0"/>
              </a:rPr>
              <a:t>}</a:t>
            </a:r>
          </a:p>
          <a:p>
            <a:pPr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AU" altLang="el-GR" sz="1800" b="1" dirty="0"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 b="1" dirty="0">
                <a:solidFill>
                  <a:srgbClr val="FF0000"/>
                </a:solidFill>
                <a:latin typeface="Courier New" panose="02070309020205020404" pitchFamily="49" charset="0"/>
              </a:rPr>
              <a:t>class</a:t>
            </a:r>
            <a:r>
              <a:rPr lang="en-AU" altLang="el-GR" sz="1800" b="1" dirty="0">
                <a:latin typeface="Courier New" panose="02070309020205020404" pitchFamily="49" charset="0"/>
              </a:rPr>
              <a:t> </a:t>
            </a:r>
            <a:r>
              <a:rPr lang="en-AU" altLang="el-GR" sz="1800" b="1" dirty="0" err="1">
                <a:latin typeface="Courier New" panose="02070309020205020404" pitchFamily="49" charset="0"/>
              </a:rPr>
              <a:t>MusicCD</a:t>
            </a:r>
            <a:r>
              <a:rPr lang="en-AU" altLang="el-GR" sz="1800" b="1" dirty="0">
                <a:latin typeface="Courier New" panose="02070309020205020404" pitchFamily="49" charset="0"/>
              </a:rPr>
              <a:t> </a:t>
            </a:r>
            <a:r>
              <a:rPr lang="en-AU" altLang="el-GR" sz="1800" b="1" dirty="0">
                <a:solidFill>
                  <a:srgbClr val="FF0000"/>
                </a:solidFill>
                <a:latin typeface="Courier New" panose="02070309020205020404" pitchFamily="49" charset="0"/>
              </a:rPr>
              <a:t>extends</a:t>
            </a:r>
            <a:r>
              <a:rPr lang="en-AU" altLang="el-GR" sz="1800" b="1" dirty="0">
                <a:latin typeface="Courier New" panose="02070309020205020404" pitchFamily="49" charset="0"/>
              </a:rPr>
              <a:t> Item </a:t>
            </a:r>
          </a:p>
          <a:p>
            <a:pPr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 b="1" dirty="0">
                <a:latin typeface="Courier New" panose="02070309020205020404" pitchFamily="49" charset="0"/>
              </a:rPr>
              <a:t>{</a:t>
            </a:r>
          </a:p>
          <a:p>
            <a:pPr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 b="1" dirty="0">
                <a:latin typeface="Courier New" panose="02070309020205020404" pitchFamily="49" charset="0"/>
              </a:rPr>
              <a:t>	...</a:t>
            </a:r>
          </a:p>
          <a:p>
            <a:pPr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 b="1" dirty="0">
                <a:latin typeface="Courier New" panose="02070309020205020404" pitchFamily="49" charset="0"/>
              </a:rPr>
              <a:t>}</a:t>
            </a:r>
          </a:p>
          <a:p>
            <a:pPr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AU" altLang="el-GR" sz="1800" b="1" dirty="0"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 b="1" dirty="0">
                <a:solidFill>
                  <a:srgbClr val="FF0000"/>
                </a:solidFill>
                <a:latin typeface="Courier New" panose="02070309020205020404" pitchFamily="49" charset="0"/>
              </a:rPr>
              <a:t>class</a:t>
            </a:r>
            <a:r>
              <a:rPr lang="en-AU" altLang="el-GR" sz="1800" b="1" dirty="0">
                <a:latin typeface="Courier New" panose="02070309020205020404" pitchFamily="49" charset="0"/>
              </a:rPr>
              <a:t> Video </a:t>
            </a:r>
            <a:r>
              <a:rPr lang="en-AU" altLang="el-GR" sz="1800" b="1" dirty="0">
                <a:solidFill>
                  <a:srgbClr val="FF0000"/>
                </a:solidFill>
                <a:latin typeface="Courier New" panose="02070309020205020404" pitchFamily="49" charset="0"/>
              </a:rPr>
              <a:t>extends</a:t>
            </a:r>
            <a:r>
              <a:rPr lang="en-AU" altLang="el-GR" sz="1800" b="1" dirty="0">
                <a:latin typeface="Courier New" panose="02070309020205020404" pitchFamily="49" charset="0"/>
              </a:rPr>
              <a:t> Item </a:t>
            </a:r>
          </a:p>
          <a:p>
            <a:pPr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 b="1" dirty="0">
                <a:latin typeface="Courier New" panose="02070309020205020404" pitchFamily="49" charset="0"/>
              </a:rPr>
              <a:t>{</a:t>
            </a:r>
          </a:p>
          <a:p>
            <a:pPr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 b="1" dirty="0">
                <a:latin typeface="Courier New" panose="02070309020205020404" pitchFamily="49" charset="0"/>
              </a:rPr>
              <a:t>	...</a:t>
            </a:r>
          </a:p>
          <a:p>
            <a:pPr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 b="1" dirty="0">
                <a:latin typeface="Courier New" panose="02070309020205020404" pitchFamily="49" charset="0"/>
              </a:rPr>
              <a:t>}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l-GR" altLang="el-GR"/>
          </a:p>
        </p:txBody>
      </p:sp>
      <p:sp>
        <p:nvSpPr>
          <p:cNvPr id="164869" name="Text Box 5"/>
          <p:cNvSpPr txBox="1">
            <a:spLocks noChangeArrowheads="1"/>
          </p:cNvSpPr>
          <p:nvPr/>
        </p:nvSpPr>
        <p:spPr bwMode="auto">
          <a:xfrm>
            <a:off x="823913" y="2041525"/>
            <a:ext cx="180975" cy="1095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180501" dir="2357364" algn="ctr" rotWithShape="0">
              <a:schemeClr val="accent1"/>
            </a:outerShdw>
          </a:effectLst>
        </p:spPr>
        <p:txBody>
          <a:bodyPr wrap="none" lIns="90487" tIns="44450" rIns="90487" bIns="44450">
            <a:spAutoFit/>
          </a:bodyPr>
          <a:lstStyle/>
          <a:p>
            <a:pPr>
              <a:defRPr/>
            </a:pPr>
            <a:endParaRPr lang="el-GR" sz="6600">
              <a:solidFill>
                <a:schemeClr val="tx2"/>
              </a:solidFill>
              <a:latin typeface="Times New Roman" charset="0"/>
            </a:endParaRPr>
          </a:p>
        </p:txBody>
      </p:sp>
      <p:sp>
        <p:nvSpPr>
          <p:cNvPr id="10245" name="Text Box 8"/>
          <p:cNvSpPr txBox="1">
            <a:spLocks noChangeArrowheads="1"/>
          </p:cNvSpPr>
          <p:nvPr/>
        </p:nvSpPr>
        <p:spPr bwMode="auto">
          <a:xfrm>
            <a:off x="1524000" y="3048000"/>
            <a:ext cx="3264024" cy="1751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7" tIns="44450" rIns="90487" bIns="44450">
            <a:spAutoFit/>
          </a:bodyPr>
          <a:lstStyle>
            <a:lvl1pPr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l-GR" altLang="el-GR" sz="6600" dirty="0">
                <a:solidFill>
                  <a:schemeClr val="tx2"/>
                </a:solidFill>
              </a:rPr>
              <a:t>Επίδειξη</a:t>
            </a:r>
            <a:endParaRPr lang="en-US" altLang="el-GR" sz="6600" dirty="0">
              <a:solidFill>
                <a:schemeClr val="tx2"/>
              </a:solidFill>
            </a:endParaRPr>
          </a:p>
          <a:p>
            <a:pPr algn="ctr">
              <a:spcBef>
                <a:spcPts val="1200"/>
              </a:spcBef>
            </a:pPr>
            <a:r>
              <a:rPr lang="en-US" altLang="el-GR" sz="2800" dirty="0">
                <a:solidFill>
                  <a:schemeClr val="tx2"/>
                </a:solidFill>
              </a:rPr>
              <a:t>[Project “dome”]</a:t>
            </a:r>
            <a:endParaRPr lang="el-GR" altLang="el-GR" sz="2800" dirty="0">
              <a:solidFill>
                <a:schemeClr val="tx2"/>
              </a:solidFill>
            </a:endParaRPr>
          </a:p>
        </p:txBody>
      </p:sp>
      <p:graphicFrame>
        <p:nvGraphicFramePr>
          <p:cNvPr id="10242" name="Object 1024"/>
          <p:cNvGraphicFramePr>
            <a:graphicFrameLocks noChangeAspect="1"/>
          </p:cNvGraphicFramePr>
          <p:nvPr/>
        </p:nvGraphicFramePr>
        <p:xfrm>
          <a:off x="6248400" y="2514600"/>
          <a:ext cx="1752600" cy="304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3" imgW="2273300" imgH="3949700" progId="MS_ClipArt_Gallery">
                  <p:embed/>
                </p:oleObj>
              </mc:Choice>
              <mc:Fallback>
                <p:oleObj r:id="rId3" imgW="2273300" imgH="3949700" progId="MS_ClipArt_Gallery">
                  <p:embed/>
                  <p:pic>
                    <p:nvPicPr>
                      <p:cNvPr id="0" name="Object 10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400" y="2514600"/>
                        <a:ext cx="1752600" cy="304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>
                <a:solidFill>
                  <a:srgbClr val="000000"/>
                </a:solidFill>
              </a:rPr>
              <a:t>Διάγραμμα κλάσεων</a:t>
            </a:r>
            <a:r>
              <a:rPr lang="el-GR" altLang="el-GR" sz="3600"/>
              <a:t> </a:t>
            </a:r>
            <a:r>
              <a:rPr lang="el-GR" altLang="el-GR" sz="2400">
                <a:solidFill>
                  <a:srgbClr val="FF00FF"/>
                </a:solidFill>
              </a:rPr>
              <a:t>[</a:t>
            </a:r>
            <a:r>
              <a:rPr lang="en-AU" altLang="el-GR" sz="2400">
                <a:solidFill>
                  <a:srgbClr val="FF00FF"/>
                </a:solidFill>
              </a:rPr>
              <a:t>Class diagram</a:t>
            </a:r>
            <a:r>
              <a:rPr lang="el-GR" altLang="el-GR" sz="2400">
                <a:solidFill>
                  <a:srgbClr val="FF00FF"/>
                </a:solidFill>
              </a:rPr>
              <a:t>]</a:t>
            </a:r>
            <a:endParaRPr lang="en-AU" altLang="el-GR" sz="2400">
              <a:solidFill>
                <a:srgbClr val="FF00FF"/>
              </a:solidFill>
            </a:endParaRPr>
          </a:p>
        </p:txBody>
      </p:sp>
      <p:sp>
        <p:nvSpPr>
          <p:cNvPr id="171011" name="Text Box 3"/>
          <p:cNvSpPr txBox="1">
            <a:spLocks noChangeArrowheads="1"/>
          </p:cNvSpPr>
          <p:nvPr/>
        </p:nvSpPr>
        <p:spPr bwMode="auto">
          <a:xfrm>
            <a:off x="3886200" y="2438400"/>
            <a:ext cx="3276600" cy="1173163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2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buClrTx/>
              <a:buSzTx/>
              <a:buFontTx/>
              <a:buNone/>
              <a:defRPr/>
            </a:pPr>
            <a:r>
              <a:rPr lang="en-AU" sz="2800">
                <a:latin typeface="Arial" charset="0"/>
              </a:rPr>
              <a:t>Item</a:t>
            </a:r>
          </a:p>
          <a:p>
            <a:pPr algn="ctr">
              <a:buClrTx/>
              <a:buSzTx/>
              <a:buFontTx/>
              <a:buNone/>
              <a:defRPr/>
            </a:pPr>
            <a:endParaRPr lang="en-AU" sz="2800">
              <a:latin typeface="Arial" charset="0"/>
            </a:endParaRPr>
          </a:p>
        </p:txBody>
      </p:sp>
      <p:sp>
        <p:nvSpPr>
          <p:cNvPr id="171012" name="Text Box 4"/>
          <p:cNvSpPr txBox="1">
            <a:spLocks noChangeArrowheads="1"/>
          </p:cNvSpPr>
          <p:nvPr/>
        </p:nvSpPr>
        <p:spPr bwMode="auto">
          <a:xfrm>
            <a:off x="762000" y="1600200"/>
            <a:ext cx="2133600" cy="1173163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2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buClrTx/>
              <a:buSzTx/>
              <a:buFontTx/>
              <a:buNone/>
              <a:defRPr/>
            </a:pPr>
            <a:r>
              <a:rPr lang="en-AU" sz="2800">
                <a:latin typeface="Arial" charset="0"/>
              </a:rPr>
              <a:t>Database</a:t>
            </a:r>
          </a:p>
          <a:p>
            <a:pPr algn="ctr">
              <a:buClrTx/>
              <a:buSzTx/>
              <a:buFontTx/>
              <a:buNone/>
              <a:defRPr/>
            </a:pPr>
            <a:endParaRPr lang="en-AU" sz="2800">
              <a:latin typeface="Arial" charset="0"/>
            </a:endParaRPr>
          </a:p>
        </p:txBody>
      </p:sp>
      <p:sp>
        <p:nvSpPr>
          <p:cNvPr id="171013" name="Text Box 5"/>
          <p:cNvSpPr txBox="1">
            <a:spLocks noChangeArrowheads="1"/>
          </p:cNvSpPr>
          <p:nvPr/>
        </p:nvSpPr>
        <p:spPr bwMode="auto">
          <a:xfrm>
            <a:off x="3657600" y="4572000"/>
            <a:ext cx="1665288" cy="1173163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2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buClrTx/>
              <a:buSzTx/>
              <a:buFontTx/>
              <a:buNone/>
              <a:defRPr/>
            </a:pPr>
            <a:r>
              <a:rPr lang="en-AU" sz="2800">
                <a:latin typeface="Arial" charset="0"/>
              </a:rPr>
              <a:t>MusicCD</a:t>
            </a:r>
          </a:p>
          <a:p>
            <a:pPr algn="ctr">
              <a:buClrTx/>
              <a:buSzTx/>
              <a:buFontTx/>
              <a:buNone/>
              <a:defRPr/>
            </a:pPr>
            <a:endParaRPr lang="en-AU" sz="2800">
              <a:latin typeface="Arial" charset="0"/>
            </a:endParaRPr>
          </a:p>
        </p:txBody>
      </p:sp>
      <p:sp>
        <p:nvSpPr>
          <p:cNvPr id="171014" name="Text Box 6"/>
          <p:cNvSpPr txBox="1">
            <a:spLocks noChangeArrowheads="1"/>
          </p:cNvSpPr>
          <p:nvPr/>
        </p:nvSpPr>
        <p:spPr bwMode="auto">
          <a:xfrm>
            <a:off x="6096000" y="4572000"/>
            <a:ext cx="1371600" cy="1173163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2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buClrTx/>
              <a:buSzTx/>
              <a:buFontTx/>
              <a:buNone/>
              <a:defRPr/>
            </a:pPr>
            <a:r>
              <a:rPr lang="en-AU" sz="2800">
                <a:latin typeface="Arial" charset="0"/>
              </a:rPr>
              <a:t>Video</a:t>
            </a:r>
          </a:p>
          <a:p>
            <a:pPr algn="ctr">
              <a:buClrTx/>
              <a:buSzTx/>
              <a:buFontTx/>
              <a:buNone/>
              <a:defRPr/>
            </a:pPr>
            <a:endParaRPr lang="en-AU" sz="2800">
              <a:latin typeface="Arial" charset="0"/>
            </a:endParaRPr>
          </a:p>
        </p:txBody>
      </p:sp>
      <p:cxnSp>
        <p:nvCxnSpPr>
          <p:cNvPr id="33799" name="AutoShape 7"/>
          <p:cNvCxnSpPr>
            <a:cxnSpLocks noChangeShapeType="1"/>
            <a:stCxn id="171013" idx="0"/>
            <a:endCxn id="171011" idx="2"/>
          </p:cNvCxnSpPr>
          <p:nvPr/>
        </p:nvCxnSpPr>
        <p:spPr bwMode="auto">
          <a:xfrm flipV="1">
            <a:off x="4491038" y="3611563"/>
            <a:ext cx="1033462" cy="960437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3800" name="AutoShape 8"/>
          <p:cNvCxnSpPr>
            <a:cxnSpLocks noChangeShapeType="1"/>
            <a:stCxn id="171014" idx="0"/>
            <a:endCxn id="171011" idx="2"/>
          </p:cNvCxnSpPr>
          <p:nvPr/>
        </p:nvCxnSpPr>
        <p:spPr bwMode="auto">
          <a:xfrm flipH="1" flipV="1">
            <a:off x="5524500" y="3611563"/>
            <a:ext cx="1257300" cy="960437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3801" name="Line 9"/>
          <p:cNvSpPr>
            <a:spLocks noChangeShapeType="1"/>
          </p:cNvSpPr>
          <p:nvPr/>
        </p:nvSpPr>
        <p:spPr bwMode="auto">
          <a:xfrm>
            <a:off x="1828800" y="2819400"/>
            <a:ext cx="0" cy="4572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487" tIns="44450" rIns="90487" bIns="44450" anchor="ctr"/>
          <a:lstStyle/>
          <a:p>
            <a:endParaRPr lang="el-GR"/>
          </a:p>
        </p:txBody>
      </p:sp>
      <p:sp>
        <p:nvSpPr>
          <p:cNvPr id="33802" name="Line 10"/>
          <p:cNvSpPr>
            <a:spLocks noChangeShapeType="1"/>
          </p:cNvSpPr>
          <p:nvPr/>
        </p:nvSpPr>
        <p:spPr bwMode="auto">
          <a:xfrm>
            <a:off x="1828800" y="3276600"/>
            <a:ext cx="2057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487" tIns="44450" rIns="90487" bIns="44450" anchor="ctr"/>
          <a:lstStyle/>
          <a:p>
            <a:endParaRPr lang="el-GR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818" name="Group 2"/>
          <p:cNvGrpSpPr>
            <a:grpSpLocks/>
          </p:cNvGrpSpPr>
          <p:nvPr/>
        </p:nvGrpSpPr>
        <p:grpSpPr bwMode="auto">
          <a:xfrm>
            <a:off x="3200400" y="3048000"/>
            <a:ext cx="4648200" cy="533400"/>
            <a:chOff x="2160" y="2352"/>
            <a:chExt cx="2928" cy="336"/>
          </a:xfrm>
        </p:grpSpPr>
        <p:sp>
          <p:nvSpPr>
            <p:cNvPr id="34898" name="AutoShape 3"/>
            <p:cNvSpPr>
              <a:spLocks noChangeArrowheads="1"/>
            </p:cNvSpPr>
            <p:nvPr/>
          </p:nvSpPr>
          <p:spPr bwMode="auto">
            <a:xfrm>
              <a:off x="2160" y="2352"/>
              <a:ext cx="2928" cy="336"/>
            </a:xfrm>
            <a:prstGeom prst="flowChartAlternateProcess">
              <a:avLst/>
            </a:prstGeom>
            <a:solidFill>
              <a:schemeClr val="hlink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>
              <a:lvl1pPr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Monotype Sorts" charset="2"/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Monotype Sorts" charset="2"/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Monotype Sorts" charset="2"/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Monotype Sorts" charset="2"/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34899" name="Line 4"/>
            <p:cNvSpPr>
              <a:spLocks noChangeShapeType="1"/>
            </p:cNvSpPr>
            <p:nvPr/>
          </p:nvSpPr>
          <p:spPr bwMode="auto">
            <a:xfrm>
              <a:off x="2688" y="2352"/>
              <a:ext cx="0" cy="33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487" tIns="44450" rIns="90487" bIns="44450" anchor="ctr"/>
            <a:lstStyle/>
            <a:p>
              <a:endParaRPr lang="el-GR"/>
            </a:p>
          </p:txBody>
        </p:sp>
        <p:sp>
          <p:nvSpPr>
            <p:cNvPr id="34900" name="Line 5"/>
            <p:cNvSpPr>
              <a:spLocks noChangeShapeType="1"/>
            </p:cNvSpPr>
            <p:nvPr/>
          </p:nvSpPr>
          <p:spPr bwMode="auto">
            <a:xfrm>
              <a:off x="3216" y="2352"/>
              <a:ext cx="0" cy="33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487" tIns="44450" rIns="90487" bIns="44450" anchor="ctr"/>
            <a:lstStyle/>
            <a:p>
              <a:endParaRPr lang="el-GR"/>
            </a:p>
          </p:txBody>
        </p:sp>
        <p:sp>
          <p:nvSpPr>
            <p:cNvPr id="34901" name="Line 6"/>
            <p:cNvSpPr>
              <a:spLocks noChangeShapeType="1"/>
            </p:cNvSpPr>
            <p:nvPr/>
          </p:nvSpPr>
          <p:spPr bwMode="auto">
            <a:xfrm>
              <a:off x="3696" y="2352"/>
              <a:ext cx="0" cy="33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487" tIns="44450" rIns="90487" bIns="44450" anchor="ctr"/>
            <a:lstStyle/>
            <a:p>
              <a:endParaRPr lang="el-GR"/>
            </a:p>
          </p:txBody>
        </p:sp>
        <p:sp>
          <p:nvSpPr>
            <p:cNvPr id="34902" name="Line 7"/>
            <p:cNvSpPr>
              <a:spLocks noChangeShapeType="1"/>
            </p:cNvSpPr>
            <p:nvPr/>
          </p:nvSpPr>
          <p:spPr bwMode="auto">
            <a:xfrm>
              <a:off x="4176" y="2352"/>
              <a:ext cx="0" cy="33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487" tIns="44450" rIns="90487" bIns="44450" anchor="ctr"/>
            <a:lstStyle/>
            <a:p>
              <a:endParaRPr lang="el-GR"/>
            </a:p>
          </p:txBody>
        </p:sp>
        <p:sp>
          <p:nvSpPr>
            <p:cNvPr id="34903" name="Line 8"/>
            <p:cNvSpPr>
              <a:spLocks noChangeShapeType="1"/>
            </p:cNvSpPr>
            <p:nvPr/>
          </p:nvSpPr>
          <p:spPr bwMode="auto">
            <a:xfrm>
              <a:off x="4656" y="2352"/>
              <a:ext cx="0" cy="33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487" tIns="44450" rIns="90487" bIns="44450" anchor="ctr"/>
            <a:lstStyle/>
            <a:p>
              <a:endParaRPr lang="el-GR"/>
            </a:p>
          </p:txBody>
        </p:sp>
      </p:grpSp>
      <p:sp>
        <p:nvSpPr>
          <p:cNvPr id="34819" name="Rectangle 9"/>
          <p:cNvSpPr>
            <a:spLocks noGrp="1" noChangeArrowheads="1"/>
          </p:cNvSpPr>
          <p:nvPr>
            <p:ph type="title"/>
          </p:nvPr>
        </p:nvSpPr>
        <p:spPr>
          <a:xfrm>
            <a:off x="685800" y="501650"/>
            <a:ext cx="7924800" cy="565150"/>
          </a:xfrm>
        </p:spPr>
        <p:txBody>
          <a:bodyPr/>
          <a:lstStyle/>
          <a:p>
            <a:r>
              <a:rPr lang="el-GR" altLang="el-GR" sz="3600">
                <a:solidFill>
                  <a:srgbClr val="000000"/>
                </a:solidFill>
              </a:rPr>
              <a:t>Διάγραμμα αντικειμένων</a:t>
            </a:r>
            <a:r>
              <a:rPr lang="el-GR" altLang="el-GR" sz="3600"/>
              <a:t> </a:t>
            </a:r>
            <a:r>
              <a:rPr lang="el-GR" altLang="el-GR" sz="2400">
                <a:solidFill>
                  <a:srgbClr val="FF00FF"/>
                </a:solidFill>
              </a:rPr>
              <a:t>[</a:t>
            </a:r>
            <a:r>
              <a:rPr lang="en-AU" altLang="el-GR" sz="2400">
                <a:solidFill>
                  <a:srgbClr val="FF00FF"/>
                </a:solidFill>
              </a:rPr>
              <a:t>Object diagram</a:t>
            </a:r>
            <a:r>
              <a:rPr lang="el-GR" altLang="el-GR" sz="2400">
                <a:solidFill>
                  <a:srgbClr val="FF00FF"/>
                </a:solidFill>
              </a:rPr>
              <a:t>]</a:t>
            </a:r>
            <a:endParaRPr lang="en-AU" altLang="el-GR" sz="2400">
              <a:solidFill>
                <a:srgbClr val="FF00FF"/>
              </a:solidFill>
            </a:endParaRPr>
          </a:p>
        </p:txBody>
      </p:sp>
      <p:sp>
        <p:nvSpPr>
          <p:cNvPr id="34820" name="Oval 10"/>
          <p:cNvSpPr>
            <a:spLocks noChangeArrowheads="1"/>
          </p:cNvSpPr>
          <p:nvPr/>
        </p:nvSpPr>
        <p:spPr bwMode="auto">
          <a:xfrm>
            <a:off x="990600" y="1760538"/>
            <a:ext cx="1676400" cy="1516062"/>
          </a:xfrm>
          <a:prstGeom prst="ellipse">
            <a:avLst/>
          </a:prstGeom>
          <a:solidFill>
            <a:schemeClr val="hlink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l-GR" altLang="el-GR" sz="2400">
              <a:latin typeface="Helvetica" panose="020B0604020202020204" pitchFamily="34" charset="0"/>
            </a:endParaRPr>
          </a:p>
        </p:txBody>
      </p:sp>
      <p:sp>
        <p:nvSpPr>
          <p:cNvPr id="34821" name="Line 11"/>
          <p:cNvSpPr>
            <a:spLocks noChangeShapeType="1"/>
          </p:cNvSpPr>
          <p:nvPr/>
        </p:nvSpPr>
        <p:spPr bwMode="auto">
          <a:xfrm>
            <a:off x="1257300" y="1946275"/>
            <a:ext cx="1143000" cy="1143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34822" name="Line 12"/>
          <p:cNvSpPr>
            <a:spLocks noChangeShapeType="1"/>
          </p:cNvSpPr>
          <p:nvPr/>
        </p:nvSpPr>
        <p:spPr bwMode="auto">
          <a:xfrm flipV="1">
            <a:off x="1257300" y="1947863"/>
            <a:ext cx="1143000" cy="1143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grpSp>
        <p:nvGrpSpPr>
          <p:cNvPr id="34823" name="Group 13"/>
          <p:cNvGrpSpPr>
            <a:grpSpLocks/>
          </p:cNvGrpSpPr>
          <p:nvPr/>
        </p:nvGrpSpPr>
        <p:grpSpPr bwMode="auto">
          <a:xfrm>
            <a:off x="6400800" y="4648200"/>
            <a:ext cx="1143000" cy="1066800"/>
            <a:chOff x="912" y="1728"/>
            <a:chExt cx="1680" cy="1248"/>
          </a:xfrm>
        </p:grpSpPr>
        <p:sp>
          <p:nvSpPr>
            <p:cNvPr id="34888" name="Oval 14"/>
            <p:cNvSpPr>
              <a:spLocks noChangeArrowheads="1"/>
            </p:cNvSpPr>
            <p:nvPr/>
          </p:nvSpPr>
          <p:spPr bwMode="auto">
            <a:xfrm>
              <a:off x="912" y="1728"/>
              <a:ext cx="1680" cy="1248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Monotype Sorts" charset="2"/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Monotype Sorts" charset="2"/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Monotype Sorts" charset="2"/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Monotype Sorts" charset="2"/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el-GR" altLang="el-GR" sz="2400">
                <a:latin typeface="Helvetica" panose="020B0604020202020204" pitchFamily="34" charset="0"/>
              </a:endParaRPr>
            </a:p>
          </p:txBody>
        </p:sp>
        <p:grpSp>
          <p:nvGrpSpPr>
            <p:cNvPr id="34889" name="Group 15"/>
            <p:cNvGrpSpPr>
              <a:grpSpLocks/>
            </p:cNvGrpSpPr>
            <p:nvPr/>
          </p:nvGrpSpPr>
          <p:grpSpPr bwMode="auto">
            <a:xfrm>
              <a:off x="1536" y="2256"/>
              <a:ext cx="432" cy="192"/>
              <a:chOff x="1296" y="2400"/>
              <a:chExt cx="624" cy="192"/>
            </a:xfrm>
          </p:grpSpPr>
          <p:sp>
            <p:nvSpPr>
              <p:cNvPr id="34894" name="Rectangle 16"/>
              <p:cNvSpPr>
                <a:spLocks noChangeArrowheads="1"/>
              </p:cNvSpPr>
              <p:nvPr/>
            </p:nvSpPr>
            <p:spPr bwMode="auto">
              <a:xfrm>
                <a:off x="1296" y="2400"/>
                <a:ext cx="624" cy="48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l-GR" altLang="el-GR" sz="1800">
                  <a:latin typeface="Helvetica" panose="020B0604020202020204" pitchFamily="34" charset="0"/>
                </a:endParaRPr>
              </a:p>
            </p:txBody>
          </p:sp>
          <p:sp>
            <p:nvSpPr>
              <p:cNvPr id="34895" name="Rectangle 17"/>
              <p:cNvSpPr>
                <a:spLocks noChangeArrowheads="1"/>
              </p:cNvSpPr>
              <p:nvPr/>
            </p:nvSpPr>
            <p:spPr bwMode="auto">
              <a:xfrm>
                <a:off x="1296" y="2448"/>
                <a:ext cx="624" cy="48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l-GR" altLang="el-GR" sz="1800">
                  <a:latin typeface="Helvetica" panose="020B0604020202020204" pitchFamily="34" charset="0"/>
                </a:endParaRPr>
              </a:p>
            </p:txBody>
          </p:sp>
          <p:sp>
            <p:nvSpPr>
              <p:cNvPr id="34896" name="Rectangle 18"/>
              <p:cNvSpPr>
                <a:spLocks noChangeArrowheads="1"/>
              </p:cNvSpPr>
              <p:nvPr/>
            </p:nvSpPr>
            <p:spPr bwMode="auto">
              <a:xfrm>
                <a:off x="1296" y="2496"/>
                <a:ext cx="624" cy="48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l-GR" altLang="el-GR" sz="1800">
                  <a:latin typeface="Helvetica" panose="020B0604020202020204" pitchFamily="34" charset="0"/>
                </a:endParaRPr>
              </a:p>
            </p:txBody>
          </p:sp>
          <p:sp>
            <p:nvSpPr>
              <p:cNvPr id="34897" name="Rectangle 19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624" cy="48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l-GR" altLang="el-GR" sz="1800">
                  <a:latin typeface="Helvetica" panose="020B0604020202020204" pitchFamily="34" charset="0"/>
                </a:endParaRPr>
              </a:p>
            </p:txBody>
          </p:sp>
        </p:grpSp>
        <p:sp>
          <p:nvSpPr>
            <p:cNvPr id="34890" name="Line 20"/>
            <p:cNvSpPr>
              <a:spLocks noChangeShapeType="1"/>
            </p:cNvSpPr>
            <p:nvPr/>
          </p:nvSpPr>
          <p:spPr bwMode="auto">
            <a:xfrm>
              <a:off x="1200" y="1872"/>
              <a:ext cx="336" cy="3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34891" name="Line 21"/>
            <p:cNvSpPr>
              <a:spLocks noChangeShapeType="1"/>
            </p:cNvSpPr>
            <p:nvPr/>
          </p:nvSpPr>
          <p:spPr bwMode="auto">
            <a:xfrm flipH="1">
              <a:off x="1248" y="2448"/>
              <a:ext cx="288" cy="3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34892" name="Line 22"/>
            <p:cNvSpPr>
              <a:spLocks noChangeShapeType="1"/>
            </p:cNvSpPr>
            <p:nvPr/>
          </p:nvSpPr>
          <p:spPr bwMode="auto">
            <a:xfrm>
              <a:off x="1968" y="2448"/>
              <a:ext cx="336" cy="3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34893" name="Line 23"/>
            <p:cNvSpPr>
              <a:spLocks noChangeShapeType="1"/>
            </p:cNvSpPr>
            <p:nvPr/>
          </p:nvSpPr>
          <p:spPr bwMode="auto">
            <a:xfrm flipV="1">
              <a:off x="1968" y="1824"/>
              <a:ext cx="240" cy="43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</p:grpSp>
      <p:grpSp>
        <p:nvGrpSpPr>
          <p:cNvPr id="34824" name="Group 24"/>
          <p:cNvGrpSpPr>
            <a:grpSpLocks/>
          </p:cNvGrpSpPr>
          <p:nvPr/>
        </p:nvGrpSpPr>
        <p:grpSpPr bwMode="auto">
          <a:xfrm>
            <a:off x="7696200" y="4648200"/>
            <a:ext cx="1143000" cy="1066800"/>
            <a:chOff x="912" y="1728"/>
            <a:chExt cx="1680" cy="1248"/>
          </a:xfrm>
        </p:grpSpPr>
        <p:sp>
          <p:nvSpPr>
            <p:cNvPr id="34878" name="Oval 25"/>
            <p:cNvSpPr>
              <a:spLocks noChangeArrowheads="1"/>
            </p:cNvSpPr>
            <p:nvPr/>
          </p:nvSpPr>
          <p:spPr bwMode="auto">
            <a:xfrm>
              <a:off x="912" y="1728"/>
              <a:ext cx="1680" cy="1248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Monotype Sorts" charset="2"/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Monotype Sorts" charset="2"/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Monotype Sorts" charset="2"/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Monotype Sorts" charset="2"/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el-GR" altLang="el-GR" sz="2400">
                <a:latin typeface="Helvetica" panose="020B0604020202020204" pitchFamily="34" charset="0"/>
              </a:endParaRPr>
            </a:p>
          </p:txBody>
        </p:sp>
        <p:grpSp>
          <p:nvGrpSpPr>
            <p:cNvPr id="34879" name="Group 26"/>
            <p:cNvGrpSpPr>
              <a:grpSpLocks/>
            </p:cNvGrpSpPr>
            <p:nvPr/>
          </p:nvGrpSpPr>
          <p:grpSpPr bwMode="auto">
            <a:xfrm>
              <a:off x="1536" y="2256"/>
              <a:ext cx="432" cy="192"/>
              <a:chOff x="1296" y="2400"/>
              <a:chExt cx="624" cy="192"/>
            </a:xfrm>
          </p:grpSpPr>
          <p:sp>
            <p:nvSpPr>
              <p:cNvPr id="34884" name="Rectangle 27"/>
              <p:cNvSpPr>
                <a:spLocks noChangeArrowheads="1"/>
              </p:cNvSpPr>
              <p:nvPr/>
            </p:nvSpPr>
            <p:spPr bwMode="auto">
              <a:xfrm>
                <a:off x="1296" y="2400"/>
                <a:ext cx="624" cy="48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l-GR" altLang="el-GR" sz="1800">
                  <a:latin typeface="Helvetica" panose="020B0604020202020204" pitchFamily="34" charset="0"/>
                </a:endParaRPr>
              </a:p>
            </p:txBody>
          </p:sp>
          <p:sp>
            <p:nvSpPr>
              <p:cNvPr id="34885" name="Rectangle 28"/>
              <p:cNvSpPr>
                <a:spLocks noChangeArrowheads="1"/>
              </p:cNvSpPr>
              <p:nvPr/>
            </p:nvSpPr>
            <p:spPr bwMode="auto">
              <a:xfrm>
                <a:off x="1296" y="2448"/>
                <a:ext cx="624" cy="48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l-GR" altLang="el-GR" sz="1800">
                  <a:latin typeface="Helvetica" panose="020B0604020202020204" pitchFamily="34" charset="0"/>
                </a:endParaRPr>
              </a:p>
            </p:txBody>
          </p:sp>
          <p:sp>
            <p:nvSpPr>
              <p:cNvPr id="34886" name="Rectangle 29"/>
              <p:cNvSpPr>
                <a:spLocks noChangeArrowheads="1"/>
              </p:cNvSpPr>
              <p:nvPr/>
            </p:nvSpPr>
            <p:spPr bwMode="auto">
              <a:xfrm>
                <a:off x="1296" y="2496"/>
                <a:ext cx="624" cy="48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l-GR" altLang="el-GR" sz="1800">
                  <a:latin typeface="Helvetica" panose="020B0604020202020204" pitchFamily="34" charset="0"/>
                </a:endParaRPr>
              </a:p>
            </p:txBody>
          </p:sp>
          <p:sp>
            <p:nvSpPr>
              <p:cNvPr id="34887" name="Rectangle 30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624" cy="48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l-GR" altLang="el-GR" sz="1800">
                  <a:latin typeface="Helvetica" panose="020B0604020202020204" pitchFamily="34" charset="0"/>
                </a:endParaRPr>
              </a:p>
            </p:txBody>
          </p:sp>
        </p:grpSp>
        <p:sp>
          <p:nvSpPr>
            <p:cNvPr id="34880" name="Line 31"/>
            <p:cNvSpPr>
              <a:spLocks noChangeShapeType="1"/>
            </p:cNvSpPr>
            <p:nvPr/>
          </p:nvSpPr>
          <p:spPr bwMode="auto">
            <a:xfrm>
              <a:off x="1200" y="1872"/>
              <a:ext cx="336" cy="3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34881" name="Line 32"/>
            <p:cNvSpPr>
              <a:spLocks noChangeShapeType="1"/>
            </p:cNvSpPr>
            <p:nvPr/>
          </p:nvSpPr>
          <p:spPr bwMode="auto">
            <a:xfrm flipH="1">
              <a:off x="1248" y="2448"/>
              <a:ext cx="288" cy="3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34882" name="Line 33"/>
            <p:cNvSpPr>
              <a:spLocks noChangeShapeType="1"/>
            </p:cNvSpPr>
            <p:nvPr/>
          </p:nvSpPr>
          <p:spPr bwMode="auto">
            <a:xfrm>
              <a:off x="1968" y="2448"/>
              <a:ext cx="336" cy="3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34883" name="Line 34"/>
            <p:cNvSpPr>
              <a:spLocks noChangeShapeType="1"/>
            </p:cNvSpPr>
            <p:nvPr/>
          </p:nvSpPr>
          <p:spPr bwMode="auto">
            <a:xfrm flipV="1">
              <a:off x="1968" y="1824"/>
              <a:ext cx="240" cy="43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</p:grpSp>
      <p:grpSp>
        <p:nvGrpSpPr>
          <p:cNvPr id="34825" name="Group 35"/>
          <p:cNvGrpSpPr>
            <a:grpSpLocks/>
          </p:cNvGrpSpPr>
          <p:nvPr/>
        </p:nvGrpSpPr>
        <p:grpSpPr bwMode="auto">
          <a:xfrm>
            <a:off x="1066800" y="4648200"/>
            <a:ext cx="1143000" cy="1066800"/>
            <a:chOff x="912" y="1728"/>
            <a:chExt cx="1680" cy="1248"/>
          </a:xfrm>
        </p:grpSpPr>
        <p:sp>
          <p:nvSpPr>
            <p:cNvPr id="34868" name="Oval 36"/>
            <p:cNvSpPr>
              <a:spLocks noChangeArrowheads="1"/>
            </p:cNvSpPr>
            <p:nvPr/>
          </p:nvSpPr>
          <p:spPr bwMode="auto">
            <a:xfrm>
              <a:off x="912" y="1728"/>
              <a:ext cx="1680" cy="1248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Monotype Sorts" charset="2"/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Monotype Sorts" charset="2"/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Monotype Sorts" charset="2"/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Monotype Sorts" charset="2"/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el-GR" altLang="el-GR" sz="2400">
                <a:latin typeface="Helvetica" panose="020B0604020202020204" pitchFamily="34" charset="0"/>
              </a:endParaRPr>
            </a:p>
          </p:txBody>
        </p:sp>
        <p:grpSp>
          <p:nvGrpSpPr>
            <p:cNvPr id="34869" name="Group 37"/>
            <p:cNvGrpSpPr>
              <a:grpSpLocks/>
            </p:cNvGrpSpPr>
            <p:nvPr/>
          </p:nvGrpSpPr>
          <p:grpSpPr bwMode="auto">
            <a:xfrm>
              <a:off x="1536" y="2256"/>
              <a:ext cx="432" cy="192"/>
              <a:chOff x="1296" y="2400"/>
              <a:chExt cx="624" cy="192"/>
            </a:xfrm>
          </p:grpSpPr>
          <p:sp>
            <p:nvSpPr>
              <p:cNvPr id="34874" name="Rectangle 38"/>
              <p:cNvSpPr>
                <a:spLocks noChangeArrowheads="1"/>
              </p:cNvSpPr>
              <p:nvPr/>
            </p:nvSpPr>
            <p:spPr bwMode="auto">
              <a:xfrm>
                <a:off x="1296" y="2400"/>
                <a:ext cx="624" cy="48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l-GR" altLang="el-GR" sz="1800">
                  <a:latin typeface="Helvetica" panose="020B0604020202020204" pitchFamily="34" charset="0"/>
                </a:endParaRPr>
              </a:p>
            </p:txBody>
          </p:sp>
          <p:sp>
            <p:nvSpPr>
              <p:cNvPr id="34875" name="Rectangle 39"/>
              <p:cNvSpPr>
                <a:spLocks noChangeArrowheads="1"/>
              </p:cNvSpPr>
              <p:nvPr/>
            </p:nvSpPr>
            <p:spPr bwMode="auto">
              <a:xfrm>
                <a:off x="1296" y="2448"/>
                <a:ext cx="624" cy="48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l-GR" altLang="el-GR" sz="1800">
                  <a:latin typeface="Helvetica" panose="020B0604020202020204" pitchFamily="34" charset="0"/>
                </a:endParaRPr>
              </a:p>
            </p:txBody>
          </p:sp>
          <p:sp>
            <p:nvSpPr>
              <p:cNvPr id="34876" name="Rectangle 40"/>
              <p:cNvSpPr>
                <a:spLocks noChangeArrowheads="1"/>
              </p:cNvSpPr>
              <p:nvPr/>
            </p:nvSpPr>
            <p:spPr bwMode="auto">
              <a:xfrm>
                <a:off x="1296" y="2496"/>
                <a:ext cx="624" cy="48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l-GR" altLang="el-GR" sz="1800">
                  <a:latin typeface="Helvetica" panose="020B0604020202020204" pitchFamily="34" charset="0"/>
                </a:endParaRPr>
              </a:p>
            </p:txBody>
          </p:sp>
          <p:sp>
            <p:nvSpPr>
              <p:cNvPr id="34877" name="Rectangle 41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624" cy="48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l-GR" altLang="el-GR" sz="1800">
                  <a:latin typeface="Helvetica" panose="020B0604020202020204" pitchFamily="34" charset="0"/>
                </a:endParaRPr>
              </a:p>
            </p:txBody>
          </p:sp>
        </p:grpSp>
        <p:sp>
          <p:nvSpPr>
            <p:cNvPr id="34870" name="Line 42"/>
            <p:cNvSpPr>
              <a:spLocks noChangeShapeType="1"/>
            </p:cNvSpPr>
            <p:nvPr/>
          </p:nvSpPr>
          <p:spPr bwMode="auto">
            <a:xfrm>
              <a:off x="1200" y="1872"/>
              <a:ext cx="336" cy="3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34871" name="Line 43"/>
            <p:cNvSpPr>
              <a:spLocks noChangeShapeType="1"/>
            </p:cNvSpPr>
            <p:nvPr/>
          </p:nvSpPr>
          <p:spPr bwMode="auto">
            <a:xfrm flipH="1">
              <a:off x="1248" y="2448"/>
              <a:ext cx="288" cy="3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34872" name="Line 44"/>
            <p:cNvSpPr>
              <a:spLocks noChangeShapeType="1"/>
            </p:cNvSpPr>
            <p:nvPr/>
          </p:nvSpPr>
          <p:spPr bwMode="auto">
            <a:xfrm>
              <a:off x="1968" y="2448"/>
              <a:ext cx="336" cy="3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34873" name="Line 45"/>
            <p:cNvSpPr>
              <a:spLocks noChangeShapeType="1"/>
            </p:cNvSpPr>
            <p:nvPr/>
          </p:nvSpPr>
          <p:spPr bwMode="auto">
            <a:xfrm flipV="1">
              <a:off x="1968" y="1824"/>
              <a:ext cx="240" cy="43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</p:grpSp>
      <p:grpSp>
        <p:nvGrpSpPr>
          <p:cNvPr id="34826" name="Group 46"/>
          <p:cNvGrpSpPr>
            <a:grpSpLocks/>
          </p:cNvGrpSpPr>
          <p:nvPr/>
        </p:nvGrpSpPr>
        <p:grpSpPr bwMode="auto">
          <a:xfrm>
            <a:off x="2362200" y="4648200"/>
            <a:ext cx="1143000" cy="1066800"/>
            <a:chOff x="912" y="1728"/>
            <a:chExt cx="1680" cy="1248"/>
          </a:xfrm>
        </p:grpSpPr>
        <p:sp>
          <p:nvSpPr>
            <p:cNvPr id="34858" name="Oval 47"/>
            <p:cNvSpPr>
              <a:spLocks noChangeArrowheads="1"/>
            </p:cNvSpPr>
            <p:nvPr/>
          </p:nvSpPr>
          <p:spPr bwMode="auto">
            <a:xfrm>
              <a:off x="912" y="1728"/>
              <a:ext cx="1680" cy="1248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Monotype Sorts" charset="2"/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Monotype Sorts" charset="2"/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Monotype Sorts" charset="2"/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Monotype Sorts" charset="2"/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el-GR" altLang="el-GR" sz="2400">
                <a:latin typeface="Helvetica" panose="020B0604020202020204" pitchFamily="34" charset="0"/>
              </a:endParaRPr>
            </a:p>
          </p:txBody>
        </p:sp>
        <p:grpSp>
          <p:nvGrpSpPr>
            <p:cNvPr id="34859" name="Group 48"/>
            <p:cNvGrpSpPr>
              <a:grpSpLocks/>
            </p:cNvGrpSpPr>
            <p:nvPr/>
          </p:nvGrpSpPr>
          <p:grpSpPr bwMode="auto">
            <a:xfrm>
              <a:off x="1536" y="2256"/>
              <a:ext cx="432" cy="192"/>
              <a:chOff x="1296" y="2400"/>
              <a:chExt cx="624" cy="192"/>
            </a:xfrm>
          </p:grpSpPr>
          <p:sp>
            <p:nvSpPr>
              <p:cNvPr id="34864" name="Rectangle 49"/>
              <p:cNvSpPr>
                <a:spLocks noChangeArrowheads="1"/>
              </p:cNvSpPr>
              <p:nvPr/>
            </p:nvSpPr>
            <p:spPr bwMode="auto">
              <a:xfrm>
                <a:off x="1296" y="2400"/>
                <a:ext cx="624" cy="48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l-GR" altLang="el-GR" sz="1800">
                  <a:latin typeface="Helvetica" panose="020B0604020202020204" pitchFamily="34" charset="0"/>
                </a:endParaRPr>
              </a:p>
            </p:txBody>
          </p:sp>
          <p:sp>
            <p:nvSpPr>
              <p:cNvPr id="34865" name="Rectangle 50"/>
              <p:cNvSpPr>
                <a:spLocks noChangeArrowheads="1"/>
              </p:cNvSpPr>
              <p:nvPr/>
            </p:nvSpPr>
            <p:spPr bwMode="auto">
              <a:xfrm>
                <a:off x="1296" y="2448"/>
                <a:ext cx="624" cy="48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l-GR" altLang="el-GR" sz="1800">
                  <a:latin typeface="Helvetica" panose="020B0604020202020204" pitchFamily="34" charset="0"/>
                </a:endParaRPr>
              </a:p>
            </p:txBody>
          </p:sp>
          <p:sp>
            <p:nvSpPr>
              <p:cNvPr id="34866" name="Rectangle 51"/>
              <p:cNvSpPr>
                <a:spLocks noChangeArrowheads="1"/>
              </p:cNvSpPr>
              <p:nvPr/>
            </p:nvSpPr>
            <p:spPr bwMode="auto">
              <a:xfrm>
                <a:off x="1296" y="2496"/>
                <a:ext cx="624" cy="48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l-GR" altLang="el-GR" sz="1800">
                  <a:latin typeface="Helvetica" panose="020B0604020202020204" pitchFamily="34" charset="0"/>
                </a:endParaRPr>
              </a:p>
            </p:txBody>
          </p:sp>
          <p:sp>
            <p:nvSpPr>
              <p:cNvPr id="34867" name="Rectangle 52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624" cy="48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l-GR" altLang="el-GR" sz="1800">
                  <a:latin typeface="Helvetica" panose="020B0604020202020204" pitchFamily="34" charset="0"/>
                </a:endParaRPr>
              </a:p>
            </p:txBody>
          </p:sp>
        </p:grpSp>
        <p:sp>
          <p:nvSpPr>
            <p:cNvPr id="34860" name="Line 53"/>
            <p:cNvSpPr>
              <a:spLocks noChangeShapeType="1"/>
            </p:cNvSpPr>
            <p:nvPr/>
          </p:nvSpPr>
          <p:spPr bwMode="auto">
            <a:xfrm>
              <a:off x="1200" y="1872"/>
              <a:ext cx="336" cy="3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34861" name="Line 54"/>
            <p:cNvSpPr>
              <a:spLocks noChangeShapeType="1"/>
            </p:cNvSpPr>
            <p:nvPr/>
          </p:nvSpPr>
          <p:spPr bwMode="auto">
            <a:xfrm flipH="1">
              <a:off x="1248" y="2448"/>
              <a:ext cx="288" cy="3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34862" name="Line 55"/>
            <p:cNvSpPr>
              <a:spLocks noChangeShapeType="1"/>
            </p:cNvSpPr>
            <p:nvPr/>
          </p:nvSpPr>
          <p:spPr bwMode="auto">
            <a:xfrm>
              <a:off x="1968" y="2448"/>
              <a:ext cx="336" cy="3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34863" name="Line 56"/>
            <p:cNvSpPr>
              <a:spLocks noChangeShapeType="1"/>
            </p:cNvSpPr>
            <p:nvPr/>
          </p:nvSpPr>
          <p:spPr bwMode="auto">
            <a:xfrm flipV="1">
              <a:off x="1968" y="1824"/>
              <a:ext cx="240" cy="43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</p:grpSp>
      <p:grpSp>
        <p:nvGrpSpPr>
          <p:cNvPr id="34827" name="Group 57"/>
          <p:cNvGrpSpPr>
            <a:grpSpLocks/>
          </p:cNvGrpSpPr>
          <p:nvPr/>
        </p:nvGrpSpPr>
        <p:grpSpPr bwMode="auto">
          <a:xfrm>
            <a:off x="3657600" y="4648200"/>
            <a:ext cx="1143000" cy="1066800"/>
            <a:chOff x="912" y="1728"/>
            <a:chExt cx="1680" cy="1248"/>
          </a:xfrm>
        </p:grpSpPr>
        <p:sp>
          <p:nvSpPr>
            <p:cNvPr id="34848" name="Oval 58"/>
            <p:cNvSpPr>
              <a:spLocks noChangeArrowheads="1"/>
            </p:cNvSpPr>
            <p:nvPr/>
          </p:nvSpPr>
          <p:spPr bwMode="auto">
            <a:xfrm>
              <a:off x="912" y="1728"/>
              <a:ext cx="1680" cy="1248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Monotype Sorts" charset="2"/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Monotype Sorts" charset="2"/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Monotype Sorts" charset="2"/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Monotype Sorts" charset="2"/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el-GR" altLang="el-GR" sz="2400">
                <a:latin typeface="Helvetica" panose="020B0604020202020204" pitchFamily="34" charset="0"/>
              </a:endParaRPr>
            </a:p>
          </p:txBody>
        </p:sp>
        <p:grpSp>
          <p:nvGrpSpPr>
            <p:cNvPr id="34849" name="Group 59"/>
            <p:cNvGrpSpPr>
              <a:grpSpLocks/>
            </p:cNvGrpSpPr>
            <p:nvPr/>
          </p:nvGrpSpPr>
          <p:grpSpPr bwMode="auto">
            <a:xfrm>
              <a:off x="1536" y="2256"/>
              <a:ext cx="432" cy="192"/>
              <a:chOff x="1296" y="2400"/>
              <a:chExt cx="624" cy="192"/>
            </a:xfrm>
          </p:grpSpPr>
          <p:sp>
            <p:nvSpPr>
              <p:cNvPr id="34854" name="Rectangle 60"/>
              <p:cNvSpPr>
                <a:spLocks noChangeArrowheads="1"/>
              </p:cNvSpPr>
              <p:nvPr/>
            </p:nvSpPr>
            <p:spPr bwMode="auto">
              <a:xfrm>
                <a:off x="1296" y="2400"/>
                <a:ext cx="624" cy="48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l-GR" altLang="el-GR" sz="1800">
                  <a:latin typeface="Helvetica" panose="020B0604020202020204" pitchFamily="34" charset="0"/>
                </a:endParaRPr>
              </a:p>
            </p:txBody>
          </p:sp>
          <p:sp>
            <p:nvSpPr>
              <p:cNvPr id="34855" name="Rectangle 61"/>
              <p:cNvSpPr>
                <a:spLocks noChangeArrowheads="1"/>
              </p:cNvSpPr>
              <p:nvPr/>
            </p:nvSpPr>
            <p:spPr bwMode="auto">
              <a:xfrm>
                <a:off x="1296" y="2448"/>
                <a:ext cx="624" cy="48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l-GR" altLang="el-GR" sz="1800">
                  <a:latin typeface="Helvetica" panose="020B0604020202020204" pitchFamily="34" charset="0"/>
                </a:endParaRPr>
              </a:p>
            </p:txBody>
          </p:sp>
          <p:sp>
            <p:nvSpPr>
              <p:cNvPr id="34856" name="Rectangle 62"/>
              <p:cNvSpPr>
                <a:spLocks noChangeArrowheads="1"/>
              </p:cNvSpPr>
              <p:nvPr/>
            </p:nvSpPr>
            <p:spPr bwMode="auto">
              <a:xfrm>
                <a:off x="1296" y="2496"/>
                <a:ext cx="624" cy="48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l-GR" altLang="el-GR" sz="1800">
                  <a:latin typeface="Helvetica" panose="020B0604020202020204" pitchFamily="34" charset="0"/>
                </a:endParaRPr>
              </a:p>
            </p:txBody>
          </p:sp>
          <p:sp>
            <p:nvSpPr>
              <p:cNvPr id="34857" name="Rectangle 63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624" cy="48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l-GR" altLang="el-GR" sz="1800">
                  <a:latin typeface="Helvetica" panose="020B0604020202020204" pitchFamily="34" charset="0"/>
                </a:endParaRPr>
              </a:p>
            </p:txBody>
          </p:sp>
        </p:grpSp>
        <p:sp>
          <p:nvSpPr>
            <p:cNvPr id="34850" name="Line 64"/>
            <p:cNvSpPr>
              <a:spLocks noChangeShapeType="1"/>
            </p:cNvSpPr>
            <p:nvPr/>
          </p:nvSpPr>
          <p:spPr bwMode="auto">
            <a:xfrm>
              <a:off x="1200" y="1872"/>
              <a:ext cx="336" cy="3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34851" name="Line 65"/>
            <p:cNvSpPr>
              <a:spLocks noChangeShapeType="1"/>
            </p:cNvSpPr>
            <p:nvPr/>
          </p:nvSpPr>
          <p:spPr bwMode="auto">
            <a:xfrm flipH="1">
              <a:off x="1248" y="2448"/>
              <a:ext cx="288" cy="3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34852" name="Line 66"/>
            <p:cNvSpPr>
              <a:spLocks noChangeShapeType="1"/>
            </p:cNvSpPr>
            <p:nvPr/>
          </p:nvSpPr>
          <p:spPr bwMode="auto">
            <a:xfrm>
              <a:off x="1968" y="2448"/>
              <a:ext cx="336" cy="3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34853" name="Line 67"/>
            <p:cNvSpPr>
              <a:spLocks noChangeShapeType="1"/>
            </p:cNvSpPr>
            <p:nvPr/>
          </p:nvSpPr>
          <p:spPr bwMode="auto">
            <a:xfrm flipV="1">
              <a:off x="1968" y="1824"/>
              <a:ext cx="240" cy="43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</p:grpSp>
      <p:grpSp>
        <p:nvGrpSpPr>
          <p:cNvPr id="34828" name="Group 68"/>
          <p:cNvGrpSpPr>
            <a:grpSpLocks/>
          </p:cNvGrpSpPr>
          <p:nvPr/>
        </p:nvGrpSpPr>
        <p:grpSpPr bwMode="auto">
          <a:xfrm>
            <a:off x="4953000" y="4648200"/>
            <a:ext cx="1143000" cy="1066800"/>
            <a:chOff x="912" y="1728"/>
            <a:chExt cx="1680" cy="1248"/>
          </a:xfrm>
        </p:grpSpPr>
        <p:sp>
          <p:nvSpPr>
            <p:cNvPr id="34838" name="Oval 69"/>
            <p:cNvSpPr>
              <a:spLocks noChangeArrowheads="1"/>
            </p:cNvSpPr>
            <p:nvPr/>
          </p:nvSpPr>
          <p:spPr bwMode="auto">
            <a:xfrm>
              <a:off x="912" y="1728"/>
              <a:ext cx="1680" cy="1248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Monotype Sorts" charset="2"/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Monotype Sorts" charset="2"/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Monotype Sorts" charset="2"/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Monotype Sorts" charset="2"/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el-GR" altLang="el-GR" sz="2400">
                <a:latin typeface="Helvetica" panose="020B0604020202020204" pitchFamily="34" charset="0"/>
              </a:endParaRPr>
            </a:p>
          </p:txBody>
        </p:sp>
        <p:grpSp>
          <p:nvGrpSpPr>
            <p:cNvPr id="34839" name="Group 70"/>
            <p:cNvGrpSpPr>
              <a:grpSpLocks/>
            </p:cNvGrpSpPr>
            <p:nvPr/>
          </p:nvGrpSpPr>
          <p:grpSpPr bwMode="auto">
            <a:xfrm>
              <a:off x="1536" y="2256"/>
              <a:ext cx="432" cy="192"/>
              <a:chOff x="1296" y="2400"/>
              <a:chExt cx="624" cy="192"/>
            </a:xfrm>
          </p:grpSpPr>
          <p:sp>
            <p:nvSpPr>
              <p:cNvPr id="34844" name="Rectangle 71"/>
              <p:cNvSpPr>
                <a:spLocks noChangeArrowheads="1"/>
              </p:cNvSpPr>
              <p:nvPr/>
            </p:nvSpPr>
            <p:spPr bwMode="auto">
              <a:xfrm>
                <a:off x="1296" y="2400"/>
                <a:ext cx="624" cy="48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l-GR" altLang="el-GR" sz="1800">
                  <a:latin typeface="Helvetica" panose="020B0604020202020204" pitchFamily="34" charset="0"/>
                </a:endParaRPr>
              </a:p>
            </p:txBody>
          </p:sp>
          <p:sp>
            <p:nvSpPr>
              <p:cNvPr id="34845" name="Rectangle 72"/>
              <p:cNvSpPr>
                <a:spLocks noChangeArrowheads="1"/>
              </p:cNvSpPr>
              <p:nvPr/>
            </p:nvSpPr>
            <p:spPr bwMode="auto">
              <a:xfrm>
                <a:off x="1296" y="2448"/>
                <a:ext cx="624" cy="48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l-GR" altLang="el-GR" sz="1800">
                  <a:latin typeface="Helvetica" panose="020B0604020202020204" pitchFamily="34" charset="0"/>
                </a:endParaRPr>
              </a:p>
            </p:txBody>
          </p:sp>
          <p:sp>
            <p:nvSpPr>
              <p:cNvPr id="34846" name="Rectangle 73"/>
              <p:cNvSpPr>
                <a:spLocks noChangeArrowheads="1"/>
              </p:cNvSpPr>
              <p:nvPr/>
            </p:nvSpPr>
            <p:spPr bwMode="auto">
              <a:xfrm>
                <a:off x="1296" y="2496"/>
                <a:ext cx="624" cy="48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l-GR" altLang="el-GR" sz="1800">
                  <a:latin typeface="Helvetica" panose="020B0604020202020204" pitchFamily="34" charset="0"/>
                </a:endParaRPr>
              </a:p>
            </p:txBody>
          </p:sp>
          <p:sp>
            <p:nvSpPr>
              <p:cNvPr id="34847" name="Rectangle 74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624" cy="48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l-GR" altLang="el-GR" sz="1800">
                  <a:latin typeface="Helvetica" panose="020B0604020202020204" pitchFamily="34" charset="0"/>
                </a:endParaRPr>
              </a:p>
            </p:txBody>
          </p:sp>
        </p:grpSp>
        <p:sp>
          <p:nvSpPr>
            <p:cNvPr id="34840" name="Line 75"/>
            <p:cNvSpPr>
              <a:spLocks noChangeShapeType="1"/>
            </p:cNvSpPr>
            <p:nvPr/>
          </p:nvSpPr>
          <p:spPr bwMode="auto">
            <a:xfrm>
              <a:off x="1200" y="1872"/>
              <a:ext cx="336" cy="3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34841" name="Line 76"/>
            <p:cNvSpPr>
              <a:spLocks noChangeShapeType="1"/>
            </p:cNvSpPr>
            <p:nvPr/>
          </p:nvSpPr>
          <p:spPr bwMode="auto">
            <a:xfrm flipH="1">
              <a:off x="1248" y="2448"/>
              <a:ext cx="288" cy="3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34842" name="Line 77"/>
            <p:cNvSpPr>
              <a:spLocks noChangeShapeType="1"/>
            </p:cNvSpPr>
            <p:nvPr/>
          </p:nvSpPr>
          <p:spPr bwMode="auto">
            <a:xfrm>
              <a:off x="1968" y="2448"/>
              <a:ext cx="336" cy="3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34843" name="Line 78"/>
            <p:cNvSpPr>
              <a:spLocks noChangeShapeType="1"/>
            </p:cNvSpPr>
            <p:nvPr/>
          </p:nvSpPr>
          <p:spPr bwMode="auto">
            <a:xfrm flipV="1">
              <a:off x="1968" y="1824"/>
              <a:ext cx="240" cy="43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</p:grpSp>
      <p:sp>
        <p:nvSpPr>
          <p:cNvPr id="34829" name="Rectangle 79"/>
          <p:cNvSpPr>
            <a:spLocks noChangeArrowheads="1"/>
          </p:cNvSpPr>
          <p:nvPr/>
        </p:nvSpPr>
        <p:spPr bwMode="auto">
          <a:xfrm>
            <a:off x="1524000" y="2438400"/>
            <a:ext cx="549275" cy="1905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l-GR" altLang="el-GR" sz="1800">
              <a:latin typeface="Helvetica" panose="020B0604020202020204" pitchFamily="34" charset="0"/>
            </a:endParaRPr>
          </a:p>
        </p:txBody>
      </p:sp>
      <p:cxnSp>
        <p:nvCxnSpPr>
          <p:cNvPr id="34830" name="AutoShape 80"/>
          <p:cNvCxnSpPr>
            <a:cxnSpLocks noChangeShapeType="1"/>
            <a:stCxn id="34829" idx="2"/>
            <a:endCxn id="34898" idx="1"/>
          </p:cNvCxnSpPr>
          <p:nvPr/>
        </p:nvCxnSpPr>
        <p:spPr bwMode="auto">
          <a:xfrm rot="16200000" flipH="1">
            <a:off x="2156619" y="2270919"/>
            <a:ext cx="685800" cy="1401762"/>
          </a:xfrm>
          <a:prstGeom prst="curvedConnector2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4831" name="Text Box 81"/>
          <p:cNvSpPr txBox="1">
            <a:spLocks noChangeArrowheads="1"/>
          </p:cNvSpPr>
          <p:nvPr/>
        </p:nvSpPr>
        <p:spPr bwMode="auto">
          <a:xfrm>
            <a:off x="666750" y="1828800"/>
            <a:ext cx="11620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>
                <a:latin typeface="Helvetica" panose="020B0604020202020204" pitchFamily="34" charset="0"/>
              </a:rPr>
              <a:t>Database</a:t>
            </a:r>
          </a:p>
        </p:txBody>
      </p:sp>
      <p:sp>
        <p:nvSpPr>
          <p:cNvPr id="34832" name="Line 82"/>
          <p:cNvSpPr>
            <a:spLocks noChangeShapeType="1"/>
          </p:cNvSpPr>
          <p:nvPr/>
        </p:nvSpPr>
        <p:spPr bwMode="auto">
          <a:xfrm flipH="1">
            <a:off x="1981200" y="3352800"/>
            <a:ext cx="1676400" cy="13716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487" tIns="44450" rIns="90487" bIns="44450" anchor="ctr"/>
          <a:lstStyle/>
          <a:p>
            <a:endParaRPr lang="el-GR"/>
          </a:p>
        </p:txBody>
      </p:sp>
      <p:sp>
        <p:nvSpPr>
          <p:cNvPr id="34833" name="Line 83"/>
          <p:cNvSpPr>
            <a:spLocks noChangeShapeType="1"/>
          </p:cNvSpPr>
          <p:nvPr/>
        </p:nvSpPr>
        <p:spPr bwMode="auto">
          <a:xfrm flipH="1">
            <a:off x="3200400" y="3276600"/>
            <a:ext cx="1219200" cy="13716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487" tIns="44450" rIns="90487" bIns="44450" anchor="ctr"/>
          <a:lstStyle/>
          <a:p>
            <a:endParaRPr lang="el-GR"/>
          </a:p>
        </p:txBody>
      </p:sp>
      <p:sp>
        <p:nvSpPr>
          <p:cNvPr id="34834" name="Line 84"/>
          <p:cNvSpPr>
            <a:spLocks noChangeShapeType="1"/>
          </p:cNvSpPr>
          <p:nvPr/>
        </p:nvSpPr>
        <p:spPr bwMode="auto">
          <a:xfrm flipH="1">
            <a:off x="4419600" y="3352800"/>
            <a:ext cx="838200" cy="1295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487" tIns="44450" rIns="90487" bIns="44450" anchor="ctr"/>
          <a:lstStyle/>
          <a:p>
            <a:endParaRPr lang="el-GR"/>
          </a:p>
        </p:txBody>
      </p:sp>
      <p:sp>
        <p:nvSpPr>
          <p:cNvPr id="34835" name="Line 85"/>
          <p:cNvSpPr>
            <a:spLocks noChangeShapeType="1"/>
          </p:cNvSpPr>
          <p:nvPr/>
        </p:nvSpPr>
        <p:spPr bwMode="auto">
          <a:xfrm flipH="1">
            <a:off x="5638800" y="3352800"/>
            <a:ext cx="381000" cy="1295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487" tIns="44450" rIns="90487" bIns="44450" anchor="ctr"/>
          <a:lstStyle/>
          <a:p>
            <a:endParaRPr lang="el-GR"/>
          </a:p>
        </p:txBody>
      </p:sp>
      <p:sp>
        <p:nvSpPr>
          <p:cNvPr id="34836" name="Line 86"/>
          <p:cNvSpPr>
            <a:spLocks noChangeShapeType="1"/>
          </p:cNvSpPr>
          <p:nvPr/>
        </p:nvSpPr>
        <p:spPr bwMode="auto">
          <a:xfrm>
            <a:off x="6781800" y="3352800"/>
            <a:ext cx="152400" cy="1295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487" tIns="44450" rIns="90487" bIns="44450" anchor="ctr"/>
          <a:lstStyle/>
          <a:p>
            <a:endParaRPr lang="el-GR"/>
          </a:p>
        </p:txBody>
      </p:sp>
      <p:sp>
        <p:nvSpPr>
          <p:cNvPr id="34837" name="Line 87"/>
          <p:cNvSpPr>
            <a:spLocks noChangeShapeType="1"/>
          </p:cNvSpPr>
          <p:nvPr/>
        </p:nvSpPr>
        <p:spPr bwMode="auto">
          <a:xfrm>
            <a:off x="7467600" y="3352800"/>
            <a:ext cx="609600" cy="1295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487" tIns="44450" rIns="90487" bIns="44450" anchor="ctr"/>
          <a:lstStyle/>
          <a:p>
            <a:endParaRPr lang="el-GR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F216182B-CDC8-E168-85DC-87574D0B409A}"/>
              </a:ext>
            </a:extLst>
          </p:cNvPr>
          <p:cNvSpPr/>
          <p:nvPr/>
        </p:nvSpPr>
        <p:spPr bwMode="auto">
          <a:xfrm>
            <a:off x="467544" y="1340768"/>
            <a:ext cx="7560840" cy="2664296"/>
          </a:xfrm>
          <a:prstGeom prst="roundRect">
            <a:avLst>
              <a:gd name="adj" fmla="val 3038"/>
            </a:avLst>
          </a:prstGeom>
          <a:solidFill>
            <a:srgbClr val="CCFFCC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7EDC6DA9-CFED-6E44-1AC9-99CE7B0DE591}"/>
              </a:ext>
            </a:extLst>
          </p:cNvPr>
          <p:cNvSpPr/>
          <p:nvPr/>
        </p:nvSpPr>
        <p:spPr bwMode="auto">
          <a:xfrm>
            <a:off x="539552" y="1412776"/>
            <a:ext cx="7416824" cy="2520280"/>
          </a:xfrm>
          <a:prstGeom prst="roundRect">
            <a:avLst>
              <a:gd name="adj" fmla="val 3842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88C34E15-4894-D054-9142-1731726BA211}"/>
              </a:ext>
            </a:extLst>
          </p:cNvPr>
          <p:cNvSpPr/>
          <p:nvPr/>
        </p:nvSpPr>
        <p:spPr bwMode="auto">
          <a:xfrm>
            <a:off x="683568" y="1628800"/>
            <a:ext cx="7200800" cy="2232248"/>
          </a:xfrm>
          <a:prstGeom prst="roundRect">
            <a:avLst>
              <a:gd name="adj" fmla="val 3537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8B4065FD-81EE-B86B-D268-076BC514F76A}"/>
              </a:ext>
            </a:extLst>
          </p:cNvPr>
          <p:cNvSpPr/>
          <p:nvPr/>
        </p:nvSpPr>
        <p:spPr bwMode="auto">
          <a:xfrm>
            <a:off x="1115616" y="2204864"/>
            <a:ext cx="6696744" cy="1368152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8DE5E638-64AF-EE79-965C-214873AF1C58}"/>
              </a:ext>
            </a:extLst>
          </p:cNvPr>
          <p:cNvSpPr/>
          <p:nvPr/>
        </p:nvSpPr>
        <p:spPr bwMode="auto">
          <a:xfrm>
            <a:off x="1187624" y="2276872"/>
            <a:ext cx="6552728" cy="1224136"/>
          </a:xfrm>
          <a:prstGeom prst="roundRect">
            <a:avLst>
              <a:gd name="adj" fmla="val 3537"/>
            </a:avLst>
          </a:prstGeom>
          <a:solidFill>
            <a:srgbClr val="FFCC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Ορθογώνιο: Στρογγύλεμα γωνιών 6">
            <a:extLst>
              <a:ext uri="{FF2B5EF4-FFF2-40B4-BE49-F238E27FC236}">
                <a16:creationId xmlns:a16="http://schemas.microsoft.com/office/drawing/2014/main" id="{67CCCC0F-1917-406A-B63D-B2760222B5F7}"/>
              </a:ext>
            </a:extLst>
          </p:cNvPr>
          <p:cNvSpPr/>
          <p:nvPr/>
        </p:nvSpPr>
        <p:spPr bwMode="auto">
          <a:xfrm>
            <a:off x="1547664" y="2924944"/>
            <a:ext cx="6120680" cy="288032"/>
          </a:xfrm>
          <a:prstGeom prst="roundRect">
            <a:avLst>
              <a:gd name="adj" fmla="val 3537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>
                <a:solidFill>
                  <a:srgbClr val="000000"/>
                </a:solidFill>
              </a:rPr>
              <a:t>Πηγαίος κώδικας</a:t>
            </a:r>
            <a:r>
              <a:rPr lang="en-AU" altLang="el-GR" sz="3600">
                <a:solidFill>
                  <a:srgbClr val="000000"/>
                </a:solidFill>
              </a:rPr>
              <a:t> (</a:t>
            </a:r>
            <a:r>
              <a:rPr lang="el-GR" altLang="el-GR" sz="3600">
                <a:solidFill>
                  <a:srgbClr val="000000"/>
                </a:solidFill>
              </a:rPr>
              <a:t>χρήστης </a:t>
            </a:r>
            <a:r>
              <a:rPr lang="el-GR" altLang="el-GR" sz="2400">
                <a:solidFill>
                  <a:srgbClr val="FF00FF"/>
                </a:solidFill>
              </a:rPr>
              <a:t>[</a:t>
            </a:r>
            <a:r>
              <a:rPr lang="en-US" altLang="el-GR" sz="2400">
                <a:solidFill>
                  <a:srgbClr val="FF00FF"/>
                </a:solidFill>
              </a:rPr>
              <a:t>client]</a:t>
            </a:r>
            <a:r>
              <a:rPr lang="en-US" altLang="el-GR" sz="3600">
                <a:solidFill>
                  <a:srgbClr val="000000"/>
                </a:solidFill>
              </a:rPr>
              <a:t>)</a:t>
            </a:r>
            <a:endParaRPr lang="en-AU" altLang="el-GR" sz="3600">
              <a:solidFill>
                <a:srgbClr val="000000"/>
              </a:solidFill>
            </a:endParaRPr>
          </a:p>
        </p:txBody>
      </p:sp>
      <p:sp>
        <p:nvSpPr>
          <p:cNvPr id="11268" name="Text Box 3"/>
          <p:cNvSpPr txBox="1">
            <a:spLocks noChangeArrowheads="1"/>
          </p:cNvSpPr>
          <p:nvPr/>
        </p:nvSpPr>
        <p:spPr bwMode="auto">
          <a:xfrm>
            <a:off x="685800" y="1676400"/>
            <a:ext cx="6934200" cy="21980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487" tIns="44450" rIns="90487" bIns="44450">
            <a:spAutoFit/>
          </a:bodyPr>
          <a:lstStyle>
            <a:lvl1pPr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AU" altLang="el-GR" sz="2000" b="1" dirty="0">
                <a:solidFill>
                  <a:srgbClr val="FF0000"/>
                </a:solidFill>
                <a:latin typeface="Courier New" panose="02070309020205020404" pitchFamily="49" charset="0"/>
              </a:rPr>
              <a:t>void</a:t>
            </a:r>
            <a:r>
              <a:rPr lang="en-AU" altLang="el-GR" sz="2000" b="1" dirty="0">
                <a:latin typeface="Courier New" panose="02070309020205020404" pitchFamily="49" charset="0"/>
              </a:rPr>
              <a:t> list()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AU" altLang="el-GR" sz="2000" b="1" dirty="0">
                <a:latin typeface="Courier New" panose="02070309020205020404" pitchFamily="49" charset="0"/>
              </a:rPr>
              <a:t>{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AU" altLang="el-GR" sz="2000" b="1" dirty="0">
                <a:latin typeface="Courier New" panose="02070309020205020404" pitchFamily="49" charset="0"/>
              </a:rPr>
              <a:t>   </a:t>
            </a:r>
            <a:r>
              <a:rPr lang="en-AU" altLang="el-GR" sz="2000" b="1" dirty="0">
                <a:solidFill>
                  <a:srgbClr val="7030A0"/>
                </a:solidFill>
                <a:latin typeface="Courier New" panose="02070309020205020404" pitchFamily="49" charset="0"/>
              </a:rPr>
              <a:t>for</a:t>
            </a:r>
            <a:r>
              <a:rPr lang="en-AU" altLang="el-GR" sz="2000" b="1" dirty="0">
                <a:latin typeface="Courier New" panose="02070309020205020404" pitchFamily="49" charset="0"/>
              </a:rPr>
              <a:t> (</a:t>
            </a:r>
            <a:r>
              <a:rPr lang="en-AU" altLang="el-GR" sz="2000" b="1" dirty="0">
                <a:solidFill>
                  <a:srgbClr val="FF0000"/>
                </a:solidFill>
                <a:latin typeface="Courier New" panose="02070309020205020404" pitchFamily="49" charset="0"/>
              </a:rPr>
              <a:t>int</a:t>
            </a:r>
            <a:r>
              <a:rPr lang="en-AU" altLang="el-GR" sz="2000" b="1" dirty="0">
                <a:latin typeface="Courier New" panose="02070309020205020404" pitchFamily="49" charset="0"/>
              </a:rPr>
              <a:t>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i</a:t>
            </a:r>
            <a:r>
              <a:rPr lang="en-AU" altLang="el-GR" sz="2000" b="1" dirty="0">
                <a:latin typeface="Courier New" panose="02070309020205020404" pitchFamily="49" charset="0"/>
              </a:rPr>
              <a:t> = 0;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i</a:t>
            </a:r>
            <a:r>
              <a:rPr lang="en-AU" altLang="el-GR" sz="2000" b="1" dirty="0">
                <a:latin typeface="Courier New" panose="02070309020205020404" pitchFamily="49" charset="0"/>
              </a:rPr>
              <a:t> &lt;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myItems.length</a:t>
            </a:r>
            <a:r>
              <a:rPr lang="en-AU" altLang="el-GR" sz="2000" b="1" dirty="0">
                <a:latin typeface="Courier New" panose="02070309020205020404" pitchFamily="49" charset="0"/>
              </a:rPr>
              <a:t>;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i</a:t>
            </a:r>
            <a:r>
              <a:rPr lang="en-AU" altLang="el-GR" sz="2000" b="1" dirty="0">
                <a:latin typeface="Courier New" panose="02070309020205020404" pitchFamily="49" charset="0"/>
              </a:rPr>
              <a:t>++)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AU" altLang="el-GR" sz="2000" b="1" dirty="0">
                <a:latin typeface="Courier New" panose="02070309020205020404" pitchFamily="49" charset="0"/>
              </a:rPr>
              <a:t>   {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AU" altLang="el-GR" sz="2000" b="1" dirty="0">
                <a:latin typeface="Courier New" panose="02070309020205020404" pitchFamily="49" charset="0"/>
              </a:rPr>
              <a:t>     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myItems</a:t>
            </a:r>
            <a:r>
              <a:rPr lang="en-AU" altLang="el-GR" sz="2000" b="1" dirty="0">
                <a:latin typeface="Courier New" panose="02070309020205020404" pitchFamily="49" charset="0"/>
              </a:rPr>
              <a:t>[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i</a:t>
            </a:r>
            <a:r>
              <a:rPr lang="en-AU" altLang="el-GR" sz="2000" b="1" dirty="0">
                <a:latin typeface="Courier New" panose="02070309020205020404" pitchFamily="49" charset="0"/>
              </a:rPr>
              <a:t>].print();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AU" altLang="el-GR" sz="2000" b="1" dirty="0">
                <a:latin typeface="Courier New" panose="02070309020205020404" pitchFamily="49" charset="0"/>
              </a:rPr>
              <a:t>   }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AU" altLang="el-GR" sz="2000" b="1" dirty="0">
                <a:latin typeface="Courier New" panose="02070309020205020404" pitchFamily="49" charset="0"/>
              </a:rPr>
              <a:t>}</a:t>
            </a:r>
          </a:p>
        </p:txBody>
      </p:sp>
      <p:graphicFrame>
        <p:nvGraphicFramePr>
          <p:cNvPr id="11266" name="Object 4"/>
          <p:cNvGraphicFramePr>
            <a:graphicFrameLocks noChangeAspect="1"/>
          </p:cNvGraphicFramePr>
          <p:nvPr/>
        </p:nvGraphicFramePr>
        <p:xfrm>
          <a:off x="5791200" y="4114800"/>
          <a:ext cx="2546350" cy="2314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3" imgW="4330700" imgH="3937000" progId="MS_ClipArt_Gallery">
                  <p:embed/>
                </p:oleObj>
              </mc:Choice>
              <mc:Fallback>
                <p:oleObj r:id="rId3" imgW="4330700" imgH="3937000" progId="MS_ClipArt_Gallery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4114800"/>
                        <a:ext cx="2546350" cy="2314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01650"/>
            <a:ext cx="8001000" cy="565150"/>
          </a:xfrm>
        </p:spPr>
        <p:txBody>
          <a:bodyPr/>
          <a:lstStyle/>
          <a:p>
            <a:r>
              <a:rPr lang="el-GR" altLang="el-GR" sz="3600">
                <a:solidFill>
                  <a:srgbClr val="000000"/>
                </a:solidFill>
              </a:rPr>
              <a:t>Πλεονεκτήματα της κληρονομικότητας</a:t>
            </a:r>
            <a:endParaRPr lang="en-AU" altLang="el-GR" sz="3600">
              <a:solidFill>
                <a:srgbClr val="000000"/>
              </a:solidFill>
            </a:endParaRPr>
          </a:p>
        </p:txBody>
      </p:sp>
      <p:sp>
        <p:nvSpPr>
          <p:cNvPr id="1771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3048000"/>
            <a:ext cx="7086600" cy="990600"/>
          </a:xfrm>
          <a:solidFill>
            <a:schemeClr val="hlink"/>
          </a:solidFill>
          <a:ln>
            <a:miter lim="800000"/>
            <a:headEnd/>
            <a:tailEnd/>
          </a:ln>
          <a:effectLst>
            <a:prstShdw prst="shdw17" dist="17961" dir="2700000">
              <a:schemeClr val="hlink">
                <a:gamma/>
                <a:shade val="60000"/>
                <a:invGamma/>
              </a:schemeClr>
            </a:prst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l-GR" sz="2400">
                <a:latin typeface="Arial" charset="0"/>
              </a:rPr>
              <a:t>Αποφυγή επανάληψης κώδικα </a:t>
            </a:r>
            <a:r>
              <a:rPr lang="el-GR" sz="2400" b="1">
                <a:latin typeface="Arial" charset="0"/>
              </a:rPr>
              <a:t>από τον χρήστη της κλάσης!</a:t>
            </a:r>
            <a:r>
              <a:rPr lang="en-AU" sz="2400" b="1">
                <a:latin typeface="Arial" charset="0"/>
              </a:rPr>
              <a:t> 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457200" y="501650"/>
            <a:ext cx="8001000" cy="565150"/>
          </a:xfrm>
        </p:spPr>
        <p:txBody>
          <a:bodyPr/>
          <a:lstStyle/>
          <a:p>
            <a:r>
              <a:rPr lang="el-GR" altLang="el-GR" sz="3600">
                <a:solidFill>
                  <a:srgbClr val="000000"/>
                </a:solidFill>
              </a:rPr>
              <a:t>Παράκαμψη μεθόδου </a:t>
            </a:r>
            <a:r>
              <a:rPr lang="el-GR" altLang="el-GR" sz="2400">
                <a:solidFill>
                  <a:srgbClr val="FF00FF"/>
                </a:solidFill>
              </a:rPr>
              <a:t>[</a:t>
            </a:r>
            <a:r>
              <a:rPr lang="en-AU" altLang="el-GR" sz="2400">
                <a:solidFill>
                  <a:srgbClr val="FF00FF"/>
                </a:solidFill>
              </a:rPr>
              <a:t>Overriding</a:t>
            </a:r>
            <a:r>
              <a:rPr lang="el-GR" altLang="el-GR" sz="2400">
                <a:solidFill>
                  <a:srgbClr val="FF00FF"/>
                </a:solidFill>
              </a:rPr>
              <a:t>,</a:t>
            </a:r>
            <a:r>
              <a:rPr lang="en-AU" altLang="el-GR" sz="2400">
                <a:solidFill>
                  <a:srgbClr val="FF00FF"/>
                </a:solidFill>
              </a:rPr>
              <a:t> redefinition</a:t>
            </a:r>
            <a:r>
              <a:rPr lang="el-GR" altLang="el-GR" sz="2400">
                <a:solidFill>
                  <a:srgbClr val="FF00FF"/>
                </a:solidFill>
              </a:rPr>
              <a:t>]</a:t>
            </a:r>
            <a:endParaRPr lang="en-AU" altLang="el-GR" sz="2400">
              <a:solidFill>
                <a:srgbClr val="FF00FF"/>
              </a:solidFill>
            </a:endParaRPr>
          </a:p>
        </p:txBody>
      </p:sp>
      <p:sp>
        <p:nvSpPr>
          <p:cNvPr id="179203" name="Rectangle 1027"/>
          <p:cNvSpPr>
            <a:spLocks noChangeArrowheads="1"/>
          </p:cNvSpPr>
          <p:nvPr/>
        </p:nvSpPr>
        <p:spPr bwMode="auto">
          <a:xfrm>
            <a:off x="838200" y="3048000"/>
            <a:ext cx="6781800" cy="990600"/>
          </a:xfrm>
          <a:prstGeom prst="rect">
            <a:avLst/>
          </a:prstGeom>
          <a:solidFill>
            <a:schemeClr val="hlink"/>
          </a:solidFill>
          <a:ln w="12700">
            <a:noFill/>
            <a:miter lim="800000"/>
            <a:headEnd/>
            <a:tailEnd/>
          </a:ln>
          <a:effectLst>
            <a:prstShdw prst="shdw17" dist="17961" dir="2700000">
              <a:schemeClr val="hlink">
                <a:gamma/>
                <a:shade val="60000"/>
                <a:invGamma/>
              </a:schemeClr>
            </a:prstShdw>
          </a:effectLst>
        </p:spPr>
        <p:txBody>
          <a:bodyPr lIns="90487" tIns="44450" rIns="90487" bIns="44450"/>
          <a:lstStyle/>
          <a:p>
            <a:pPr marL="342900" indent="-342900">
              <a:spcBef>
                <a:spcPct val="20000"/>
              </a:spcBef>
              <a:buClr>
                <a:schemeClr val="tx2"/>
              </a:buClr>
              <a:buFontTx/>
              <a:buChar char="•"/>
              <a:defRPr/>
            </a:pPr>
            <a:r>
              <a:rPr lang="el-GR" sz="2400">
                <a:latin typeface="Arial" charset="0"/>
              </a:rPr>
              <a:t>Η μέθοδος </a:t>
            </a:r>
            <a:r>
              <a:rPr lang="en-AU" sz="2400" b="1">
                <a:latin typeface="Courier New" pitchFamily="49" charset="0"/>
              </a:rPr>
              <a:t>print</a:t>
            </a:r>
            <a:r>
              <a:rPr lang="en-AU" sz="2400">
                <a:latin typeface="Arial" charset="0"/>
              </a:rPr>
              <a:t> </a:t>
            </a:r>
            <a:r>
              <a:rPr lang="el-GR" sz="2400">
                <a:latin typeface="Arial" charset="0"/>
              </a:rPr>
              <a:t>είναι διαφορετική για αντικείμενα τύπου </a:t>
            </a:r>
            <a:r>
              <a:rPr lang="en-AU" sz="2400">
                <a:latin typeface="Arial" charset="0"/>
              </a:rPr>
              <a:t> MusicCD </a:t>
            </a:r>
            <a:r>
              <a:rPr lang="el-GR" sz="2400">
                <a:latin typeface="Arial" charset="0"/>
              </a:rPr>
              <a:t>και </a:t>
            </a:r>
            <a:r>
              <a:rPr lang="en-AU" sz="2400">
                <a:latin typeface="Arial" charset="0"/>
              </a:rPr>
              <a:t> Video</a:t>
            </a:r>
            <a:endParaRPr lang="en-AU" sz="2400" b="1">
              <a:latin typeface="Arial" charset="0"/>
            </a:endParaRPr>
          </a:p>
        </p:txBody>
      </p:sp>
      <p:sp>
        <p:nvSpPr>
          <p:cNvPr id="36868" name="Text Box 1028"/>
          <p:cNvSpPr txBox="1">
            <a:spLocks noChangeArrowheads="1"/>
          </p:cNvSpPr>
          <p:nvPr/>
        </p:nvSpPr>
        <p:spPr bwMode="auto">
          <a:xfrm>
            <a:off x="762000" y="2154238"/>
            <a:ext cx="2106613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l-GR" altLang="el-GR" sz="2400">
                <a:latin typeface="Arial" panose="020B0604020202020204" pitchFamily="34" charset="0"/>
              </a:rPr>
              <a:t>Το πρόβλημα</a:t>
            </a:r>
            <a:r>
              <a:rPr lang="en-AU" altLang="el-GR" sz="2400">
                <a:latin typeface="Arial" panose="020B0604020202020204" pitchFamily="34" charset="0"/>
              </a:rPr>
              <a:t>: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890" name="Group 2"/>
          <p:cNvGrpSpPr>
            <a:grpSpLocks/>
          </p:cNvGrpSpPr>
          <p:nvPr/>
        </p:nvGrpSpPr>
        <p:grpSpPr bwMode="auto">
          <a:xfrm>
            <a:off x="533400" y="4267200"/>
            <a:ext cx="2057400" cy="1920875"/>
            <a:chOff x="912" y="1728"/>
            <a:chExt cx="1680" cy="1248"/>
          </a:xfrm>
        </p:grpSpPr>
        <p:sp>
          <p:nvSpPr>
            <p:cNvPr id="37911" name="Oval 3"/>
            <p:cNvSpPr>
              <a:spLocks noChangeArrowheads="1"/>
            </p:cNvSpPr>
            <p:nvPr/>
          </p:nvSpPr>
          <p:spPr bwMode="auto">
            <a:xfrm>
              <a:off x="912" y="1728"/>
              <a:ext cx="1680" cy="1248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Monotype Sorts" charset="2"/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Monotype Sorts" charset="2"/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Monotype Sorts" charset="2"/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Monotype Sorts" charset="2"/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el-GR" altLang="el-GR" sz="2400">
                <a:latin typeface="Helvetica" panose="020B0604020202020204" pitchFamily="34" charset="0"/>
              </a:endParaRPr>
            </a:p>
          </p:txBody>
        </p:sp>
        <p:grpSp>
          <p:nvGrpSpPr>
            <p:cNvPr id="37912" name="Group 4"/>
            <p:cNvGrpSpPr>
              <a:grpSpLocks/>
            </p:cNvGrpSpPr>
            <p:nvPr/>
          </p:nvGrpSpPr>
          <p:grpSpPr bwMode="auto">
            <a:xfrm>
              <a:off x="1536" y="2256"/>
              <a:ext cx="432" cy="192"/>
              <a:chOff x="1296" y="2400"/>
              <a:chExt cx="624" cy="192"/>
            </a:xfrm>
          </p:grpSpPr>
          <p:sp>
            <p:nvSpPr>
              <p:cNvPr id="37917" name="Rectangle 5"/>
              <p:cNvSpPr>
                <a:spLocks noChangeArrowheads="1"/>
              </p:cNvSpPr>
              <p:nvPr/>
            </p:nvSpPr>
            <p:spPr bwMode="auto">
              <a:xfrm>
                <a:off x="1296" y="2400"/>
                <a:ext cx="624" cy="48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l-GR" altLang="el-GR" sz="1800">
                  <a:latin typeface="Helvetica" panose="020B0604020202020204" pitchFamily="34" charset="0"/>
                </a:endParaRPr>
              </a:p>
            </p:txBody>
          </p:sp>
          <p:sp>
            <p:nvSpPr>
              <p:cNvPr id="37918" name="Rectangle 6"/>
              <p:cNvSpPr>
                <a:spLocks noChangeArrowheads="1"/>
              </p:cNvSpPr>
              <p:nvPr/>
            </p:nvSpPr>
            <p:spPr bwMode="auto">
              <a:xfrm>
                <a:off x="1296" y="2448"/>
                <a:ext cx="624" cy="48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l-GR" altLang="el-GR" sz="1800">
                  <a:latin typeface="Helvetica" panose="020B0604020202020204" pitchFamily="34" charset="0"/>
                </a:endParaRPr>
              </a:p>
            </p:txBody>
          </p:sp>
          <p:sp>
            <p:nvSpPr>
              <p:cNvPr id="37919" name="Rectangle 7"/>
              <p:cNvSpPr>
                <a:spLocks noChangeArrowheads="1"/>
              </p:cNvSpPr>
              <p:nvPr/>
            </p:nvSpPr>
            <p:spPr bwMode="auto">
              <a:xfrm>
                <a:off x="1296" y="2496"/>
                <a:ext cx="624" cy="48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l-GR" altLang="el-GR" sz="1800">
                  <a:latin typeface="Helvetica" panose="020B0604020202020204" pitchFamily="34" charset="0"/>
                </a:endParaRPr>
              </a:p>
            </p:txBody>
          </p:sp>
          <p:sp>
            <p:nvSpPr>
              <p:cNvPr id="37920" name="Rectangle 8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624" cy="48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l-GR" altLang="el-GR" sz="1800">
                  <a:latin typeface="Helvetica" panose="020B0604020202020204" pitchFamily="34" charset="0"/>
                </a:endParaRPr>
              </a:p>
            </p:txBody>
          </p:sp>
        </p:grpSp>
        <p:sp>
          <p:nvSpPr>
            <p:cNvPr id="37913" name="Line 9"/>
            <p:cNvSpPr>
              <a:spLocks noChangeShapeType="1"/>
            </p:cNvSpPr>
            <p:nvPr/>
          </p:nvSpPr>
          <p:spPr bwMode="auto">
            <a:xfrm>
              <a:off x="1200" y="1872"/>
              <a:ext cx="336" cy="3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37914" name="Line 10"/>
            <p:cNvSpPr>
              <a:spLocks noChangeShapeType="1"/>
            </p:cNvSpPr>
            <p:nvPr/>
          </p:nvSpPr>
          <p:spPr bwMode="auto">
            <a:xfrm flipH="1">
              <a:off x="1248" y="2448"/>
              <a:ext cx="288" cy="3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37915" name="Line 11"/>
            <p:cNvSpPr>
              <a:spLocks noChangeShapeType="1"/>
            </p:cNvSpPr>
            <p:nvPr/>
          </p:nvSpPr>
          <p:spPr bwMode="auto">
            <a:xfrm>
              <a:off x="1968" y="2448"/>
              <a:ext cx="336" cy="3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37916" name="Line 12"/>
            <p:cNvSpPr>
              <a:spLocks noChangeShapeType="1"/>
            </p:cNvSpPr>
            <p:nvPr/>
          </p:nvSpPr>
          <p:spPr bwMode="auto">
            <a:xfrm flipV="1">
              <a:off x="1968" y="1824"/>
              <a:ext cx="240" cy="43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</p:grpSp>
      <p:sp>
        <p:nvSpPr>
          <p:cNvPr id="37891" name="Text Box 13"/>
          <p:cNvSpPr txBox="1">
            <a:spLocks noChangeArrowheads="1"/>
          </p:cNvSpPr>
          <p:nvPr/>
        </p:nvSpPr>
        <p:spPr bwMode="auto">
          <a:xfrm>
            <a:off x="2209800" y="4038600"/>
            <a:ext cx="10953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800">
                <a:latin typeface="Helvetica" panose="020B0604020202020204" pitchFamily="34" charset="0"/>
              </a:rPr>
              <a:t>Video</a:t>
            </a:r>
          </a:p>
        </p:txBody>
      </p:sp>
      <p:sp>
        <p:nvSpPr>
          <p:cNvPr id="37892" name="Text Box 1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l-GR" altLang="el-GR" sz="3600">
                <a:solidFill>
                  <a:srgbClr val="000000"/>
                </a:solidFill>
              </a:rPr>
              <a:t>Η μέθοδος </a:t>
            </a:r>
            <a:r>
              <a:rPr lang="en-AU" altLang="el-GR" sz="3600">
                <a:solidFill>
                  <a:srgbClr val="000000"/>
                </a:solidFill>
              </a:rPr>
              <a:t> “</a:t>
            </a:r>
            <a:r>
              <a:rPr lang="en-AU" altLang="el-GR" sz="3600" b="1">
                <a:solidFill>
                  <a:srgbClr val="000000"/>
                </a:solidFill>
                <a:latin typeface="Courier New" panose="02070309020205020404" pitchFamily="49" charset="0"/>
              </a:rPr>
              <a:t>print</a:t>
            </a:r>
            <a:r>
              <a:rPr lang="en-AU" altLang="el-GR" sz="3600">
                <a:solidFill>
                  <a:srgbClr val="000000"/>
                </a:solidFill>
              </a:rPr>
              <a:t>”</a:t>
            </a:r>
          </a:p>
        </p:txBody>
      </p:sp>
      <p:sp>
        <p:nvSpPr>
          <p:cNvPr id="37893" name="Text Box 15"/>
          <p:cNvSpPr txBox="1">
            <a:spLocks noChangeArrowheads="1"/>
          </p:cNvSpPr>
          <p:nvPr/>
        </p:nvSpPr>
        <p:spPr bwMode="auto">
          <a:xfrm>
            <a:off x="1052513" y="4284663"/>
            <a:ext cx="969962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AU" altLang="el-GR" sz="3200">
                <a:latin typeface="Arial" panose="020B0604020202020204" pitchFamily="34" charset="0"/>
              </a:rPr>
              <a:t>print</a:t>
            </a:r>
          </a:p>
        </p:txBody>
      </p:sp>
      <p:grpSp>
        <p:nvGrpSpPr>
          <p:cNvPr id="37894" name="Group 16"/>
          <p:cNvGrpSpPr>
            <a:grpSpLocks/>
          </p:cNvGrpSpPr>
          <p:nvPr/>
        </p:nvGrpSpPr>
        <p:grpSpPr bwMode="auto">
          <a:xfrm>
            <a:off x="533400" y="1524000"/>
            <a:ext cx="2057400" cy="1920875"/>
            <a:chOff x="912" y="1728"/>
            <a:chExt cx="1680" cy="1248"/>
          </a:xfrm>
        </p:grpSpPr>
        <p:sp>
          <p:nvSpPr>
            <p:cNvPr id="37901" name="Oval 17"/>
            <p:cNvSpPr>
              <a:spLocks noChangeArrowheads="1"/>
            </p:cNvSpPr>
            <p:nvPr/>
          </p:nvSpPr>
          <p:spPr bwMode="auto">
            <a:xfrm>
              <a:off x="912" y="1728"/>
              <a:ext cx="1680" cy="1248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Monotype Sorts" charset="2"/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Monotype Sorts" charset="2"/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Monotype Sorts" charset="2"/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Monotype Sorts" charset="2"/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el-GR" altLang="el-GR" sz="2400">
                <a:latin typeface="Helvetica" panose="020B0604020202020204" pitchFamily="34" charset="0"/>
              </a:endParaRPr>
            </a:p>
          </p:txBody>
        </p:sp>
        <p:grpSp>
          <p:nvGrpSpPr>
            <p:cNvPr id="37902" name="Group 18"/>
            <p:cNvGrpSpPr>
              <a:grpSpLocks/>
            </p:cNvGrpSpPr>
            <p:nvPr/>
          </p:nvGrpSpPr>
          <p:grpSpPr bwMode="auto">
            <a:xfrm>
              <a:off x="1536" y="2256"/>
              <a:ext cx="432" cy="192"/>
              <a:chOff x="1296" y="2400"/>
              <a:chExt cx="624" cy="192"/>
            </a:xfrm>
          </p:grpSpPr>
          <p:sp>
            <p:nvSpPr>
              <p:cNvPr id="37907" name="Rectangle 19"/>
              <p:cNvSpPr>
                <a:spLocks noChangeArrowheads="1"/>
              </p:cNvSpPr>
              <p:nvPr/>
            </p:nvSpPr>
            <p:spPr bwMode="auto">
              <a:xfrm>
                <a:off x="1296" y="2400"/>
                <a:ext cx="624" cy="48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l-GR" altLang="el-GR" sz="1800">
                  <a:latin typeface="Helvetica" panose="020B0604020202020204" pitchFamily="34" charset="0"/>
                </a:endParaRPr>
              </a:p>
            </p:txBody>
          </p:sp>
          <p:sp>
            <p:nvSpPr>
              <p:cNvPr id="37908" name="Rectangle 20"/>
              <p:cNvSpPr>
                <a:spLocks noChangeArrowheads="1"/>
              </p:cNvSpPr>
              <p:nvPr/>
            </p:nvSpPr>
            <p:spPr bwMode="auto">
              <a:xfrm>
                <a:off x="1296" y="2448"/>
                <a:ext cx="624" cy="48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l-GR" altLang="el-GR" sz="1800">
                  <a:latin typeface="Helvetica" panose="020B0604020202020204" pitchFamily="34" charset="0"/>
                </a:endParaRPr>
              </a:p>
            </p:txBody>
          </p:sp>
          <p:sp>
            <p:nvSpPr>
              <p:cNvPr id="37909" name="Rectangle 21"/>
              <p:cNvSpPr>
                <a:spLocks noChangeArrowheads="1"/>
              </p:cNvSpPr>
              <p:nvPr/>
            </p:nvSpPr>
            <p:spPr bwMode="auto">
              <a:xfrm>
                <a:off x="1296" y="2496"/>
                <a:ext cx="624" cy="48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l-GR" altLang="el-GR" sz="1800">
                  <a:latin typeface="Helvetica" panose="020B0604020202020204" pitchFamily="34" charset="0"/>
                </a:endParaRPr>
              </a:p>
            </p:txBody>
          </p:sp>
          <p:sp>
            <p:nvSpPr>
              <p:cNvPr id="37910" name="Rectangle 22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624" cy="48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l-GR" altLang="el-GR" sz="1800">
                  <a:latin typeface="Helvetica" panose="020B0604020202020204" pitchFamily="34" charset="0"/>
                </a:endParaRPr>
              </a:p>
            </p:txBody>
          </p:sp>
        </p:grpSp>
        <p:sp>
          <p:nvSpPr>
            <p:cNvPr id="37903" name="Line 23"/>
            <p:cNvSpPr>
              <a:spLocks noChangeShapeType="1"/>
            </p:cNvSpPr>
            <p:nvPr/>
          </p:nvSpPr>
          <p:spPr bwMode="auto">
            <a:xfrm>
              <a:off x="1200" y="1872"/>
              <a:ext cx="336" cy="3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37904" name="Line 24"/>
            <p:cNvSpPr>
              <a:spLocks noChangeShapeType="1"/>
            </p:cNvSpPr>
            <p:nvPr/>
          </p:nvSpPr>
          <p:spPr bwMode="auto">
            <a:xfrm flipH="1">
              <a:off x="1248" y="2448"/>
              <a:ext cx="288" cy="3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37905" name="Line 25"/>
            <p:cNvSpPr>
              <a:spLocks noChangeShapeType="1"/>
            </p:cNvSpPr>
            <p:nvPr/>
          </p:nvSpPr>
          <p:spPr bwMode="auto">
            <a:xfrm>
              <a:off x="1968" y="2448"/>
              <a:ext cx="336" cy="3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37906" name="Line 26"/>
            <p:cNvSpPr>
              <a:spLocks noChangeShapeType="1"/>
            </p:cNvSpPr>
            <p:nvPr/>
          </p:nvSpPr>
          <p:spPr bwMode="auto">
            <a:xfrm flipV="1">
              <a:off x="1968" y="1824"/>
              <a:ext cx="240" cy="43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</p:grpSp>
      <p:sp>
        <p:nvSpPr>
          <p:cNvPr id="37895" name="Text Box 27"/>
          <p:cNvSpPr txBox="1">
            <a:spLocks noChangeArrowheads="1"/>
          </p:cNvSpPr>
          <p:nvPr/>
        </p:nvSpPr>
        <p:spPr bwMode="auto">
          <a:xfrm>
            <a:off x="1052513" y="1541463"/>
            <a:ext cx="969962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AU" altLang="el-GR" sz="3200">
                <a:latin typeface="Arial" panose="020B0604020202020204" pitchFamily="34" charset="0"/>
              </a:rPr>
              <a:t>print</a:t>
            </a:r>
          </a:p>
        </p:txBody>
      </p:sp>
      <p:sp>
        <p:nvSpPr>
          <p:cNvPr id="37896" name="Text Box 28"/>
          <p:cNvSpPr txBox="1">
            <a:spLocks noChangeArrowheads="1"/>
          </p:cNvSpPr>
          <p:nvPr/>
        </p:nvSpPr>
        <p:spPr bwMode="auto">
          <a:xfrm>
            <a:off x="2133600" y="1371600"/>
            <a:ext cx="16287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800">
                <a:latin typeface="Helvetica" panose="020B0604020202020204" pitchFamily="34" charset="0"/>
              </a:rPr>
              <a:t>MusicCD</a:t>
            </a:r>
          </a:p>
        </p:txBody>
      </p:sp>
      <p:sp>
        <p:nvSpPr>
          <p:cNvPr id="37897" name="Text Box 29"/>
          <p:cNvSpPr txBox="1">
            <a:spLocks noChangeArrowheads="1"/>
          </p:cNvSpPr>
          <p:nvPr/>
        </p:nvSpPr>
        <p:spPr bwMode="auto">
          <a:xfrm>
            <a:off x="3352800" y="2374900"/>
            <a:ext cx="5222875" cy="113665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AU" altLang="el-GR" sz="2000">
                <a:latin typeface="Courier New" panose="02070309020205020404" pitchFamily="49" charset="0"/>
              </a:rPr>
              <a:t>CD: Triple J Hottest 100 (79 min)</a:t>
            </a:r>
          </a:p>
          <a:p>
            <a:pPr>
              <a:spcBef>
                <a:spcPct val="20000"/>
              </a:spcBef>
            </a:pPr>
            <a:r>
              <a:rPr lang="en-AU" altLang="el-GR" sz="2000">
                <a:latin typeface="Courier New" panose="02070309020205020404" pitchFamily="49" charset="0"/>
              </a:rPr>
              <a:t>    artist: sampler, 33 tracks</a:t>
            </a:r>
          </a:p>
          <a:p>
            <a:pPr>
              <a:spcBef>
                <a:spcPct val="20000"/>
              </a:spcBef>
            </a:pPr>
            <a:r>
              <a:rPr lang="en-AU" altLang="el-GR" sz="2000">
                <a:latin typeface="Courier New" panose="02070309020205020404" pitchFamily="49" charset="0"/>
              </a:rPr>
              <a:t>    double CD - great!</a:t>
            </a:r>
            <a:endParaRPr lang="en-AU" altLang="el-GR" sz="3200">
              <a:latin typeface="Courier New" panose="02070309020205020404" pitchFamily="49" charset="0"/>
            </a:endParaRPr>
          </a:p>
        </p:txBody>
      </p:sp>
      <p:sp>
        <p:nvSpPr>
          <p:cNvPr id="37898" name="Text Box 30"/>
          <p:cNvSpPr txBox="1">
            <a:spLocks noChangeArrowheads="1"/>
          </p:cNvSpPr>
          <p:nvPr/>
        </p:nvSpPr>
        <p:spPr bwMode="auto">
          <a:xfrm>
            <a:off x="2895600" y="5187950"/>
            <a:ext cx="4918075" cy="113665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AU" altLang="el-GR" sz="2000">
                <a:latin typeface="Courier New" panose="02070309020205020404" pitchFamily="49" charset="0"/>
              </a:rPr>
              <a:t>Video: The Matrix (102 min)    </a:t>
            </a:r>
          </a:p>
          <a:p>
            <a:pPr>
              <a:spcBef>
                <a:spcPct val="20000"/>
              </a:spcBef>
            </a:pPr>
            <a:r>
              <a:rPr lang="en-AU" altLang="el-GR" sz="2000">
                <a:latin typeface="Courier New" panose="02070309020205020404" pitchFamily="49" charset="0"/>
              </a:rPr>
              <a:t>    director: Fred Smith</a:t>
            </a:r>
          </a:p>
          <a:p>
            <a:pPr>
              <a:spcBef>
                <a:spcPct val="20000"/>
              </a:spcBef>
            </a:pPr>
            <a:r>
              <a:rPr lang="en-AU" altLang="el-GR" sz="2000">
                <a:latin typeface="Courier New" panose="02070309020205020404" pitchFamily="49" charset="0"/>
              </a:rPr>
              <a:t>    (not seen yet)</a:t>
            </a:r>
            <a:endParaRPr lang="en-AU" altLang="el-GR" sz="3200">
              <a:latin typeface="Courier New" panose="02070309020205020404" pitchFamily="49" charset="0"/>
            </a:endParaRPr>
          </a:p>
        </p:txBody>
      </p:sp>
      <p:sp>
        <p:nvSpPr>
          <p:cNvPr id="37899" name="Text Box 31"/>
          <p:cNvSpPr txBox="1">
            <a:spLocks noChangeArrowheads="1"/>
          </p:cNvSpPr>
          <p:nvPr/>
        </p:nvSpPr>
        <p:spPr bwMode="auto">
          <a:xfrm>
            <a:off x="2819400" y="4773613"/>
            <a:ext cx="1452563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l-GR" altLang="el-GR" sz="2000">
                <a:latin typeface="Arial" panose="020B0604020202020204" pitchFamily="34" charset="0"/>
              </a:rPr>
              <a:t>Εκτύπωση</a:t>
            </a:r>
            <a:r>
              <a:rPr lang="en-AU" altLang="el-GR" sz="1800">
                <a:latin typeface="Arial" panose="020B0604020202020204" pitchFamily="34" charset="0"/>
              </a:rPr>
              <a:t>:</a:t>
            </a:r>
          </a:p>
        </p:txBody>
      </p:sp>
      <p:sp>
        <p:nvSpPr>
          <p:cNvPr id="37900" name="Text Box 32"/>
          <p:cNvSpPr txBox="1">
            <a:spLocks noChangeArrowheads="1"/>
          </p:cNvSpPr>
          <p:nvPr/>
        </p:nvSpPr>
        <p:spPr bwMode="auto">
          <a:xfrm>
            <a:off x="3352800" y="1954213"/>
            <a:ext cx="1452563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l-GR" altLang="el-GR" sz="2000">
                <a:latin typeface="Arial" panose="020B0604020202020204" pitchFamily="34" charset="0"/>
              </a:rPr>
              <a:t>Εκτύπωση</a:t>
            </a:r>
            <a:r>
              <a:rPr lang="en-AU" altLang="el-GR" sz="1800">
                <a:latin typeface="Arial" panose="020B0604020202020204" pitchFamily="34" charset="0"/>
              </a:rPr>
              <a:t>: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FFFF"/>
          </a:solidFill>
        </p:spPr>
        <p:txBody>
          <a:bodyPr/>
          <a:lstStyle/>
          <a:p>
            <a:r>
              <a:rPr lang="el-GR" altLang="el-GR" sz="3600">
                <a:solidFill>
                  <a:schemeClr val="tx2"/>
                </a:solidFill>
              </a:rPr>
              <a:t>Παράδειγμα …</a:t>
            </a:r>
            <a:endParaRPr lang="en-AU" altLang="el-GR" sz="3600">
              <a:solidFill>
                <a:schemeClr val="tx2"/>
              </a:solidFill>
            </a:endParaRPr>
          </a:p>
        </p:txBody>
      </p:sp>
      <p:sp>
        <p:nvSpPr>
          <p:cNvPr id="82949" name="Text Box 5"/>
          <p:cNvSpPr txBox="1">
            <a:spLocks noChangeArrowheads="1"/>
          </p:cNvSpPr>
          <p:nvPr/>
        </p:nvSpPr>
        <p:spPr bwMode="auto">
          <a:xfrm>
            <a:off x="1143000" y="2209800"/>
            <a:ext cx="6781800" cy="2601913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2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>
            <a:spAutoFit/>
          </a:bodyPr>
          <a:lstStyle/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endParaRPr lang="en-AU" sz="3200">
              <a:latin typeface="Arial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AU" sz="3200">
                <a:latin typeface="Arial" charset="0"/>
              </a:rPr>
              <a:t>  DoME: Database of Multimedia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AU" sz="3200">
                <a:latin typeface="Arial" charset="0"/>
              </a:rPr>
              <a:t>		 Entertainment</a:t>
            </a:r>
            <a:endParaRPr lang="en-AU" sz="3200">
              <a:latin typeface="Times" charset="0"/>
            </a:endParaRPr>
          </a:p>
          <a:p>
            <a:pPr algn="ctr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AU" sz="2400" i="1">
                <a:latin typeface="Times" charset="0"/>
              </a:rPr>
              <a:t>(</a:t>
            </a:r>
            <a:r>
              <a:rPr lang="el-GR" sz="2400" i="1">
                <a:latin typeface="Times" charset="0"/>
              </a:rPr>
              <a:t>Μια βάση δεδομένων με </a:t>
            </a:r>
            <a:r>
              <a:rPr lang="en-AU" sz="2400" i="1">
                <a:latin typeface="Times" charset="0"/>
              </a:rPr>
              <a:t> CDs </a:t>
            </a:r>
            <a:r>
              <a:rPr lang="el-GR" sz="2400" i="1">
                <a:latin typeface="Times" charset="0"/>
              </a:rPr>
              <a:t>και</a:t>
            </a:r>
            <a:r>
              <a:rPr lang="en-AU" sz="2400" i="1">
                <a:latin typeface="Times" charset="0"/>
              </a:rPr>
              <a:t> videos.)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  <a:defRPr/>
            </a:pPr>
            <a:endParaRPr lang="en-AU" sz="4400">
              <a:latin typeface="Arial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l-GR" sz="3600">
                <a:solidFill>
                  <a:schemeClr val="tx2"/>
                </a:solidFill>
              </a:rPr>
              <a:t>DoME</a:t>
            </a:r>
            <a:r>
              <a:rPr lang="el-GR" altLang="el-GR" sz="3600">
                <a:solidFill>
                  <a:schemeClr val="tx2"/>
                </a:solidFill>
              </a:rPr>
              <a:t>:</a:t>
            </a:r>
            <a:r>
              <a:rPr lang="en-AU" altLang="el-GR" sz="3600">
                <a:solidFill>
                  <a:schemeClr val="tx2"/>
                </a:solidFill>
              </a:rPr>
              <a:t> </a:t>
            </a:r>
            <a:r>
              <a:rPr lang="el-GR" altLang="el-GR" sz="3600">
                <a:solidFill>
                  <a:schemeClr val="tx2"/>
                </a:solidFill>
              </a:rPr>
              <a:t>Λειτουργικότητα</a:t>
            </a:r>
            <a:endParaRPr lang="en-AU" altLang="el-GR" sz="3600">
              <a:solidFill>
                <a:schemeClr val="tx2"/>
              </a:solidFill>
            </a:endParaRPr>
          </a:p>
        </p:txBody>
      </p:sp>
      <p:sp>
        <p:nvSpPr>
          <p:cNvPr id="5124" name="Rectangle 3"/>
          <p:cNvSpPr>
            <a:spLocks noChangeArrowheads="1"/>
          </p:cNvSpPr>
          <p:nvPr/>
        </p:nvSpPr>
        <p:spPr bwMode="auto">
          <a:xfrm>
            <a:off x="685800" y="1752600"/>
            <a:ext cx="77724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>
            <a:lvl1pPr marL="342900" indent="-3429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r>
              <a:rPr lang="el-GR" altLang="el-GR" sz="2400">
                <a:latin typeface="Arial" panose="020B0604020202020204" pitchFamily="34" charset="0"/>
              </a:rPr>
              <a:t>Εισαγωγή δεδομένων</a:t>
            </a:r>
            <a:endParaRPr lang="en-AU" altLang="el-GR" sz="2400">
              <a:latin typeface="Arial" panose="020B0604020202020204" pitchFamily="34" charset="0"/>
            </a:endParaRPr>
          </a:p>
          <a:p>
            <a:pPr lvl="1">
              <a:spcBef>
                <a:spcPct val="20000"/>
              </a:spcBef>
              <a:buClrTx/>
              <a:buSzTx/>
              <a:buFontTx/>
              <a:buChar char="–"/>
            </a:pPr>
            <a:r>
              <a:rPr lang="en-AU" altLang="el-GR" sz="2400">
                <a:solidFill>
                  <a:schemeClr val="tx1"/>
                </a:solidFill>
                <a:latin typeface="Arial" panose="020B0604020202020204" pitchFamily="34" charset="0"/>
              </a:rPr>
              <a:t>CD: title, artist, # tracks, playing time, got-it, comment</a:t>
            </a:r>
          </a:p>
          <a:p>
            <a:pPr lvl="1">
              <a:spcBef>
                <a:spcPct val="20000"/>
              </a:spcBef>
              <a:buClrTx/>
              <a:buSzTx/>
              <a:buFontTx/>
              <a:buChar char="–"/>
            </a:pPr>
            <a:r>
              <a:rPr lang="en-AU" altLang="el-GR" sz="2400">
                <a:solidFill>
                  <a:schemeClr val="tx1"/>
                </a:solidFill>
                <a:latin typeface="Arial" panose="020B0604020202020204" pitchFamily="34" charset="0"/>
              </a:rPr>
              <a:t>Video: title, director, playing time, got-it, comment</a:t>
            </a:r>
          </a:p>
          <a:p>
            <a:pPr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r>
              <a:rPr lang="el-GR" altLang="el-GR" sz="2400">
                <a:latin typeface="Arial" panose="020B0604020202020204" pitchFamily="34" charset="0"/>
              </a:rPr>
              <a:t>Εκτύπωση λιστών</a:t>
            </a:r>
            <a:endParaRPr lang="en-AU" altLang="el-GR" sz="2400">
              <a:latin typeface="Arial" panose="020B0604020202020204" pitchFamily="34" charset="0"/>
            </a:endParaRPr>
          </a:p>
          <a:p>
            <a:pPr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r>
              <a:rPr lang="el-GR" altLang="el-GR" sz="2400">
                <a:latin typeface="Arial" panose="020B0604020202020204" pitchFamily="34" charset="0"/>
              </a:rPr>
              <a:t>Αναζήτηση</a:t>
            </a:r>
            <a:endParaRPr lang="en-AU" altLang="el-GR" sz="2400">
              <a:latin typeface="Arial" panose="020B0604020202020204" pitchFamily="34" charset="0"/>
            </a:endParaRPr>
          </a:p>
        </p:txBody>
      </p:sp>
      <p:graphicFrame>
        <p:nvGraphicFramePr>
          <p:cNvPr id="5122" name="Object 2048"/>
          <p:cNvGraphicFramePr>
            <a:graphicFrameLocks noChangeAspect="1"/>
          </p:cNvGraphicFramePr>
          <p:nvPr/>
        </p:nvGraphicFramePr>
        <p:xfrm>
          <a:off x="5181600" y="4038600"/>
          <a:ext cx="2844800" cy="231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3" imgW="2844800" imgH="2311400" progId="MS_ClipArt_Gallery">
                  <p:embed/>
                </p:oleObj>
              </mc:Choice>
              <mc:Fallback>
                <p:oleObj r:id="rId3" imgW="2844800" imgH="2311400" progId="MS_ClipArt_Gallery">
                  <p:embed/>
                  <p:pic>
                    <p:nvPicPr>
                      <p:cNvPr id="0" name="Object 20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4038600"/>
                        <a:ext cx="2844800" cy="231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>
                <a:solidFill>
                  <a:schemeClr val="tx2"/>
                </a:solidFill>
              </a:rPr>
              <a:t>Οι κλάσεις </a:t>
            </a:r>
            <a:endParaRPr lang="en-AU" altLang="el-GR" sz="3600">
              <a:solidFill>
                <a:schemeClr val="tx2"/>
              </a:solidFill>
            </a:endParaRPr>
          </a:p>
        </p:txBody>
      </p:sp>
      <p:sp>
        <p:nvSpPr>
          <p:cNvPr id="117765" name="Text Box 1029"/>
          <p:cNvSpPr txBox="1">
            <a:spLocks noChangeArrowheads="1"/>
          </p:cNvSpPr>
          <p:nvPr/>
        </p:nvSpPr>
        <p:spPr bwMode="auto">
          <a:xfrm>
            <a:off x="1219200" y="2590800"/>
            <a:ext cx="2895600" cy="1223963"/>
          </a:xfrm>
          <a:prstGeom prst="rect">
            <a:avLst/>
          </a:prstGeom>
          <a:solidFill>
            <a:schemeClr val="hlink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lIns="90487" tIns="44450" rIns="90487" bIns="44450">
            <a:spAutoFit/>
          </a:bodyPr>
          <a:lstStyle/>
          <a:p>
            <a:pPr algn="ctr">
              <a:lnSpc>
                <a:spcPct val="80000"/>
              </a:lnSpc>
              <a:defRPr/>
            </a:pPr>
            <a:endParaRPr lang="en-AU" sz="1400" dirty="0">
              <a:latin typeface="Arial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n-AU" sz="3200" dirty="0" err="1">
                <a:latin typeface="Arial" charset="0"/>
              </a:rPr>
              <a:t>MusicCD</a:t>
            </a:r>
            <a:endParaRPr lang="en-AU" sz="2800" dirty="0">
              <a:latin typeface="Arial" charset="0"/>
            </a:endParaRPr>
          </a:p>
          <a:p>
            <a:pPr algn="ctr">
              <a:lnSpc>
                <a:spcPct val="80000"/>
              </a:lnSpc>
              <a:defRPr/>
            </a:pPr>
            <a:endParaRPr lang="en-AU" sz="1600" dirty="0">
              <a:latin typeface="Arial" charset="0"/>
            </a:endParaRPr>
          </a:p>
        </p:txBody>
      </p:sp>
      <p:sp>
        <p:nvSpPr>
          <p:cNvPr id="117766" name="Text Box 1030"/>
          <p:cNvSpPr txBox="1">
            <a:spLocks noChangeArrowheads="1"/>
          </p:cNvSpPr>
          <p:nvPr/>
        </p:nvSpPr>
        <p:spPr bwMode="auto">
          <a:xfrm>
            <a:off x="4953000" y="2590800"/>
            <a:ext cx="2895600" cy="1268413"/>
          </a:xfrm>
          <a:prstGeom prst="rect">
            <a:avLst/>
          </a:prstGeom>
          <a:solidFill>
            <a:schemeClr val="hlink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lIns="90487" tIns="44450" rIns="90487" bIns="44450">
            <a:spAutoFit/>
          </a:bodyPr>
          <a:lstStyle/>
          <a:p>
            <a:pPr algn="ctr">
              <a:defRPr/>
            </a:pPr>
            <a:endParaRPr lang="en-AU" sz="1400">
              <a:latin typeface="Arial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n-AU" sz="3200">
                <a:latin typeface="Arial" charset="0"/>
              </a:rPr>
              <a:t>Video</a:t>
            </a:r>
          </a:p>
          <a:p>
            <a:pPr algn="ctr">
              <a:defRPr/>
            </a:pPr>
            <a:endParaRPr lang="en-AU" sz="1400">
              <a:latin typeface="Arial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01650"/>
            <a:ext cx="8229600" cy="565150"/>
          </a:xfrm>
        </p:spPr>
        <p:txBody>
          <a:bodyPr/>
          <a:lstStyle/>
          <a:p>
            <a:r>
              <a:rPr lang="el-GR" altLang="el-GR" sz="3600">
                <a:solidFill>
                  <a:srgbClr val="000000"/>
                </a:solidFill>
              </a:rPr>
              <a:t>Κελυφοποιημένα δεδομένα </a:t>
            </a:r>
            <a:r>
              <a:rPr lang="el-GR" altLang="el-GR" sz="2000">
                <a:solidFill>
                  <a:srgbClr val="FF00FF"/>
                </a:solidFill>
              </a:rPr>
              <a:t>[</a:t>
            </a:r>
            <a:r>
              <a:rPr lang="en-US" altLang="el-GR" sz="2000">
                <a:solidFill>
                  <a:srgbClr val="FF00FF"/>
                </a:solidFill>
              </a:rPr>
              <a:t>encapsulated</a:t>
            </a:r>
            <a:r>
              <a:rPr lang="en-AU" altLang="el-GR" sz="2000">
                <a:solidFill>
                  <a:srgbClr val="FF00FF"/>
                </a:solidFill>
              </a:rPr>
              <a:t> data]</a:t>
            </a:r>
          </a:p>
        </p:txBody>
      </p:sp>
      <p:sp>
        <p:nvSpPr>
          <p:cNvPr id="22531" name="Oval 3"/>
          <p:cNvSpPr>
            <a:spLocks noChangeArrowheads="1"/>
          </p:cNvSpPr>
          <p:nvPr/>
        </p:nvSpPr>
        <p:spPr bwMode="auto">
          <a:xfrm>
            <a:off x="5105400" y="2743200"/>
            <a:ext cx="2667000" cy="1981200"/>
          </a:xfrm>
          <a:prstGeom prst="ellipse">
            <a:avLst/>
          </a:prstGeom>
          <a:solidFill>
            <a:schemeClr val="hlink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l-GR" altLang="el-GR" sz="2400">
              <a:latin typeface="Helvetica" panose="020B0604020202020204" pitchFamily="34" charset="0"/>
            </a:endParaRPr>
          </a:p>
        </p:txBody>
      </p:sp>
      <p:sp>
        <p:nvSpPr>
          <p:cNvPr id="22532" name="Oval 4"/>
          <p:cNvSpPr>
            <a:spLocks noChangeArrowheads="1"/>
          </p:cNvSpPr>
          <p:nvPr/>
        </p:nvSpPr>
        <p:spPr bwMode="auto">
          <a:xfrm>
            <a:off x="1371600" y="2743200"/>
            <a:ext cx="2667000" cy="1981200"/>
          </a:xfrm>
          <a:prstGeom prst="ellipse">
            <a:avLst/>
          </a:prstGeom>
          <a:solidFill>
            <a:schemeClr val="hlink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l-GR" altLang="el-GR" sz="2400">
              <a:latin typeface="Helvetica" panose="020B0604020202020204" pitchFamily="34" charset="0"/>
            </a:endParaRPr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2057400" y="3124200"/>
            <a:ext cx="12954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>
                <a:latin typeface="Helvetica" panose="020B0604020202020204" pitchFamily="34" charset="0"/>
              </a:rPr>
              <a:t>title</a:t>
            </a:r>
          </a:p>
        </p:txBody>
      </p:sp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2057400" y="3429000"/>
            <a:ext cx="12954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>
                <a:latin typeface="Helvetica" panose="020B0604020202020204" pitchFamily="34" charset="0"/>
              </a:rPr>
              <a:t>artist</a:t>
            </a:r>
          </a:p>
        </p:txBody>
      </p:sp>
      <p:sp>
        <p:nvSpPr>
          <p:cNvPr id="22535" name="Rectangle 7"/>
          <p:cNvSpPr>
            <a:spLocks noChangeArrowheads="1"/>
          </p:cNvSpPr>
          <p:nvPr/>
        </p:nvSpPr>
        <p:spPr bwMode="auto">
          <a:xfrm>
            <a:off x="2057400" y="3733800"/>
            <a:ext cx="12954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>
                <a:latin typeface="Helvetica" panose="020B0604020202020204" pitchFamily="34" charset="0"/>
              </a:rPr>
              <a:t>comment</a:t>
            </a:r>
          </a:p>
        </p:txBody>
      </p:sp>
      <p:sp>
        <p:nvSpPr>
          <p:cNvPr id="22536" name="Rectangle 8"/>
          <p:cNvSpPr>
            <a:spLocks noChangeArrowheads="1"/>
          </p:cNvSpPr>
          <p:nvPr/>
        </p:nvSpPr>
        <p:spPr bwMode="auto">
          <a:xfrm>
            <a:off x="2057400" y="4038600"/>
            <a:ext cx="12954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>
                <a:latin typeface="Helvetica" panose="020B0604020202020204" pitchFamily="34" charset="0"/>
              </a:rPr>
              <a:t>#tracks</a:t>
            </a:r>
          </a:p>
        </p:txBody>
      </p:sp>
      <p:sp>
        <p:nvSpPr>
          <p:cNvPr id="22537" name="Rectangle 9"/>
          <p:cNvSpPr>
            <a:spLocks noChangeArrowheads="1"/>
          </p:cNvSpPr>
          <p:nvPr/>
        </p:nvSpPr>
        <p:spPr bwMode="auto">
          <a:xfrm>
            <a:off x="5791200" y="3124200"/>
            <a:ext cx="12954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>
                <a:latin typeface="Helvetica" panose="020B0604020202020204" pitchFamily="34" charset="0"/>
              </a:rPr>
              <a:t>title</a:t>
            </a:r>
          </a:p>
        </p:txBody>
      </p:sp>
      <p:sp>
        <p:nvSpPr>
          <p:cNvPr id="22538" name="Rectangle 10"/>
          <p:cNvSpPr>
            <a:spLocks noChangeArrowheads="1"/>
          </p:cNvSpPr>
          <p:nvPr/>
        </p:nvSpPr>
        <p:spPr bwMode="auto">
          <a:xfrm>
            <a:off x="5791200" y="3429000"/>
            <a:ext cx="12954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>
                <a:latin typeface="Helvetica" panose="020B0604020202020204" pitchFamily="34" charset="0"/>
              </a:rPr>
              <a:t>director</a:t>
            </a:r>
          </a:p>
        </p:txBody>
      </p:sp>
      <p:sp>
        <p:nvSpPr>
          <p:cNvPr id="22539" name="Rectangle 11"/>
          <p:cNvSpPr>
            <a:spLocks noChangeArrowheads="1"/>
          </p:cNvSpPr>
          <p:nvPr/>
        </p:nvSpPr>
        <p:spPr bwMode="auto">
          <a:xfrm>
            <a:off x="5791200" y="3733800"/>
            <a:ext cx="12954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>
                <a:latin typeface="Helvetica" panose="020B0604020202020204" pitchFamily="34" charset="0"/>
              </a:rPr>
              <a:t>comment</a:t>
            </a:r>
          </a:p>
        </p:txBody>
      </p:sp>
      <p:sp>
        <p:nvSpPr>
          <p:cNvPr id="22540" name="Rectangle 12"/>
          <p:cNvSpPr>
            <a:spLocks noChangeArrowheads="1"/>
          </p:cNvSpPr>
          <p:nvPr/>
        </p:nvSpPr>
        <p:spPr bwMode="auto">
          <a:xfrm>
            <a:off x="5791200" y="4038600"/>
            <a:ext cx="12954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>
                <a:latin typeface="Helvetica" panose="020B0604020202020204" pitchFamily="34" charset="0"/>
              </a:rPr>
              <a:t>gotIt</a:t>
            </a:r>
          </a:p>
        </p:txBody>
      </p:sp>
      <p:sp>
        <p:nvSpPr>
          <p:cNvPr id="22541" name="Text Box 13"/>
          <p:cNvSpPr txBox="1">
            <a:spLocks noChangeArrowheads="1"/>
          </p:cNvSpPr>
          <p:nvPr/>
        </p:nvSpPr>
        <p:spPr bwMode="auto">
          <a:xfrm>
            <a:off x="898525" y="1979613"/>
            <a:ext cx="304442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 sz="2400" dirty="0">
                <a:latin typeface="Arial" panose="020B0604020202020204" pitchFamily="34" charset="0"/>
              </a:rPr>
              <a:t>αντικείμενο </a:t>
            </a:r>
            <a:r>
              <a:rPr lang="en-US" altLang="el-GR" sz="2400" dirty="0">
                <a:latin typeface="Arial" panose="020B0604020202020204" pitchFamily="34" charset="0"/>
              </a:rPr>
              <a:t>Music</a:t>
            </a:r>
            <a:r>
              <a:rPr lang="en-AU" altLang="el-GR" sz="2400" dirty="0">
                <a:latin typeface="Arial" panose="020B0604020202020204" pitchFamily="34" charset="0"/>
              </a:rPr>
              <a:t>CD</a:t>
            </a:r>
          </a:p>
        </p:txBody>
      </p:sp>
      <p:sp>
        <p:nvSpPr>
          <p:cNvPr id="22542" name="Text Box 14"/>
          <p:cNvSpPr txBox="1">
            <a:spLocks noChangeArrowheads="1"/>
          </p:cNvSpPr>
          <p:nvPr/>
        </p:nvSpPr>
        <p:spPr bwMode="auto">
          <a:xfrm>
            <a:off x="4876800" y="1979613"/>
            <a:ext cx="25590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 sz="2400">
                <a:latin typeface="Arial" panose="020B0604020202020204" pitchFamily="34" charset="0"/>
              </a:rPr>
              <a:t>αντικείμενο </a:t>
            </a:r>
            <a:r>
              <a:rPr lang="en-US" altLang="el-GR" sz="2400">
                <a:latin typeface="Arial" panose="020B0604020202020204" pitchFamily="34" charset="0"/>
              </a:rPr>
              <a:t>V</a:t>
            </a:r>
            <a:r>
              <a:rPr lang="en-AU" altLang="el-GR" sz="2400">
                <a:latin typeface="Arial" panose="020B0604020202020204" pitchFamily="34" charset="0"/>
              </a:rPr>
              <a:t>ideo</a:t>
            </a:r>
          </a:p>
        </p:txBody>
      </p:sp>
      <p:sp>
        <p:nvSpPr>
          <p:cNvPr id="22543" name="Text Box 15"/>
          <p:cNvSpPr txBox="1">
            <a:spLocks noChangeArrowheads="1"/>
          </p:cNvSpPr>
          <p:nvPr/>
        </p:nvSpPr>
        <p:spPr bwMode="auto">
          <a:xfrm>
            <a:off x="990600" y="5334000"/>
            <a:ext cx="64944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 sz="2400" dirty="0">
                <a:latin typeface="Helvetica" panose="020B0604020202020204" pitchFamily="34" charset="0"/>
              </a:rPr>
              <a:t>Δεδομένα «φυλάσσονται» σε κάθε αντικείμενο </a:t>
            </a:r>
            <a:endParaRPr lang="en-AU" altLang="el-GR" sz="2400" dirty="0">
              <a:latin typeface="Helvetica" panose="020B060402020202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554" name="Group 35"/>
          <p:cNvGrpSpPr>
            <a:grpSpLocks/>
          </p:cNvGrpSpPr>
          <p:nvPr/>
        </p:nvGrpSpPr>
        <p:grpSpPr bwMode="auto">
          <a:xfrm>
            <a:off x="1447800" y="2743200"/>
            <a:ext cx="2667000" cy="1981200"/>
            <a:chOff x="912" y="1728"/>
            <a:chExt cx="1680" cy="1248"/>
          </a:xfrm>
        </p:grpSpPr>
        <p:sp>
          <p:nvSpPr>
            <p:cNvPr id="23578" name="Oval 19"/>
            <p:cNvSpPr>
              <a:spLocks noChangeArrowheads="1"/>
            </p:cNvSpPr>
            <p:nvPr/>
          </p:nvSpPr>
          <p:spPr bwMode="auto">
            <a:xfrm>
              <a:off x="912" y="1728"/>
              <a:ext cx="1680" cy="1248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Monotype Sorts" charset="2"/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Monotype Sorts" charset="2"/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Monotype Sorts" charset="2"/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Monotype Sorts" charset="2"/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el-GR" altLang="el-GR" sz="2400">
                <a:latin typeface="Helvetica" panose="020B0604020202020204" pitchFamily="34" charset="0"/>
              </a:endParaRPr>
            </a:p>
          </p:txBody>
        </p:sp>
        <p:grpSp>
          <p:nvGrpSpPr>
            <p:cNvPr id="23579" name="Group 20"/>
            <p:cNvGrpSpPr>
              <a:grpSpLocks/>
            </p:cNvGrpSpPr>
            <p:nvPr/>
          </p:nvGrpSpPr>
          <p:grpSpPr bwMode="auto">
            <a:xfrm>
              <a:off x="1536" y="2256"/>
              <a:ext cx="432" cy="192"/>
              <a:chOff x="1296" y="2400"/>
              <a:chExt cx="624" cy="192"/>
            </a:xfrm>
          </p:grpSpPr>
          <p:sp>
            <p:nvSpPr>
              <p:cNvPr id="23584" name="Rectangle 21"/>
              <p:cNvSpPr>
                <a:spLocks noChangeArrowheads="1"/>
              </p:cNvSpPr>
              <p:nvPr/>
            </p:nvSpPr>
            <p:spPr bwMode="auto">
              <a:xfrm>
                <a:off x="1296" y="2400"/>
                <a:ext cx="624" cy="48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l-GR" altLang="el-GR" sz="1800">
                  <a:latin typeface="Helvetica" panose="020B0604020202020204" pitchFamily="34" charset="0"/>
                </a:endParaRPr>
              </a:p>
            </p:txBody>
          </p:sp>
          <p:sp>
            <p:nvSpPr>
              <p:cNvPr id="23585" name="Rectangle 22"/>
              <p:cNvSpPr>
                <a:spLocks noChangeArrowheads="1"/>
              </p:cNvSpPr>
              <p:nvPr/>
            </p:nvSpPr>
            <p:spPr bwMode="auto">
              <a:xfrm>
                <a:off x="1296" y="2448"/>
                <a:ext cx="624" cy="48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l-GR" altLang="el-GR" sz="1800">
                  <a:latin typeface="Helvetica" panose="020B0604020202020204" pitchFamily="34" charset="0"/>
                </a:endParaRPr>
              </a:p>
            </p:txBody>
          </p:sp>
          <p:sp>
            <p:nvSpPr>
              <p:cNvPr id="23586" name="Rectangle 23"/>
              <p:cNvSpPr>
                <a:spLocks noChangeArrowheads="1"/>
              </p:cNvSpPr>
              <p:nvPr/>
            </p:nvSpPr>
            <p:spPr bwMode="auto">
              <a:xfrm>
                <a:off x="1296" y="2496"/>
                <a:ext cx="624" cy="48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l-GR" altLang="el-GR" sz="1800">
                  <a:latin typeface="Helvetica" panose="020B0604020202020204" pitchFamily="34" charset="0"/>
                </a:endParaRPr>
              </a:p>
            </p:txBody>
          </p:sp>
          <p:sp>
            <p:nvSpPr>
              <p:cNvPr id="23587" name="Rectangle 24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624" cy="48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l-GR" altLang="el-GR" sz="1800">
                  <a:latin typeface="Helvetica" panose="020B0604020202020204" pitchFamily="34" charset="0"/>
                </a:endParaRPr>
              </a:p>
            </p:txBody>
          </p:sp>
        </p:grpSp>
        <p:sp>
          <p:nvSpPr>
            <p:cNvPr id="23580" name="Line 25"/>
            <p:cNvSpPr>
              <a:spLocks noChangeShapeType="1"/>
            </p:cNvSpPr>
            <p:nvPr/>
          </p:nvSpPr>
          <p:spPr bwMode="auto">
            <a:xfrm>
              <a:off x="1200" y="1872"/>
              <a:ext cx="336" cy="3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23581" name="Line 27"/>
            <p:cNvSpPr>
              <a:spLocks noChangeShapeType="1"/>
            </p:cNvSpPr>
            <p:nvPr/>
          </p:nvSpPr>
          <p:spPr bwMode="auto">
            <a:xfrm flipH="1">
              <a:off x="1248" y="2448"/>
              <a:ext cx="288" cy="3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23582" name="Line 28"/>
            <p:cNvSpPr>
              <a:spLocks noChangeShapeType="1"/>
            </p:cNvSpPr>
            <p:nvPr/>
          </p:nvSpPr>
          <p:spPr bwMode="auto">
            <a:xfrm>
              <a:off x="1968" y="2448"/>
              <a:ext cx="336" cy="3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23583" name="Line 29"/>
            <p:cNvSpPr>
              <a:spLocks noChangeShapeType="1"/>
            </p:cNvSpPr>
            <p:nvPr/>
          </p:nvSpPr>
          <p:spPr bwMode="auto">
            <a:xfrm flipV="1">
              <a:off x="1968" y="1824"/>
              <a:ext cx="240" cy="43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</p:grp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>
                <a:solidFill>
                  <a:srgbClr val="000000"/>
                </a:solidFill>
              </a:rPr>
              <a:t>Μέθοδοι</a:t>
            </a:r>
            <a:endParaRPr lang="en-AU" altLang="el-GR" sz="3600">
              <a:solidFill>
                <a:srgbClr val="000000"/>
              </a:solidFill>
            </a:endParaRPr>
          </a:p>
        </p:txBody>
      </p:sp>
      <p:sp>
        <p:nvSpPr>
          <p:cNvPr id="23556" name="Text Box 26"/>
          <p:cNvSpPr txBox="1">
            <a:spLocks noChangeArrowheads="1"/>
          </p:cNvSpPr>
          <p:nvPr/>
        </p:nvSpPr>
        <p:spPr bwMode="auto">
          <a:xfrm>
            <a:off x="2051720" y="2780928"/>
            <a:ext cx="143500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400" dirty="0" err="1">
                <a:latin typeface="Helvetica" panose="020B0604020202020204" pitchFamily="34" charset="0"/>
              </a:rPr>
              <a:t>MusicCD</a:t>
            </a:r>
            <a:endParaRPr lang="en-AU" altLang="el-GR" sz="2400" dirty="0">
              <a:latin typeface="Helvetica" panose="020B0604020202020204" pitchFamily="34" charset="0"/>
            </a:endParaRPr>
          </a:p>
        </p:txBody>
      </p:sp>
      <p:sp>
        <p:nvSpPr>
          <p:cNvPr id="23557" name="Text Box 30"/>
          <p:cNvSpPr txBox="1">
            <a:spLocks noChangeArrowheads="1"/>
          </p:cNvSpPr>
          <p:nvPr/>
        </p:nvSpPr>
        <p:spPr bwMode="auto">
          <a:xfrm>
            <a:off x="1508125" y="3482975"/>
            <a:ext cx="8429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400">
                <a:latin typeface="Helvetica" panose="020B0604020202020204" pitchFamily="34" charset="0"/>
              </a:rPr>
              <a:t>set...</a:t>
            </a:r>
          </a:p>
        </p:txBody>
      </p:sp>
      <p:sp>
        <p:nvSpPr>
          <p:cNvPr id="23558" name="Text Box 31"/>
          <p:cNvSpPr txBox="1">
            <a:spLocks noChangeArrowheads="1"/>
          </p:cNvSpPr>
          <p:nvPr/>
        </p:nvSpPr>
        <p:spPr bwMode="auto">
          <a:xfrm>
            <a:off x="3184525" y="3482975"/>
            <a:ext cx="860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400">
                <a:latin typeface="Helvetica" panose="020B0604020202020204" pitchFamily="34" charset="0"/>
              </a:rPr>
              <a:t>get...</a:t>
            </a:r>
          </a:p>
        </p:txBody>
      </p:sp>
      <p:sp>
        <p:nvSpPr>
          <p:cNvPr id="23559" name="Text Box 32"/>
          <p:cNvSpPr txBox="1">
            <a:spLocks noChangeArrowheads="1"/>
          </p:cNvSpPr>
          <p:nvPr/>
        </p:nvSpPr>
        <p:spPr bwMode="auto">
          <a:xfrm>
            <a:off x="2270125" y="4092575"/>
            <a:ext cx="777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400">
                <a:latin typeface="Helvetica" panose="020B0604020202020204" pitchFamily="34" charset="0"/>
              </a:rPr>
              <a:t>print</a:t>
            </a:r>
          </a:p>
        </p:txBody>
      </p:sp>
      <p:sp>
        <p:nvSpPr>
          <p:cNvPr id="23560" name="Text Box 33"/>
          <p:cNvSpPr txBox="1">
            <a:spLocks noChangeArrowheads="1"/>
          </p:cNvSpPr>
          <p:nvPr/>
        </p:nvSpPr>
        <p:spPr bwMode="auto">
          <a:xfrm>
            <a:off x="898525" y="1979613"/>
            <a:ext cx="304442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 sz="2400" dirty="0">
                <a:latin typeface="Arial" panose="020B0604020202020204" pitchFamily="34" charset="0"/>
              </a:rPr>
              <a:t>αντικείμενο </a:t>
            </a:r>
            <a:r>
              <a:rPr lang="en-US" altLang="el-GR" sz="2400" dirty="0">
                <a:latin typeface="Arial" panose="020B0604020202020204" pitchFamily="34" charset="0"/>
              </a:rPr>
              <a:t>Music</a:t>
            </a:r>
            <a:r>
              <a:rPr lang="en-AU" altLang="el-GR" sz="2400" dirty="0">
                <a:latin typeface="Arial" panose="020B0604020202020204" pitchFamily="34" charset="0"/>
              </a:rPr>
              <a:t>CD</a:t>
            </a:r>
          </a:p>
        </p:txBody>
      </p:sp>
      <p:sp>
        <p:nvSpPr>
          <p:cNvPr id="23561" name="Text Box 34"/>
          <p:cNvSpPr txBox="1">
            <a:spLocks noChangeArrowheads="1"/>
          </p:cNvSpPr>
          <p:nvPr/>
        </p:nvSpPr>
        <p:spPr bwMode="auto">
          <a:xfrm>
            <a:off x="4876800" y="1979613"/>
            <a:ext cx="25590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 sz="2400">
                <a:latin typeface="Arial" panose="020B0604020202020204" pitchFamily="34" charset="0"/>
              </a:rPr>
              <a:t>αντικείμενο </a:t>
            </a:r>
            <a:r>
              <a:rPr lang="en-US" altLang="el-GR" sz="2400">
                <a:latin typeface="Arial" panose="020B0604020202020204" pitchFamily="34" charset="0"/>
              </a:rPr>
              <a:t>V</a:t>
            </a:r>
            <a:r>
              <a:rPr lang="en-AU" altLang="el-GR" sz="2400">
                <a:latin typeface="Arial" panose="020B0604020202020204" pitchFamily="34" charset="0"/>
              </a:rPr>
              <a:t>ideo</a:t>
            </a:r>
          </a:p>
        </p:txBody>
      </p:sp>
      <p:grpSp>
        <p:nvGrpSpPr>
          <p:cNvPr id="23562" name="Group 36"/>
          <p:cNvGrpSpPr>
            <a:grpSpLocks/>
          </p:cNvGrpSpPr>
          <p:nvPr/>
        </p:nvGrpSpPr>
        <p:grpSpPr bwMode="auto">
          <a:xfrm>
            <a:off x="4800600" y="2819400"/>
            <a:ext cx="2667000" cy="1981200"/>
            <a:chOff x="912" y="1728"/>
            <a:chExt cx="1680" cy="1248"/>
          </a:xfrm>
        </p:grpSpPr>
        <p:sp>
          <p:nvSpPr>
            <p:cNvPr id="23568" name="Oval 37"/>
            <p:cNvSpPr>
              <a:spLocks noChangeArrowheads="1"/>
            </p:cNvSpPr>
            <p:nvPr/>
          </p:nvSpPr>
          <p:spPr bwMode="auto">
            <a:xfrm>
              <a:off x="912" y="1728"/>
              <a:ext cx="1680" cy="1248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Monotype Sorts" charset="2"/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Monotype Sorts" charset="2"/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Monotype Sorts" charset="2"/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Monotype Sorts" charset="2"/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el-GR" altLang="el-GR" sz="2400">
                <a:latin typeface="Helvetica" panose="020B0604020202020204" pitchFamily="34" charset="0"/>
              </a:endParaRPr>
            </a:p>
          </p:txBody>
        </p:sp>
        <p:grpSp>
          <p:nvGrpSpPr>
            <p:cNvPr id="23569" name="Group 38"/>
            <p:cNvGrpSpPr>
              <a:grpSpLocks/>
            </p:cNvGrpSpPr>
            <p:nvPr/>
          </p:nvGrpSpPr>
          <p:grpSpPr bwMode="auto">
            <a:xfrm>
              <a:off x="1536" y="2256"/>
              <a:ext cx="432" cy="192"/>
              <a:chOff x="1296" y="2400"/>
              <a:chExt cx="624" cy="192"/>
            </a:xfrm>
          </p:grpSpPr>
          <p:sp>
            <p:nvSpPr>
              <p:cNvPr id="23574" name="Rectangle 39"/>
              <p:cNvSpPr>
                <a:spLocks noChangeArrowheads="1"/>
              </p:cNvSpPr>
              <p:nvPr/>
            </p:nvSpPr>
            <p:spPr bwMode="auto">
              <a:xfrm>
                <a:off x="1296" y="2400"/>
                <a:ext cx="624" cy="48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l-GR" altLang="el-GR" sz="1800">
                  <a:latin typeface="Helvetica" panose="020B0604020202020204" pitchFamily="34" charset="0"/>
                </a:endParaRPr>
              </a:p>
            </p:txBody>
          </p:sp>
          <p:sp>
            <p:nvSpPr>
              <p:cNvPr id="23575" name="Rectangle 40"/>
              <p:cNvSpPr>
                <a:spLocks noChangeArrowheads="1"/>
              </p:cNvSpPr>
              <p:nvPr/>
            </p:nvSpPr>
            <p:spPr bwMode="auto">
              <a:xfrm>
                <a:off x="1296" y="2448"/>
                <a:ext cx="624" cy="48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l-GR" altLang="el-GR" sz="1800">
                  <a:latin typeface="Helvetica" panose="020B0604020202020204" pitchFamily="34" charset="0"/>
                </a:endParaRPr>
              </a:p>
            </p:txBody>
          </p:sp>
          <p:sp>
            <p:nvSpPr>
              <p:cNvPr id="23576" name="Rectangle 41"/>
              <p:cNvSpPr>
                <a:spLocks noChangeArrowheads="1"/>
              </p:cNvSpPr>
              <p:nvPr/>
            </p:nvSpPr>
            <p:spPr bwMode="auto">
              <a:xfrm>
                <a:off x="1296" y="2496"/>
                <a:ext cx="624" cy="48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l-GR" altLang="el-GR" sz="1800">
                  <a:latin typeface="Helvetica" panose="020B0604020202020204" pitchFamily="34" charset="0"/>
                </a:endParaRPr>
              </a:p>
            </p:txBody>
          </p:sp>
          <p:sp>
            <p:nvSpPr>
              <p:cNvPr id="23577" name="Rectangle 42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624" cy="48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l-GR" altLang="el-GR" sz="1800">
                  <a:latin typeface="Helvetica" panose="020B0604020202020204" pitchFamily="34" charset="0"/>
                </a:endParaRPr>
              </a:p>
            </p:txBody>
          </p:sp>
        </p:grpSp>
        <p:sp>
          <p:nvSpPr>
            <p:cNvPr id="23570" name="Line 43"/>
            <p:cNvSpPr>
              <a:spLocks noChangeShapeType="1"/>
            </p:cNvSpPr>
            <p:nvPr/>
          </p:nvSpPr>
          <p:spPr bwMode="auto">
            <a:xfrm>
              <a:off x="1200" y="1872"/>
              <a:ext cx="336" cy="3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23571" name="Line 44"/>
            <p:cNvSpPr>
              <a:spLocks noChangeShapeType="1"/>
            </p:cNvSpPr>
            <p:nvPr/>
          </p:nvSpPr>
          <p:spPr bwMode="auto">
            <a:xfrm flipH="1">
              <a:off x="1248" y="2448"/>
              <a:ext cx="288" cy="3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23572" name="Line 45"/>
            <p:cNvSpPr>
              <a:spLocks noChangeShapeType="1"/>
            </p:cNvSpPr>
            <p:nvPr/>
          </p:nvSpPr>
          <p:spPr bwMode="auto">
            <a:xfrm>
              <a:off x="1968" y="2448"/>
              <a:ext cx="336" cy="3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23573" name="Line 46"/>
            <p:cNvSpPr>
              <a:spLocks noChangeShapeType="1"/>
            </p:cNvSpPr>
            <p:nvPr/>
          </p:nvSpPr>
          <p:spPr bwMode="auto">
            <a:xfrm flipV="1">
              <a:off x="1968" y="1824"/>
              <a:ext cx="240" cy="43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</p:grpSp>
      <p:sp>
        <p:nvSpPr>
          <p:cNvPr id="23563" name="Text Box 47"/>
          <p:cNvSpPr txBox="1">
            <a:spLocks noChangeArrowheads="1"/>
          </p:cNvSpPr>
          <p:nvPr/>
        </p:nvSpPr>
        <p:spPr bwMode="auto">
          <a:xfrm>
            <a:off x="5652120" y="2780928"/>
            <a:ext cx="965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l-GR" sz="2400" dirty="0">
                <a:latin typeface="Helvetica" panose="020B0604020202020204" pitchFamily="34" charset="0"/>
              </a:rPr>
              <a:t>V</a:t>
            </a:r>
            <a:r>
              <a:rPr lang="en-AU" altLang="el-GR" sz="2400" dirty="0" err="1">
                <a:latin typeface="Helvetica" panose="020B0604020202020204" pitchFamily="34" charset="0"/>
              </a:rPr>
              <a:t>ideo</a:t>
            </a:r>
            <a:endParaRPr lang="en-AU" altLang="el-GR" sz="2400" dirty="0">
              <a:latin typeface="Helvetica" panose="020B0604020202020204" pitchFamily="34" charset="0"/>
            </a:endParaRPr>
          </a:p>
        </p:txBody>
      </p:sp>
      <p:sp>
        <p:nvSpPr>
          <p:cNvPr id="23564" name="Text Box 48"/>
          <p:cNvSpPr txBox="1">
            <a:spLocks noChangeArrowheads="1"/>
          </p:cNvSpPr>
          <p:nvPr/>
        </p:nvSpPr>
        <p:spPr bwMode="auto">
          <a:xfrm>
            <a:off x="4876800" y="3581400"/>
            <a:ext cx="8429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400">
                <a:latin typeface="Helvetica" panose="020B0604020202020204" pitchFamily="34" charset="0"/>
              </a:rPr>
              <a:t>set...</a:t>
            </a:r>
          </a:p>
        </p:txBody>
      </p:sp>
      <p:sp>
        <p:nvSpPr>
          <p:cNvPr id="23565" name="Text Box 49"/>
          <p:cNvSpPr txBox="1">
            <a:spLocks noChangeArrowheads="1"/>
          </p:cNvSpPr>
          <p:nvPr/>
        </p:nvSpPr>
        <p:spPr bwMode="auto">
          <a:xfrm>
            <a:off x="6553200" y="3581400"/>
            <a:ext cx="860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400">
                <a:latin typeface="Helvetica" panose="020B0604020202020204" pitchFamily="34" charset="0"/>
              </a:rPr>
              <a:t>get...</a:t>
            </a:r>
          </a:p>
        </p:txBody>
      </p:sp>
      <p:sp>
        <p:nvSpPr>
          <p:cNvPr id="23566" name="Text Box 50"/>
          <p:cNvSpPr txBox="1">
            <a:spLocks noChangeArrowheads="1"/>
          </p:cNvSpPr>
          <p:nvPr/>
        </p:nvSpPr>
        <p:spPr bwMode="auto">
          <a:xfrm>
            <a:off x="5638800" y="4191000"/>
            <a:ext cx="777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400">
                <a:latin typeface="Helvetica" panose="020B0604020202020204" pitchFamily="34" charset="0"/>
              </a:rPr>
              <a:t>print</a:t>
            </a:r>
          </a:p>
        </p:txBody>
      </p:sp>
      <p:sp>
        <p:nvSpPr>
          <p:cNvPr id="23567" name="Text Box 51"/>
          <p:cNvSpPr txBox="1">
            <a:spLocks noChangeArrowheads="1"/>
          </p:cNvSpPr>
          <p:nvPr/>
        </p:nvSpPr>
        <p:spPr bwMode="auto">
          <a:xfrm>
            <a:off x="990600" y="5257800"/>
            <a:ext cx="6813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 sz="2400">
                <a:latin typeface="Helvetica" panose="020B0604020202020204" pitchFamily="34" charset="0"/>
              </a:rPr>
              <a:t>Μέθοδοι επενεργούν  πάνω στο κάθε αντικείμενο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Oval 91"/>
          <p:cNvSpPr>
            <a:spLocks noChangeArrowheads="1"/>
          </p:cNvSpPr>
          <p:nvPr/>
        </p:nvSpPr>
        <p:spPr bwMode="auto">
          <a:xfrm>
            <a:off x="3581400" y="1752600"/>
            <a:ext cx="4876800" cy="16764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endParaRPr lang="el-GR" altLang="el-GR"/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>
                <a:solidFill>
                  <a:srgbClr val="000000"/>
                </a:solidFill>
              </a:rPr>
              <a:t>Το αντικείμενο</a:t>
            </a:r>
            <a:r>
              <a:rPr lang="en-AU" altLang="el-GR" sz="3600">
                <a:solidFill>
                  <a:srgbClr val="000000"/>
                </a:solidFill>
              </a:rPr>
              <a:t> </a:t>
            </a:r>
            <a:r>
              <a:rPr lang="en-US" altLang="el-GR" sz="3600">
                <a:solidFill>
                  <a:srgbClr val="000000"/>
                </a:solidFill>
              </a:rPr>
              <a:t>database</a:t>
            </a:r>
          </a:p>
        </p:txBody>
      </p:sp>
      <p:sp>
        <p:nvSpPr>
          <p:cNvPr id="24580" name="Oval 4"/>
          <p:cNvSpPr>
            <a:spLocks noChangeArrowheads="1"/>
          </p:cNvSpPr>
          <p:nvPr/>
        </p:nvSpPr>
        <p:spPr bwMode="auto">
          <a:xfrm>
            <a:off x="990600" y="1760538"/>
            <a:ext cx="1676400" cy="1516062"/>
          </a:xfrm>
          <a:prstGeom prst="ellipse">
            <a:avLst/>
          </a:prstGeom>
          <a:solidFill>
            <a:schemeClr val="hlink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l-GR" altLang="el-GR" sz="2400">
              <a:latin typeface="Helvetica" panose="020B0604020202020204" pitchFamily="34" charset="0"/>
            </a:endParaRPr>
          </a:p>
        </p:txBody>
      </p:sp>
      <p:sp>
        <p:nvSpPr>
          <p:cNvPr id="24581" name="Line 12"/>
          <p:cNvSpPr>
            <a:spLocks noChangeShapeType="1"/>
          </p:cNvSpPr>
          <p:nvPr/>
        </p:nvSpPr>
        <p:spPr bwMode="auto">
          <a:xfrm>
            <a:off x="1257300" y="1946275"/>
            <a:ext cx="1143000" cy="1143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24582" name="Line 13"/>
          <p:cNvSpPr>
            <a:spLocks noChangeShapeType="1"/>
          </p:cNvSpPr>
          <p:nvPr/>
        </p:nvSpPr>
        <p:spPr bwMode="auto">
          <a:xfrm flipV="1">
            <a:off x="1257300" y="1947863"/>
            <a:ext cx="1143000" cy="1143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grpSp>
        <p:nvGrpSpPr>
          <p:cNvPr id="24583" name="Group 14"/>
          <p:cNvGrpSpPr>
            <a:grpSpLocks/>
          </p:cNvGrpSpPr>
          <p:nvPr/>
        </p:nvGrpSpPr>
        <p:grpSpPr bwMode="auto">
          <a:xfrm>
            <a:off x="4114800" y="2057400"/>
            <a:ext cx="1143000" cy="1066800"/>
            <a:chOff x="912" y="1728"/>
            <a:chExt cx="1680" cy="1248"/>
          </a:xfrm>
        </p:grpSpPr>
        <p:sp>
          <p:nvSpPr>
            <p:cNvPr id="24659" name="Oval 15"/>
            <p:cNvSpPr>
              <a:spLocks noChangeArrowheads="1"/>
            </p:cNvSpPr>
            <p:nvPr/>
          </p:nvSpPr>
          <p:spPr bwMode="auto">
            <a:xfrm>
              <a:off x="912" y="1728"/>
              <a:ext cx="1680" cy="1248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Monotype Sorts" charset="2"/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Monotype Sorts" charset="2"/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Monotype Sorts" charset="2"/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Monotype Sorts" charset="2"/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el-GR" altLang="el-GR" sz="2400">
                <a:latin typeface="Helvetica" panose="020B0604020202020204" pitchFamily="34" charset="0"/>
              </a:endParaRPr>
            </a:p>
          </p:txBody>
        </p:sp>
        <p:grpSp>
          <p:nvGrpSpPr>
            <p:cNvPr id="24660" name="Group 16"/>
            <p:cNvGrpSpPr>
              <a:grpSpLocks/>
            </p:cNvGrpSpPr>
            <p:nvPr/>
          </p:nvGrpSpPr>
          <p:grpSpPr bwMode="auto">
            <a:xfrm>
              <a:off x="1536" y="2256"/>
              <a:ext cx="432" cy="192"/>
              <a:chOff x="1296" y="2400"/>
              <a:chExt cx="624" cy="192"/>
            </a:xfrm>
          </p:grpSpPr>
          <p:sp>
            <p:nvSpPr>
              <p:cNvPr id="24665" name="Rectangle 17"/>
              <p:cNvSpPr>
                <a:spLocks noChangeArrowheads="1"/>
              </p:cNvSpPr>
              <p:nvPr/>
            </p:nvSpPr>
            <p:spPr bwMode="auto">
              <a:xfrm>
                <a:off x="1296" y="2400"/>
                <a:ext cx="624" cy="48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l-GR" altLang="el-GR" sz="1800">
                  <a:latin typeface="Helvetica" panose="020B0604020202020204" pitchFamily="34" charset="0"/>
                </a:endParaRPr>
              </a:p>
            </p:txBody>
          </p:sp>
          <p:sp>
            <p:nvSpPr>
              <p:cNvPr id="24666" name="Rectangle 18"/>
              <p:cNvSpPr>
                <a:spLocks noChangeArrowheads="1"/>
              </p:cNvSpPr>
              <p:nvPr/>
            </p:nvSpPr>
            <p:spPr bwMode="auto">
              <a:xfrm>
                <a:off x="1296" y="2448"/>
                <a:ext cx="624" cy="48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l-GR" altLang="el-GR" sz="1800">
                  <a:latin typeface="Helvetica" panose="020B0604020202020204" pitchFamily="34" charset="0"/>
                </a:endParaRPr>
              </a:p>
            </p:txBody>
          </p:sp>
          <p:sp>
            <p:nvSpPr>
              <p:cNvPr id="24667" name="Rectangle 19"/>
              <p:cNvSpPr>
                <a:spLocks noChangeArrowheads="1"/>
              </p:cNvSpPr>
              <p:nvPr/>
            </p:nvSpPr>
            <p:spPr bwMode="auto">
              <a:xfrm>
                <a:off x="1296" y="2496"/>
                <a:ext cx="624" cy="48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l-GR" altLang="el-GR" sz="1800">
                  <a:latin typeface="Helvetica" panose="020B0604020202020204" pitchFamily="34" charset="0"/>
                </a:endParaRPr>
              </a:p>
            </p:txBody>
          </p:sp>
          <p:sp>
            <p:nvSpPr>
              <p:cNvPr id="24668" name="Rectangle 20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624" cy="48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l-GR" altLang="el-GR" sz="1800">
                  <a:latin typeface="Helvetica" panose="020B0604020202020204" pitchFamily="34" charset="0"/>
                </a:endParaRPr>
              </a:p>
            </p:txBody>
          </p:sp>
        </p:grpSp>
        <p:sp>
          <p:nvSpPr>
            <p:cNvPr id="24661" name="Line 21"/>
            <p:cNvSpPr>
              <a:spLocks noChangeShapeType="1"/>
            </p:cNvSpPr>
            <p:nvPr/>
          </p:nvSpPr>
          <p:spPr bwMode="auto">
            <a:xfrm>
              <a:off x="1200" y="1872"/>
              <a:ext cx="336" cy="3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24662" name="Line 22"/>
            <p:cNvSpPr>
              <a:spLocks noChangeShapeType="1"/>
            </p:cNvSpPr>
            <p:nvPr/>
          </p:nvSpPr>
          <p:spPr bwMode="auto">
            <a:xfrm flipH="1">
              <a:off x="1248" y="2448"/>
              <a:ext cx="288" cy="3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24663" name="Line 23"/>
            <p:cNvSpPr>
              <a:spLocks noChangeShapeType="1"/>
            </p:cNvSpPr>
            <p:nvPr/>
          </p:nvSpPr>
          <p:spPr bwMode="auto">
            <a:xfrm>
              <a:off x="1968" y="2448"/>
              <a:ext cx="336" cy="3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24664" name="Line 24"/>
            <p:cNvSpPr>
              <a:spLocks noChangeShapeType="1"/>
            </p:cNvSpPr>
            <p:nvPr/>
          </p:nvSpPr>
          <p:spPr bwMode="auto">
            <a:xfrm flipV="1">
              <a:off x="1968" y="1824"/>
              <a:ext cx="240" cy="43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</p:grpSp>
      <p:grpSp>
        <p:nvGrpSpPr>
          <p:cNvPr id="24584" name="Group 25"/>
          <p:cNvGrpSpPr>
            <a:grpSpLocks/>
          </p:cNvGrpSpPr>
          <p:nvPr/>
        </p:nvGrpSpPr>
        <p:grpSpPr bwMode="auto">
          <a:xfrm>
            <a:off x="5410200" y="2057400"/>
            <a:ext cx="1143000" cy="1066800"/>
            <a:chOff x="912" y="1728"/>
            <a:chExt cx="1680" cy="1248"/>
          </a:xfrm>
        </p:grpSpPr>
        <p:sp>
          <p:nvSpPr>
            <p:cNvPr id="24649" name="Oval 26"/>
            <p:cNvSpPr>
              <a:spLocks noChangeArrowheads="1"/>
            </p:cNvSpPr>
            <p:nvPr/>
          </p:nvSpPr>
          <p:spPr bwMode="auto">
            <a:xfrm>
              <a:off x="912" y="1728"/>
              <a:ext cx="1680" cy="1248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Monotype Sorts" charset="2"/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Monotype Sorts" charset="2"/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Monotype Sorts" charset="2"/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Monotype Sorts" charset="2"/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el-GR" altLang="el-GR" sz="2400">
                <a:latin typeface="Helvetica" panose="020B0604020202020204" pitchFamily="34" charset="0"/>
              </a:endParaRPr>
            </a:p>
          </p:txBody>
        </p:sp>
        <p:grpSp>
          <p:nvGrpSpPr>
            <p:cNvPr id="24650" name="Group 27"/>
            <p:cNvGrpSpPr>
              <a:grpSpLocks/>
            </p:cNvGrpSpPr>
            <p:nvPr/>
          </p:nvGrpSpPr>
          <p:grpSpPr bwMode="auto">
            <a:xfrm>
              <a:off x="1536" y="2256"/>
              <a:ext cx="432" cy="192"/>
              <a:chOff x="1296" y="2400"/>
              <a:chExt cx="624" cy="192"/>
            </a:xfrm>
          </p:grpSpPr>
          <p:sp>
            <p:nvSpPr>
              <p:cNvPr id="24655" name="Rectangle 28"/>
              <p:cNvSpPr>
                <a:spLocks noChangeArrowheads="1"/>
              </p:cNvSpPr>
              <p:nvPr/>
            </p:nvSpPr>
            <p:spPr bwMode="auto">
              <a:xfrm>
                <a:off x="1296" y="2400"/>
                <a:ext cx="624" cy="48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l-GR" altLang="el-GR" sz="1800">
                  <a:latin typeface="Helvetica" panose="020B0604020202020204" pitchFamily="34" charset="0"/>
                </a:endParaRPr>
              </a:p>
            </p:txBody>
          </p:sp>
          <p:sp>
            <p:nvSpPr>
              <p:cNvPr id="24656" name="Rectangle 29"/>
              <p:cNvSpPr>
                <a:spLocks noChangeArrowheads="1"/>
              </p:cNvSpPr>
              <p:nvPr/>
            </p:nvSpPr>
            <p:spPr bwMode="auto">
              <a:xfrm>
                <a:off x="1296" y="2448"/>
                <a:ext cx="624" cy="48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l-GR" altLang="el-GR" sz="1800">
                  <a:latin typeface="Helvetica" panose="020B0604020202020204" pitchFamily="34" charset="0"/>
                </a:endParaRPr>
              </a:p>
            </p:txBody>
          </p:sp>
          <p:sp>
            <p:nvSpPr>
              <p:cNvPr id="24657" name="Rectangle 30"/>
              <p:cNvSpPr>
                <a:spLocks noChangeArrowheads="1"/>
              </p:cNvSpPr>
              <p:nvPr/>
            </p:nvSpPr>
            <p:spPr bwMode="auto">
              <a:xfrm>
                <a:off x="1296" y="2496"/>
                <a:ext cx="624" cy="48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l-GR" altLang="el-GR" sz="1800">
                  <a:latin typeface="Helvetica" panose="020B0604020202020204" pitchFamily="34" charset="0"/>
                </a:endParaRPr>
              </a:p>
            </p:txBody>
          </p:sp>
          <p:sp>
            <p:nvSpPr>
              <p:cNvPr id="24658" name="Rectangle 31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624" cy="48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l-GR" altLang="el-GR" sz="1800">
                  <a:latin typeface="Helvetica" panose="020B0604020202020204" pitchFamily="34" charset="0"/>
                </a:endParaRPr>
              </a:p>
            </p:txBody>
          </p:sp>
        </p:grpSp>
        <p:sp>
          <p:nvSpPr>
            <p:cNvPr id="24651" name="Line 32"/>
            <p:cNvSpPr>
              <a:spLocks noChangeShapeType="1"/>
            </p:cNvSpPr>
            <p:nvPr/>
          </p:nvSpPr>
          <p:spPr bwMode="auto">
            <a:xfrm>
              <a:off x="1200" y="1872"/>
              <a:ext cx="336" cy="3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24652" name="Line 33"/>
            <p:cNvSpPr>
              <a:spLocks noChangeShapeType="1"/>
            </p:cNvSpPr>
            <p:nvPr/>
          </p:nvSpPr>
          <p:spPr bwMode="auto">
            <a:xfrm flipH="1">
              <a:off x="1248" y="2448"/>
              <a:ext cx="288" cy="3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24653" name="Line 34"/>
            <p:cNvSpPr>
              <a:spLocks noChangeShapeType="1"/>
            </p:cNvSpPr>
            <p:nvPr/>
          </p:nvSpPr>
          <p:spPr bwMode="auto">
            <a:xfrm>
              <a:off x="1968" y="2448"/>
              <a:ext cx="336" cy="3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24654" name="Line 35"/>
            <p:cNvSpPr>
              <a:spLocks noChangeShapeType="1"/>
            </p:cNvSpPr>
            <p:nvPr/>
          </p:nvSpPr>
          <p:spPr bwMode="auto">
            <a:xfrm flipV="1">
              <a:off x="1968" y="1824"/>
              <a:ext cx="240" cy="43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</p:grpSp>
      <p:grpSp>
        <p:nvGrpSpPr>
          <p:cNvPr id="24585" name="Group 36"/>
          <p:cNvGrpSpPr>
            <a:grpSpLocks/>
          </p:cNvGrpSpPr>
          <p:nvPr/>
        </p:nvGrpSpPr>
        <p:grpSpPr bwMode="auto">
          <a:xfrm>
            <a:off x="6705600" y="2057400"/>
            <a:ext cx="1143000" cy="1066800"/>
            <a:chOff x="912" y="1728"/>
            <a:chExt cx="1680" cy="1248"/>
          </a:xfrm>
        </p:grpSpPr>
        <p:sp>
          <p:nvSpPr>
            <p:cNvPr id="24639" name="Oval 37"/>
            <p:cNvSpPr>
              <a:spLocks noChangeArrowheads="1"/>
            </p:cNvSpPr>
            <p:nvPr/>
          </p:nvSpPr>
          <p:spPr bwMode="auto">
            <a:xfrm>
              <a:off x="912" y="1728"/>
              <a:ext cx="1680" cy="1248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Monotype Sorts" charset="2"/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Monotype Sorts" charset="2"/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Monotype Sorts" charset="2"/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Monotype Sorts" charset="2"/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el-GR" altLang="el-GR" sz="2400">
                <a:latin typeface="Helvetica" panose="020B0604020202020204" pitchFamily="34" charset="0"/>
              </a:endParaRPr>
            </a:p>
          </p:txBody>
        </p:sp>
        <p:grpSp>
          <p:nvGrpSpPr>
            <p:cNvPr id="24640" name="Group 38"/>
            <p:cNvGrpSpPr>
              <a:grpSpLocks/>
            </p:cNvGrpSpPr>
            <p:nvPr/>
          </p:nvGrpSpPr>
          <p:grpSpPr bwMode="auto">
            <a:xfrm>
              <a:off x="1536" y="2256"/>
              <a:ext cx="432" cy="192"/>
              <a:chOff x="1296" y="2400"/>
              <a:chExt cx="624" cy="192"/>
            </a:xfrm>
          </p:grpSpPr>
          <p:sp>
            <p:nvSpPr>
              <p:cNvPr id="24645" name="Rectangle 39"/>
              <p:cNvSpPr>
                <a:spLocks noChangeArrowheads="1"/>
              </p:cNvSpPr>
              <p:nvPr/>
            </p:nvSpPr>
            <p:spPr bwMode="auto">
              <a:xfrm>
                <a:off x="1296" y="2400"/>
                <a:ext cx="624" cy="48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l-GR" altLang="el-GR" sz="1800">
                  <a:latin typeface="Helvetica" panose="020B0604020202020204" pitchFamily="34" charset="0"/>
                </a:endParaRPr>
              </a:p>
            </p:txBody>
          </p:sp>
          <p:sp>
            <p:nvSpPr>
              <p:cNvPr id="24646" name="Rectangle 40"/>
              <p:cNvSpPr>
                <a:spLocks noChangeArrowheads="1"/>
              </p:cNvSpPr>
              <p:nvPr/>
            </p:nvSpPr>
            <p:spPr bwMode="auto">
              <a:xfrm>
                <a:off x="1296" y="2448"/>
                <a:ext cx="624" cy="48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l-GR" altLang="el-GR" sz="1800">
                  <a:latin typeface="Helvetica" panose="020B0604020202020204" pitchFamily="34" charset="0"/>
                </a:endParaRPr>
              </a:p>
            </p:txBody>
          </p:sp>
          <p:sp>
            <p:nvSpPr>
              <p:cNvPr id="24647" name="Rectangle 41"/>
              <p:cNvSpPr>
                <a:spLocks noChangeArrowheads="1"/>
              </p:cNvSpPr>
              <p:nvPr/>
            </p:nvSpPr>
            <p:spPr bwMode="auto">
              <a:xfrm>
                <a:off x="1296" y="2496"/>
                <a:ext cx="624" cy="48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l-GR" altLang="el-GR" sz="1800">
                  <a:latin typeface="Helvetica" panose="020B0604020202020204" pitchFamily="34" charset="0"/>
                </a:endParaRPr>
              </a:p>
            </p:txBody>
          </p:sp>
          <p:sp>
            <p:nvSpPr>
              <p:cNvPr id="24648" name="Rectangle 42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624" cy="48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l-GR" altLang="el-GR" sz="1800">
                  <a:latin typeface="Helvetica" panose="020B0604020202020204" pitchFamily="34" charset="0"/>
                </a:endParaRPr>
              </a:p>
            </p:txBody>
          </p:sp>
        </p:grpSp>
        <p:sp>
          <p:nvSpPr>
            <p:cNvPr id="24641" name="Line 43"/>
            <p:cNvSpPr>
              <a:spLocks noChangeShapeType="1"/>
            </p:cNvSpPr>
            <p:nvPr/>
          </p:nvSpPr>
          <p:spPr bwMode="auto">
            <a:xfrm>
              <a:off x="1200" y="1872"/>
              <a:ext cx="336" cy="3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24642" name="Line 44"/>
            <p:cNvSpPr>
              <a:spLocks noChangeShapeType="1"/>
            </p:cNvSpPr>
            <p:nvPr/>
          </p:nvSpPr>
          <p:spPr bwMode="auto">
            <a:xfrm flipH="1">
              <a:off x="1248" y="2448"/>
              <a:ext cx="288" cy="3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24643" name="Line 45"/>
            <p:cNvSpPr>
              <a:spLocks noChangeShapeType="1"/>
            </p:cNvSpPr>
            <p:nvPr/>
          </p:nvSpPr>
          <p:spPr bwMode="auto">
            <a:xfrm>
              <a:off x="1968" y="2448"/>
              <a:ext cx="336" cy="3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24644" name="Line 46"/>
            <p:cNvSpPr>
              <a:spLocks noChangeShapeType="1"/>
            </p:cNvSpPr>
            <p:nvPr/>
          </p:nvSpPr>
          <p:spPr bwMode="auto">
            <a:xfrm flipV="1">
              <a:off x="1968" y="1824"/>
              <a:ext cx="240" cy="43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</p:grpSp>
      <p:grpSp>
        <p:nvGrpSpPr>
          <p:cNvPr id="24586" name="Group 47"/>
          <p:cNvGrpSpPr>
            <a:grpSpLocks/>
          </p:cNvGrpSpPr>
          <p:nvPr/>
        </p:nvGrpSpPr>
        <p:grpSpPr bwMode="auto">
          <a:xfrm>
            <a:off x="3352800" y="4267200"/>
            <a:ext cx="1143000" cy="1066800"/>
            <a:chOff x="912" y="1728"/>
            <a:chExt cx="1680" cy="1248"/>
          </a:xfrm>
        </p:grpSpPr>
        <p:sp>
          <p:nvSpPr>
            <p:cNvPr id="24629" name="Oval 48"/>
            <p:cNvSpPr>
              <a:spLocks noChangeArrowheads="1"/>
            </p:cNvSpPr>
            <p:nvPr/>
          </p:nvSpPr>
          <p:spPr bwMode="auto">
            <a:xfrm>
              <a:off x="912" y="1728"/>
              <a:ext cx="1680" cy="1248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Monotype Sorts" charset="2"/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Monotype Sorts" charset="2"/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Monotype Sorts" charset="2"/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Monotype Sorts" charset="2"/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el-GR" altLang="el-GR" sz="2400">
                <a:latin typeface="Helvetica" panose="020B0604020202020204" pitchFamily="34" charset="0"/>
              </a:endParaRPr>
            </a:p>
          </p:txBody>
        </p:sp>
        <p:grpSp>
          <p:nvGrpSpPr>
            <p:cNvPr id="24630" name="Group 49"/>
            <p:cNvGrpSpPr>
              <a:grpSpLocks/>
            </p:cNvGrpSpPr>
            <p:nvPr/>
          </p:nvGrpSpPr>
          <p:grpSpPr bwMode="auto">
            <a:xfrm>
              <a:off x="1536" y="2256"/>
              <a:ext cx="432" cy="192"/>
              <a:chOff x="1296" y="2400"/>
              <a:chExt cx="624" cy="192"/>
            </a:xfrm>
          </p:grpSpPr>
          <p:sp>
            <p:nvSpPr>
              <p:cNvPr id="24635" name="Rectangle 50"/>
              <p:cNvSpPr>
                <a:spLocks noChangeArrowheads="1"/>
              </p:cNvSpPr>
              <p:nvPr/>
            </p:nvSpPr>
            <p:spPr bwMode="auto">
              <a:xfrm>
                <a:off x="1296" y="2400"/>
                <a:ext cx="624" cy="48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l-GR" altLang="el-GR" sz="1800">
                  <a:latin typeface="Helvetica" panose="020B0604020202020204" pitchFamily="34" charset="0"/>
                </a:endParaRPr>
              </a:p>
            </p:txBody>
          </p:sp>
          <p:sp>
            <p:nvSpPr>
              <p:cNvPr id="24636" name="Rectangle 51"/>
              <p:cNvSpPr>
                <a:spLocks noChangeArrowheads="1"/>
              </p:cNvSpPr>
              <p:nvPr/>
            </p:nvSpPr>
            <p:spPr bwMode="auto">
              <a:xfrm>
                <a:off x="1296" y="2448"/>
                <a:ext cx="624" cy="48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l-GR" altLang="el-GR" sz="1800">
                  <a:latin typeface="Helvetica" panose="020B0604020202020204" pitchFamily="34" charset="0"/>
                </a:endParaRPr>
              </a:p>
            </p:txBody>
          </p:sp>
          <p:sp>
            <p:nvSpPr>
              <p:cNvPr id="24637" name="Rectangle 52"/>
              <p:cNvSpPr>
                <a:spLocks noChangeArrowheads="1"/>
              </p:cNvSpPr>
              <p:nvPr/>
            </p:nvSpPr>
            <p:spPr bwMode="auto">
              <a:xfrm>
                <a:off x="1296" y="2496"/>
                <a:ext cx="624" cy="48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l-GR" altLang="el-GR" sz="1800">
                  <a:latin typeface="Helvetica" panose="020B0604020202020204" pitchFamily="34" charset="0"/>
                </a:endParaRPr>
              </a:p>
            </p:txBody>
          </p:sp>
          <p:sp>
            <p:nvSpPr>
              <p:cNvPr id="24638" name="Rectangle 53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624" cy="48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l-GR" altLang="el-GR" sz="1800">
                  <a:latin typeface="Helvetica" panose="020B0604020202020204" pitchFamily="34" charset="0"/>
                </a:endParaRPr>
              </a:p>
            </p:txBody>
          </p:sp>
        </p:grpSp>
        <p:sp>
          <p:nvSpPr>
            <p:cNvPr id="24631" name="Line 54"/>
            <p:cNvSpPr>
              <a:spLocks noChangeShapeType="1"/>
            </p:cNvSpPr>
            <p:nvPr/>
          </p:nvSpPr>
          <p:spPr bwMode="auto">
            <a:xfrm>
              <a:off x="1200" y="1872"/>
              <a:ext cx="336" cy="3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24632" name="Line 55"/>
            <p:cNvSpPr>
              <a:spLocks noChangeShapeType="1"/>
            </p:cNvSpPr>
            <p:nvPr/>
          </p:nvSpPr>
          <p:spPr bwMode="auto">
            <a:xfrm flipH="1">
              <a:off x="1248" y="2448"/>
              <a:ext cx="288" cy="3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24633" name="Line 56"/>
            <p:cNvSpPr>
              <a:spLocks noChangeShapeType="1"/>
            </p:cNvSpPr>
            <p:nvPr/>
          </p:nvSpPr>
          <p:spPr bwMode="auto">
            <a:xfrm>
              <a:off x="1968" y="2448"/>
              <a:ext cx="336" cy="3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24634" name="Line 57"/>
            <p:cNvSpPr>
              <a:spLocks noChangeShapeType="1"/>
            </p:cNvSpPr>
            <p:nvPr/>
          </p:nvSpPr>
          <p:spPr bwMode="auto">
            <a:xfrm flipV="1">
              <a:off x="1968" y="1824"/>
              <a:ext cx="240" cy="43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</p:grpSp>
      <p:grpSp>
        <p:nvGrpSpPr>
          <p:cNvPr id="24587" name="Group 58"/>
          <p:cNvGrpSpPr>
            <a:grpSpLocks/>
          </p:cNvGrpSpPr>
          <p:nvPr/>
        </p:nvGrpSpPr>
        <p:grpSpPr bwMode="auto">
          <a:xfrm>
            <a:off x="4648200" y="4267200"/>
            <a:ext cx="1143000" cy="1066800"/>
            <a:chOff x="912" y="1728"/>
            <a:chExt cx="1680" cy="1248"/>
          </a:xfrm>
        </p:grpSpPr>
        <p:sp>
          <p:nvSpPr>
            <p:cNvPr id="24619" name="Oval 59"/>
            <p:cNvSpPr>
              <a:spLocks noChangeArrowheads="1"/>
            </p:cNvSpPr>
            <p:nvPr/>
          </p:nvSpPr>
          <p:spPr bwMode="auto">
            <a:xfrm>
              <a:off x="912" y="1728"/>
              <a:ext cx="1680" cy="1248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Monotype Sorts" charset="2"/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Monotype Sorts" charset="2"/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Monotype Sorts" charset="2"/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Monotype Sorts" charset="2"/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el-GR" altLang="el-GR" sz="2400">
                <a:latin typeface="Helvetica" panose="020B0604020202020204" pitchFamily="34" charset="0"/>
              </a:endParaRPr>
            </a:p>
          </p:txBody>
        </p:sp>
        <p:grpSp>
          <p:nvGrpSpPr>
            <p:cNvPr id="24620" name="Group 60"/>
            <p:cNvGrpSpPr>
              <a:grpSpLocks/>
            </p:cNvGrpSpPr>
            <p:nvPr/>
          </p:nvGrpSpPr>
          <p:grpSpPr bwMode="auto">
            <a:xfrm>
              <a:off x="1536" y="2256"/>
              <a:ext cx="432" cy="192"/>
              <a:chOff x="1296" y="2400"/>
              <a:chExt cx="624" cy="192"/>
            </a:xfrm>
          </p:grpSpPr>
          <p:sp>
            <p:nvSpPr>
              <p:cNvPr id="24625" name="Rectangle 61"/>
              <p:cNvSpPr>
                <a:spLocks noChangeArrowheads="1"/>
              </p:cNvSpPr>
              <p:nvPr/>
            </p:nvSpPr>
            <p:spPr bwMode="auto">
              <a:xfrm>
                <a:off x="1296" y="2400"/>
                <a:ext cx="624" cy="48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l-GR" altLang="el-GR" sz="1800">
                  <a:latin typeface="Helvetica" panose="020B0604020202020204" pitchFamily="34" charset="0"/>
                </a:endParaRPr>
              </a:p>
            </p:txBody>
          </p:sp>
          <p:sp>
            <p:nvSpPr>
              <p:cNvPr id="24626" name="Rectangle 62"/>
              <p:cNvSpPr>
                <a:spLocks noChangeArrowheads="1"/>
              </p:cNvSpPr>
              <p:nvPr/>
            </p:nvSpPr>
            <p:spPr bwMode="auto">
              <a:xfrm>
                <a:off x="1296" y="2448"/>
                <a:ext cx="624" cy="48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l-GR" altLang="el-GR" sz="1800">
                  <a:latin typeface="Helvetica" panose="020B0604020202020204" pitchFamily="34" charset="0"/>
                </a:endParaRPr>
              </a:p>
            </p:txBody>
          </p:sp>
          <p:sp>
            <p:nvSpPr>
              <p:cNvPr id="24627" name="Rectangle 63"/>
              <p:cNvSpPr>
                <a:spLocks noChangeArrowheads="1"/>
              </p:cNvSpPr>
              <p:nvPr/>
            </p:nvSpPr>
            <p:spPr bwMode="auto">
              <a:xfrm>
                <a:off x="1296" y="2496"/>
                <a:ext cx="624" cy="48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l-GR" altLang="el-GR" sz="1800">
                  <a:latin typeface="Helvetica" panose="020B0604020202020204" pitchFamily="34" charset="0"/>
                </a:endParaRPr>
              </a:p>
            </p:txBody>
          </p:sp>
          <p:sp>
            <p:nvSpPr>
              <p:cNvPr id="24628" name="Rectangle 64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624" cy="48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l-GR" altLang="el-GR" sz="1800">
                  <a:latin typeface="Helvetica" panose="020B0604020202020204" pitchFamily="34" charset="0"/>
                </a:endParaRPr>
              </a:p>
            </p:txBody>
          </p:sp>
        </p:grpSp>
        <p:sp>
          <p:nvSpPr>
            <p:cNvPr id="24621" name="Line 65"/>
            <p:cNvSpPr>
              <a:spLocks noChangeShapeType="1"/>
            </p:cNvSpPr>
            <p:nvPr/>
          </p:nvSpPr>
          <p:spPr bwMode="auto">
            <a:xfrm>
              <a:off x="1200" y="1872"/>
              <a:ext cx="336" cy="3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24622" name="Line 66"/>
            <p:cNvSpPr>
              <a:spLocks noChangeShapeType="1"/>
            </p:cNvSpPr>
            <p:nvPr/>
          </p:nvSpPr>
          <p:spPr bwMode="auto">
            <a:xfrm flipH="1">
              <a:off x="1248" y="2448"/>
              <a:ext cx="288" cy="3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24623" name="Line 67"/>
            <p:cNvSpPr>
              <a:spLocks noChangeShapeType="1"/>
            </p:cNvSpPr>
            <p:nvPr/>
          </p:nvSpPr>
          <p:spPr bwMode="auto">
            <a:xfrm>
              <a:off x="1968" y="2448"/>
              <a:ext cx="336" cy="3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24624" name="Line 68"/>
            <p:cNvSpPr>
              <a:spLocks noChangeShapeType="1"/>
            </p:cNvSpPr>
            <p:nvPr/>
          </p:nvSpPr>
          <p:spPr bwMode="auto">
            <a:xfrm flipV="1">
              <a:off x="1968" y="1824"/>
              <a:ext cx="240" cy="43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</p:grpSp>
      <p:grpSp>
        <p:nvGrpSpPr>
          <p:cNvPr id="24588" name="Group 69"/>
          <p:cNvGrpSpPr>
            <a:grpSpLocks/>
          </p:cNvGrpSpPr>
          <p:nvPr/>
        </p:nvGrpSpPr>
        <p:grpSpPr bwMode="auto">
          <a:xfrm>
            <a:off x="5943600" y="4267200"/>
            <a:ext cx="1143000" cy="1066800"/>
            <a:chOff x="912" y="1728"/>
            <a:chExt cx="1680" cy="1248"/>
          </a:xfrm>
        </p:grpSpPr>
        <p:sp>
          <p:nvSpPr>
            <p:cNvPr id="24609" name="Oval 70"/>
            <p:cNvSpPr>
              <a:spLocks noChangeArrowheads="1"/>
            </p:cNvSpPr>
            <p:nvPr/>
          </p:nvSpPr>
          <p:spPr bwMode="auto">
            <a:xfrm>
              <a:off x="912" y="1728"/>
              <a:ext cx="1680" cy="1248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Monotype Sorts" charset="2"/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Monotype Sorts" charset="2"/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Monotype Sorts" charset="2"/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Monotype Sorts" charset="2"/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el-GR" altLang="el-GR" sz="2400">
                <a:latin typeface="Helvetica" panose="020B0604020202020204" pitchFamily="34" charset="0"/>
              </a:endParaRPr>
            </a:p>
          </p:txBody>
        </p:sp>
        <p:grpSp>
          <p:nvGrpSpPr>
            <p:cNvPr id="24610" name="Group 71"/>
            <p:cNvGrpSpPr>
              <a:grpSpLocks/>
            </p:cNvGrpSpPr>
            <p:nvPr/>
          </p:nvGrpSpPr>
          <p:grpSpPr bwMode="auto">
            <a:xfrm>
              <a:off x="1536" y="2256"/>
              <a:ext cx="432" cy="192"/>
              <a:chOff x="1296" y="2400"/>
              <a:chExt cx="624" cy="192"/>
            </a:xfrm>
          </p:grpSpPr>
          <p:sp>
            <p:nvSpPr>
              <p:cNvPr id="24615" name="Rectangle 72"/>
              <p:cNvSpPr>
                <a:spLocks noChangeArrowheads="1"/>
              </p:cNvSpPr>
              <p:nvPr/>
            </p:nvSpPr>
            <p:spPr bwMode="auto">
              <a:xfrm>
                <a:off x="1296" y="2400"/>
                <a:ext cx="624" cy="48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l-GR" altLang="el-GR" sz="1800">
                  <a:latin typeface="Helvetica" panose="020B0604020202020204" pitchFamily="34" charset="0"/>
                </a:endParaRPr>
              </a:p>
            </p:txBody>
          </p:sp>
          <p:sp>
            <p:nvSpPr>
              <p:cNvPr id="24616" name="Rectangle 73"/>
              <p:cNvSpPr>
                <a:spLocks noChangeArrowheads="1"/>
              </p:cNvSpPr>
              <p:nvPr/>
            </p:nvSpPr>
            <p:spPr bwMode="auto">
              <a:xfrm>
                <a:off x="1296" y="2448"/>
                <a:ext cx="624" cy="48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l-GR" altLang="el-GR" sz="1800">
                  <a:latin typeface="Helvetica" panose="020B0604020202020204" pitchFamily="34" charset="0"/>
                </a:endParaRPr>
              </a:p>
            </p:txBody>
          </p:sp>
          <p:sp>
            <p:nvSpPr>
              <p:cNvPr id="24617" name="Rectangle 74"/>
              <p:cNvSpPr>
                <a:spLocks noChangeArrowheads="1"/>
              </p:cNvSpPr>
              <p:nvPr/>
            </p:nvSpPr>
            <p:spPr bwMode="auto">
              <a:xfrm>
                <a:off x="1296" y="2496"/>
                <a:ext cx="624" cy="48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l-GR" altLang="el-GR" sz="1800">
                  <a:latin typeface="Helvetica" panose="020B0604020202020204" pitchFamily="34" charset="0"/>
                </a:endParaRPr>
              </a:p>
            </p:txBody>
          </p:sp>
          <p:sp>
            <p:nvSpPr>
              <p:cNvPr id="24618" name="Rectangle 75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624" cy="48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l-GR" altLang="el-GR" sz="1800">
                  <a:latin typeface="Helvetica" panose="020B0604020202020204" pitchFamily="34" charset="0"/>
                </a:endParaRPr>
              </a:p>
            </p:txBody>
          </p:sp>
        </p:grpSp>
        <p:sp>
          <p:nvSpPr>
            <p:cNvPr id="24611" name="Line 76"/>
            <p:cNvSpPr>
              <a:spLocks noChangeShapeType="1"/>
            </p:cNvSpPr>
            <p:nvPr/>
          </p:nvSpPr>
          <p:spPr bwMode="auto">
            <a:xfrm>
              <a:off x="1200" y="1872"/>
              <a:ext cx="336" cy="3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24612" name="Line 77"/>
            <p:cNvSpPr>
              <a:spLocks noChangeShapeType="1"/>
            </p:cNvSpPr>
            <p:nvPr/>
          </p:nvSpPr>
          <p:spPr bwMode="auto">
            <a:xfrm flipH="1">
              <a:off x="1248" y="2448"/>
              <a:ext cx="288" cy="3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24613" name="Line 78"/>
            <p:cNvSpPr>
              <a:spLocks noChangeShapeType="1"/>
            </p:cNvSpPr>
            <p:nvPr/>
          </p:nvSpPr>
          <p:spPr bwMode="auto">
            <a:xfrm>
              <a:off x="1968" y="2448"/>
              <a:ext cx="336" cy="3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24614" name="Line 79"/>
            <p:cNvSpPr>
              <a:spLocks noChangeShapeType="1"/>
            </p:cNvSpPr>
            <p:nvPr/>
          </p:nvSpPr>
          <p:spPr bwMode="auto">
            <a:xfrm flipV="1">
              <a:off x="1968" y="1824"/>
              <a:ext cx="240" cy="43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</p:grpSp>
      <p:grpSp>
        <p:nvGrpSpPr>
          <p:cNvPr id="24589" name="Group 80"/>
          <p:cNvGrpSpPr>
            <a:grpSpLocks/>
          </p:cNvGrpSpPr>
          <p:nvPr/>
        </p:nvGrpSpPr>
        <p:grpSpPr bwMode="auto">
          <a:xfrm>
            <a:off x="7239000" y="4267200"/>
            <a:ext cx="1143000" cy="1066800"/>
            <a:chOff x="912" y="1728"/>
            <a:chExt cx="1680" cy="1248"/>
          </a:xfrm>
        </p:grpSpPr>
        <p:sp>
          <p:nvSpPr>
            <p:cNvPr id="24599" name="Oval 81"/>
            <p:cNvSpPr>
              <a:spLocks noChangeArrowheads="1"/>
            </p:cNvSpPr>
            <p:nvPr/>
          </p:nvSpPr>
          <p:spPr bwMode="auto">
            <a:xfrm>
              <a:off x="912" y="1728"/>
              <a:ext cx="1680" cy="1248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Monotype Sorts" charset="2"/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Monotype Sorts" charset="2"/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Monotype Sorts" charset="2"/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Monotype Sorts" charset="2"/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el-GR" altLang="el-GR" sz="2400">
                <a:latin typeface="Helvetica" panose="020B0604020202020204" pitchFamily="34" charset="0"/>
              </a:endParaRPr>
            </a:p>
          </p:txBody>
        </p:sp>
        <p:grpSp>
          <p:nvGrpSpPr>
            <p:cNvPr id="24600" name="Group 82"/>
            <p:cNvGrpSpPr>
              <a:grpSpLocks/>
            </p:cNvGrpSpPr>
            <p:nvPr/>
          </p:nvGrpSpPr>
          <p:grpSpPr bwMode="auto">
            <a:xfrm>
              <a:off x="1536" y="2256"/>
              <a:ext cx="432" cy="192"/>
              <a:chOff x="1296" y="2400"/>
              <a:chExt cx="624" cy="192"/>
            </a:xfrm>
          </p:grpSpPr>
          <p:sp>
            <p:nvSpPr>
              <p:cNvPr id="24605" name="Rectangle 83"/>
              <p:cNvSpPr>
                <a:spLocks noChangeArrowheads="1"/>
              </p:cNvSpPr>
              <p:nvPr/>
            </p:nvSpPr>
            <p:spPr bwMode="auto">
              <a:xfrm>
                <a:off x="1296" y="2400"/>
                <a:ext cx="624" cy="48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l-GR" altLang="el-GR" sz="1800">
                  <a:latin typeface="Helvetica" panose="020B0604020202020204" pitchFamily="34" charset="0"/>
                </a:endParaRPr>
              </a:p>
            </p:txBody>
          </p:sp>
          <p:sp>
            <p:nvSpPr>
              <p:cNvPr id="24606" name="Rectangle 84"/>
              <p:cNvSpPr>
                <a:spLocks noChangeArrowheads="1"/>
              </p:cNvSpPr>
              <p:nvPr/>
            </p:nvSpPr>
            <p:spPr bwMode="auto">
              <a:xfrm>
                <a:off x="1296" y="2448"/>
                <a:ext cx="624" cy="48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l-GR" altLang="el-GR" sz="1800">
                  <a:latin typeface="Helvetica" panose="020B0604020202020204" pitchFamily="34" charset="0"/>
                </a:endParaRPr>
              </a:p>
            </p:txBody>
          </p:sp>
          <p:sp>
            <p:nvSpPr>
              <p:cNvPr id="24607" name="Rectangle 85"/>
              <p:cNvSpPr>
                <a:spLocks noChangeArrowheads="1"/>
              </p:cNvSpPr>
              <p:nvPr/>
            </p:nvSpPr>
            <p:spPr bwMode="auto">
              <a:xfrm>
                <a:off x="1296" y="2496"/>
                <a:ext cx="624" cy="48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l-GR" altLang="el-GR" sz="1800">
                  <a:latin typeface="Helvetica" panose="020B0604020202020204" pitchFamily="34" charset="0"/>
                </a:endParaRPr>
              </a:p>
            </p:txBody>
          </p:sp>
          <p:sp>
            <p:nvSpPr>
              <p:cNvPr id="24608" name="Rectangle 86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624" cy="48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Monotype Sorts" charset="2"/>
                  <a:defRPr sz="1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l-GR" altLang="el-GR" sz="1800">
                  <a:latin typeface="Helvetica" panose="020B0604020202020204" pitchFamily="34" charset="0"/>
                </a:endParaRPr>
              </a:p>
            </p:txBody>
          </p:sp>
        </p:grpSp>
        <p:sp>
          <p:nvSpPr>
            <p:cNvPr id="24601" name="Line 87"/>
            <p:cNvSpPr>
              <a:spLocks noChangeShapeType="1"/>
            </p:cNvSpPr>
            <p:nvPr/>
          </p:nvSpPr>
          <p:spPr bwMode="auto">
            <a:xfrm>
              <a:off x="1200" y="1872"/>
              <a:ext cx="336" cy="3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24602" name="Line 88"/>
            <p:cNvSpPr>
              <a:spLocks noChangeShapeType="1"/>
            </p:cNvSpPr>
            <p:nvPr/>
          </p:nvSpPr>
          <p:spPr bwMode="auto">
            <a:xfrm flipH="1">
              <a:off x="1248" y="2448"/>
              <a:ext cx="288" cy="3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24603" name="Line 89"/>
            <p:cNvSpPr>
              <a:spLocks noChangeShapeType="1"/>
            </p:cNvSpPr>
            <p:nvPr/>
          </p:nvSpPr>
          <p:spPr bwMode="auto">
            <a:xfrm>
              <a:off x="1968" y="2448"/>
              <a:ext cx="336" cy="3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24604" name="Line 90"/>
            <p:cNvSpPr>
              <a:spLocks noChangeShapeType="1"/>
            </p:cNvSpPr>
            <p:nvPr/>
          </p:nvSpPr>
          <p:spPr bwMode="auto">
            <a:xfrm flipV="1">
              <a:off x="1968" y="1824"/>
              <a:ext cx="240" cy="43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</p:grpSp>
      <p:sp>
        <p:nvSpPr>
          <p:cNvPr id="24590" name="Oval 92"/>
          <p:cNvSpPr>
            <a:spLocks noChangeArrowheads="1"/>
          </p:cNvSpPr>
          <p:nvPr/>
        </p:nvSpPr>
        <p:spPr bwMode="auto">
          <a:xfrm>
            <a:off x="2514600" y="3886200"/>
            <a:ext cx="6324600" cy="1828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endParaRPr lang="el-GR" altLang="el-GR"/>
          </a:p>
        </p:txBody>
      </p:sp>
      <p:grpSp>
        <p:nvGrpSpPr>
          <p:cNvPr id="24591" name="Group 93"/>
          <p:cNvGrpSpPr>
            <a:grpSpLocks/>
          </p:cNvGrpSpPr>
          <p:nvPr/>
        </p:nvGrpSpPr>
        <p:grpSpPr bwMode="auto">
          <a:xfrm>
            <a:off x="1554163" y="2327275"/>
            <a:ext cx="549275" cy="381000"/>
            <a:chOff x="960" y="1440"/>
            <a:chExt cx="346" cy="240"/>
          </a:xfrm>
        </p:grpSpPr>
        <p:sp>
          <p:nvSpPr>
            <p:cNvPr id="24597" name="Rectangle 6"/>
            <p:cNvSpPr>
              <a:spLocks noChangeArrowheads="1"/>
            </p:cNvSpPr>
            <p:nvPr/>
          </p:nvSpPr>
          <p:spPr bwMode="auto">
            <a:xfrm>
              <a:off x="960" y="1440"/>
              <a:ext cx="346" cy="12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Monotype Sorts" charset="2"/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Monotype Sorts" charset="2"/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Monotype Sorts" charset="2"/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Monotype Sorts" charset="2"/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el-GR" altLang="el-GR" sz="1800">
                <a:latin typeface="Helvetica" panose="020B0604020202020204" pitchFamily="34" charset="0"/>
              </a:endParaRPr>
            </a:p>
          </p:txBody>
        </p:sp>
        <p:sp>
          <p:nvSpPr>
            <p:cNvPr id="24598" name="Rectangle 8"/>
            <p:cNvSpPr>
              <a:spLocks noChangeArrowheads="1"/>
            </p:cNvSpPr>
            <p:nvPr/>
          </p:nvSpPr>
          <p:spPr bwMode="auto">
            <a:xfrm>
              <a:off x="960" y="1560"/>
              <a:ext cx="346" cy="12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Monotype Sorts" charset="2"/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Monotype Sorts" charset="2"/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Monotype Sorts" charset="2"/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Monotype Sorts" charset="2"/>
                <a:defRPr sz="1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el-GR" altLang="el-GR" sz="1800">
                <a:latin typeface="Helvetica" panose="020B0604020202020204" pitchFamily="34" charset="0"/>
              </a:endParaRPr>
            </a:p>
          </p:txBody>
        </p:sp>
      </p:grpSp>
      <p:cxnSp>
        <p:nvCxnSpPr>
          <p:cNvPr id="24592" name="AutoShape 94"/>
          <p:cNvCxnSpPr>
            <a:cxnSpLocks noChangeShapeType="1"/>
            <a:stCxn id="24597" idx="0"/>
          </p:cNvCxnSpPr>
          <p:nvPr/>
        </p:nvCxnSpPr>
        <p:spPr bwMode="auto">
          <a:xfrm rot="5400000" flipV="1">
            <a:off x="2535237" y="1620838"/>
            <a:ext cx="263525" cy="1676400"/>
          </a:xfrm>
          <a:prstGeom prst="curvedConnector4">
            <a:avLst>
              <a:gd name="adj1" fmla="val -86745"/>
              <a:gd name="adj2" fmla="val 58144"/>
            </a:avLst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4593" name="AutoShape 95"/>
          <p:cNvCxnSpPr>
            <a:cxnSpLocks noChangeShapeType="1"/>
            <a:stCxn id="24598" idx="2"/>
            <a:endCxn id="24590" idx="1"/>
          </p:cNvCxnSpPr>
          <p:nvPr/>
        </p:nvCxnSpPr>
        <p:spPr bwMode="auto">
          <a:xfrm rot="16200000" flipH="1">
            <a:off x="1911350" y="2625725"/>
            <a:ext cx="1446213" cy="1611313"/>
          </a:xfrm>
          <a:prstGeom prst="curvedConnector3">
            <a:avLst>
              <a:gd name="adj1" fmla="val 40722"/>
            </a:avLst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4594" name="Text Box 97"/>
          <p:cNvSpPr txBox="1">
            <a:spLocks noChangeArrowheads="1"/>
          </p:cNvSpPr>
          <p:nvPr/>
        </p:nvSpPr>
        <p:spPr bwMode="auto">
          <a:xfrm>
            <a:off x="685800" y="1828800"/>
            <a:ext cx="11239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>
                <a:latin typeface="Helvetica" panose="020B0604020202020204" pitchFamily="34" charset="0"/>
              </a:rPr>
              <a:t>database</a:t>
            </a:r>
          </a:p>
        </p:txBody>
      </p:sp>
      <p:sp>
        <p:nvSpPr>
          <p:cNvPr id="24595" name="Text Box 98"/>
          <p:cNvSpPr txBox="1">
            <a:spLocks noChangeArrowheads="1"/>
          </p:cNvSpPr>
          <p:nvPr/>
        </p:nvSpPr>
        <p:spPr bwMode="auto">
          <a:xfrm>
            <a:off x="3642905" y="1751291"/>
            <a:ext cx="54374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 dirty="0" err="1">
                <a:latin typeface="Helvetica" panose="020B0604020202020204" pitchFamily="34" charset="0"/>
              </a:rPr>
              <a:t>cds</a:t>
            </a:r>
            <a:endParaRPr lang="en-AU" altLang="el-GR" sz="1800" dirty="0">
              <a:latin typeface="Helvetica" panose="020B0604020202020204" pitchFamily="34" charset="0"/>
            </a:endParaRPr>
          </a:p>
        </p:txBody>
      </p:sp>
      <p:sp>
        <p:nvSpPr>
          <p:cNvPr id="24596" name="Text Box 99"/>
          <p:cNvSpPr txBox="1">
            <a:spLocks noChangeArrowheads="1"/>
          </p:cNvSpPr>
          <p:nvPr/>
        </p:nvSpPr>
        <p:spPr bwMode="auto">
          <a:xfrm>
            <a:off x="3581400" y="3733800"/>
            <a:ext cx="844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>
                <a:latin typeface="Helvetica" panose="020B0604020202020204" pitchFamily="34" charset="0"/>
              </a:rPr>
              <a:t>videos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8B539497-6BD0-235A-6C2C-EB5B3A0A7B4C}"/>
              </a:ext>
            </a:extLst>
          </p:cNvPr>
          <p:cNvSpPr/>
          <p:nvPr/>
        </p:nvSpPr>
        <p:spPr bwMode="auto">
          <a:xfrm>
            <a:off x="3563888" y="620688"/>
            <a:ext cx="5328592" cy="5616624"/>
          </a:xfrm>
          <a:prstGeom prst="roundRect">
            <a:avLst>
              <a:gd name="adj" fmla="val 3038"/>
            </a:avLst>
          </a:prstGeom>
          <a:solidFill>
            <a:srgbClr val="CCFFCC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E9FB4DE3-CAD0-8864-DB8C-0D000ADEA459}"/>
              </a:ext>
            </a:extLst>
          </p:cNvPr>
          <p:cNvSpPr/>
          <p:nvPr/>
        </p:nvSpPr>
        <p:spPr bwMode="auto">
          <a:xfrm>
            <a:off x="3995936" y="980728"/>
            <a:ext cx="4824536" cy="4968552"/>
          </a:xfrm>
          <a:prstGeom prst="roundRect">
            <a:avLst>
              <a:gd name="adj" fmla="val 3842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5A85A052-314E-3F05-05A9-63137F098374}"/>
              </a:ext>
            </a:extLst>
          </p:cNvPr>
          <p:cNvSpPr/>
          <p:nvPr/>
        </p:nvSpPr>
        <p:spPr bwMode="auto">
          <a:xfrm>
            <a:off x="4067944" y="1916832"/>
            <a:ext cx="4608512" cy="1656184"/>
          </a:xfrm>
          <a:prstGeom prst="roundRect">
            <a:avLst>
              <a:gd name="adj" fmla="val 3537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929C50B3-63E5-7018-9671-612B887B43F1}"/>
              </a:ext>
            </a:extLst>
          </p:cNvPr>
          <p:cNvSpPr/>
          <p:nvPr/>
        </p:nvSpPr>
        <p:spPr bwMode="auto">
          <a:xfrm>
            <a:off x="4067944" y="3645024"/>
            <a:ext cx="4608512" cy="576064"/>
          </a:xfrm>
          <a:prstGeom prst="roundRect">
            <a:avLst>
              <a:gd name="adj" fmla="val 3537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Ορθογώνιο: Στρογγύλεμα γωνιών 6">
            <a:extLst>
              <a:ext uri="{FF2B5EF4-FFF2-40B4-BE49-F238E27FC236}">
                <a16:creationId xmlns:a16="http://schemas.microsoft.com/office/drawing/2014/main" id="{93D6BDB6-7D2D-3F7F-F5E4-3B7572EDAEA6}"/>
              </a:ext>
            </a:extLst>
          </p:cNvPr>
          <p:cNvSpPr/>
          <p:nvPr/>
        </p:nvSpPr>
        <p:spPr bwMode="auto">
          <a:xfrm>
            <a:off x="4067944" y="4365104"/>
            <a:ext cx="4608512" cy="576064"/>
          </a:xfrm>
          <a:prstGeom prst="roundRect">
            <a:avLst>
              <a:gd name="adj" fmla="val 3537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Ορθογώνιο: Στρογγύλεμα γωνιών 7">
            <a:extLst>
              <a:ext uri="{FF2B5EF4-FFF2-40B4-BE49-F238E27FC236}">
                <a16:creationId xmlns:a16="http://schemas.microsoft.com/office/drawing/2014/main" id="{C4FE7D2F-7CC0-6971-5220-7E5E3F98F0A7}"/>
              </a:ext>
            </a:extLst>
          </p:cNvPr>
          <p:cNvSpPr/>
          <p:nvPr/>
        </p:nvSpPr>
        <p:spPr bwMode="auto">
          <a:xfrm>
            <a:off x="4067944" y="5157192"/>
            <a:ext cx="4608512" cy="576064"/>
          </a:xfrm>
          <a:prstGeom prst="roundRect">
            <a:avLst>
              <a:gd name="adj" fmla="val 3537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319B147D-25A8-4BE5-9291-3E0CDA258098}"/>
              </a:ext>
            </a:extLst>
          </p:cNvPr>
          <p:cNvSpPr/>
          <p:nvPr/>
        </p:nvSpPr>
        <p:spPr bwMode="auto">
          <a:xfrm>
            <a:off x="4644008" y="2420888"/>
            <a:ext cx="3960440" cy="864096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524000"/>
            <a:ext cx="4419600" cy="1066800"/>
          </a:xfrm>
        </p:spPr>
        <p:txBody>
          <a:bodyPr/>
          <a:lstStyle/>
          <a:p>
            <a:r>
              <a:rPr lang="el-GR" altLang="el-GR" sz="3600" dirty="0">
                <a:solidFill>
                  <a:schemeClr val="tx2"/>
                </a:solidFill>
              </a:rPr>
              <a:t>Κώδικας </a:t>
            </a:r>
            <a:r>
              <a:rPr lang="en-AU" altLang="el-GR" sz="3600" dirty="0">
                <a:solidFill>
                  <a:schemeClr val="tx2"/>
                </a:solidFill>
              </a:rPr>
              <a:t>Java </a:t>
            </a:r>
            <a:br>
              <a:rPr lang="el-GR" altLang="el-GR" sz="3600" dirty="0">
                <a:solidFill>
                  <a:schemeClr val="tx2"/>
                </a:solidFill>
              </a:rPr>
            </a:br>
            <a:r>
              <a:rPr lang="en-AU" altLang="el-GR" sz="3600" dirty="0">
                <a:solidFill>
                  <a:schemeClr val="tx2"/>
                </a:solidFill>
              </a:rPr>
              <a:t>(</a:t>
            </a:r>
            <a:r>
              <a:rPr lang="en-AU" altLang="el-GR" sz="3600" dirty="0" err="1">
                <a:solidFill>
                  <a:schemeClr val="tx2"/>
                </a:solidFill>
              </a:rPr>
              <a:t>MusicCD</a:t>
            </a:r>
            <a:r>
              <a:rPr lang="en-AU" altLang="el-GR" sz="3600" dirty="0">
                <a:solidFill>
                  <a:schemeClr val="tx2"/>
                </a:solidFill>
              </a:rPr>
              <a:t>)</a:t>
            </a:r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 rot="-5400000">
            <a:off x="3430172" y="958659"/>
            <a:ext cx="5601533" cy="502958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eaVert" wrap="none">
            <a:spAutoFit/>
          </a:bodyPr>
          <a:lstStyle>
            <a:lvl1pPr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600" b="1" dirty="0">
                <a:solidFill>
                  <a:srgbClr val="FF0000"/>
                </a:solidFill>
                <a:latin typeface="Courier New" panose="02070309020205020404" pitchFamily="49" charset="0"/>
              </a:rPr>
              <a:t>class</a:t>
            </a:r>
            <a:r>
              <a:rPr lang="en-AU" altLang="el-GR" sz="1600" b="1" dirty="0">
                <a:latin typeface="Courier New" panose="02070309020205020404" pitchFamily="49" charset="0"/>
              </a:rPr>
              <a:t> </a:t>
            </a:r>
            <a:r>
              <a:rPr lang="en-AU" altLang="el-GR" sz="1600" b="1" dirty="0" err="1">
                <a:latin typeface="Courier New" panose="02070309020205020404" pitchFamily="49" charset="0"/>
              </a:rPr>
              <a:t>MusicCD</a:t>
            </a:r>
            <a:r>
              <a:rPr lang="en-AU" altLang="el-GR" sz="1600" b="1" dirty="0">
                <a:latin typeface="Courier New" panose="02070309020205020404" pitchFamily="49" charset="0"/>
              </a:rPr>
              <a:t> {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600" b="1" dirty="0">
                <a:latin typeface="Courier New" panose="02070309020205020404" pitchFamily="49" charset="0"/>
              </a:rPr>
              <a:t>   String title;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600" b="1" dirty="0">
                <a:latin typeface="Courier New" panose="02070309020205020404" pitchFamily="49" charset="0"/>
              </a:rPr>
              <a:t>   String artist;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600" b="1" dirty="0">
                <a:latin typeface="Courier New" panose="02070309020205020404" pitchFamily="49" charset="0"/>
              </a:rPr>
              <a:t>   String comment;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AU" altLang="el-GR" sz="1600" b="1" dirty="0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600" b="1" dirty="0">
                <a:latin typeface="Courier New" panose="02070309020205020404" pitchFamily="49" charset="0"/>
              </a:rPr>
              <a:t>   CD(String </a:t>
            </a:r>
            <a:r>
              <a:rPr lang="en-AU" altLang="el-GR" sz="1600" b="1" dirty="0" err="1">
                <a:latin typeface="Courier New" panose="02070309020205020404" pitchFamily="49" charset="0"/>
              </a:rPr>
              <a:t>theTitle</a:t>
            </a:r>
            <a:r>
              <a:rPr lang="en-AU" altLang="el-GR" sz="1600" b="1" dirty="0">
                <a:latin typeface="Courier New" panose="02070309020205020404" pitchFamily="49" charset="0"/>
              </a:rPr>
              <a:t>, String </a:t>
            </a:r>
            <a:r>
              <a:rPr lang="en-AU" altLang="el-GR" sz="1600" b="1" dirty="0" err="1">
                <a:latin typeface="Courier New" panose="02070309020205020404" pitchFamily="49" charset="0"/>
              </a:rPr>
              <a:t>theArtist</a:t>
            </a:r>
            <a:r>
              <a:rPr lang="en-AU" altLang="el-GR" sz="1600" b="1" dirty="0">
                <a:latin typeface="Courier New" panose="02070309020205020404" pitchFamily="49" charset="0"/>
              </a:rPr>
              <a:t>)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600" b="1" dirty="0">
                <a:latin typeface="Courier New" panose="02070309020205020404" pitchFamily="49" charset="0"/>
              </a:rPr>
              <a:t>   {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600" b="1" dirty="0">
                <a:latin typeface="Courier New" panose="02070309020205020404" pitchFamily="49" charset="0"/>
              </a:rPr>
              <a:t>	title = </a:t>
            </a:r>
            <a:r>
              <a:rPr lang="en-AU" altLang="el-GR" sz="1600" b="1" dirty="0" err="1">
                <a:latin typeface="Courier New" panose="02070309020205020404" pitchFamily="49" charset="0"/>
              </a:rPr>
              <a:t>theTitle</a:t>
            </a:r>
            <a:r>
              <a:rPr lang="en-AU" altLang="el-GR" sz="1600" b="1" dirty="0">
                <a:latin typeface="Courier New" panose="02070309020205020404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600" b="1" dirty="0">
                <a:latin typeface="Courier New" panose="02070309020205020404" pitchFamily="49" charset="0"/>
              </a:rPr>
              <a:t>	artist = </a:t>
            </a:r>
            <a:r>
              <a:rPr lang="en-AU" altLang="el-GR" sz="1600" b="1" dirty="0" err="1">
                <a:latin typeface="Courier New" panose="02070309020205020404" pitchFamily="49" charset="0"/>
              </a:rPr>
              <a:t>theArtist</a:t>
            </a:r>
            <a:r>
              <a:rPr lang="en-AU" altLang="el-GR" sz="1600" b="1" dirty="0">
                <a:latin typeface="Courier New" panose="02070309020205020404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600" b="1" dirty="0">
                <a:latin typeface="Courier New" panose="02070309020205020404" pitchFamily="49" charset="0"/>
              </a:rPr>
              <a:t>	comment = </a:t>
            </a:r>
            <a:r>
              <a:rPr lang="en-AU" altLang="el-GR" sz="1600" b="1" dirty="0">
                <a:solidFill>
                  <a:srgbClr val="00B050"/>
                </a:solidFill>
                <a:latin typeface="Courier New" panose="02070309020205020404" pitchFamily="49" charset="0"/>
              </a:rPr>
              <a:t>“ “</a:t>
            </a:r>
            <a:r>
              <a:rPr lang="en-AU" altLang="el-GR" sz="1600" b="1" dirty="0">
                <a:latin typeface="Courier New" panose="02070309020205020404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600" b="1" dirty="0">
                <a:latin typeface="Courier New" panose="02070309020205020404" pitchFamily="49" charset="0"/>
              </a:rPr>
              <a:t>   }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AU" altLang="el-GR" sz="1600" b="1" dirty="0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600" b="1" dirty="0">
                <a:latin typeface="Courier New" panose="02070309020205020404" pitchFamily="49" charset="0"/>
              </a:rPr>
              <a:t>   </a:t>
            </a:r>
            <a:r>
              <a:rPr lang="en-AU" altLang="el-GR" sz="1600" b="1" dirty="0">
                <a:solidFill>
                  <a:srgbClr val="FF0000"/>
                </a:solidFill>
                <a:latin typeface="Courier New" panose="02070309020205020404" pitchFamily="49" charset="0"/>
              </a:rPr>
              <a:t>void</a:t>
            </a:r>
            <a:r>
              <a:rPr lang="en-AU" altLang="el-GR" sz="1600" b="1" dirty="0">
                <a:latin typeface="Courier New" panose="02070309020205020404" pitchFamily="49" charset="0"/>
              </a:rPr>
              <a:t> </a:t>
            </a:r>
            <a:r>
              <a:rPr lang="en-AU" altLang="el-GR" sz="1600" b="1" dirty="0" err="1">
                <a:latin typeface="Courier New" panose="02070309020205020404" pitchFamily="49" charset="0"/>
              </a:rPr>
              <a:t>setComment</a:t>
            </a:r>
            <a:r>
              <a:rPr lang="en-AU" altLang="el-GR" sz="1600" b="1" dirty="0">
                <a:latin typeface="Courier New" panose="02070309020205020404" pitchFamily="49" charset="0"/>
              </a:rPr>
              <a:t>(String </a:t>
            </a:r>
            <a:r>
              <a:rPr lang="en-AU" altLang="el-GR" sz="1600" b="1" dirty="0" err="1">
                <a:latin typeface="Courier New" panose="02070309020205020404" pitchFamily="49" charset="0"/>
              </a:rPr>
              <a:t>newComment</a:t>
            </a:r>
            <a:r>
              <a:rPr lang="en-AU" altLang="el-GR" sz="1600" b="1" dirty="0">
                <a:latin typeface="Courier New" panose="02070309020205020404" pitchFamily="49" charset="0"/>
              </a:rPr>
              <a:t>)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600" b="1" dirty="0">
                <a:latin typeface="Courier New" panose="02070309020205020404" pitchFamily="49" charset="0"/>
              </a:rPr>
              <a:t>   { … }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600" b="1" dirty="0">
                <a:latin typeface="Courier New" panose="02070309020205020404" pitchFamily="49" charset="0"/>
              </a:rPr>
              <a:t>	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600" b="1" dirty="0">
                <a:latin typeface="Courier New" panose="02070309020205020404" pitchFamily="49" charset="0"/>
              </a:rPr>
              <a:t>   String </a:t>
            </a:r>
            <a:r>
              <a:rPr lang="en-AU" altLang="el-GR" sz="1600" b="1" dirty="0" err="1">
                <a:latin typeface="Courier New" panose="02070309020205020404" pitchFamily="49" charset="0"/>
              </a:rPr>
              <a:t>getComment</a:t>
            </a:r>
            <a:r>
              <a:rPr lang="en-AU" altLang="el-GR" sz="1600" b="1" dirty="0">
                <a:latin typeface="Courier New" panose="02070309020205020404" pitchFamily="49" charset="0"/>
              </a:rPr>
              <a:t>()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600" b="1" dirty="0">
                <a:latin typeface="Courier New" panose="02070309020205020404" pitchFamily="49" charset="0"/>
              </a:rPr>
              <a:t>   { … }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AU" altLang="el-GR" sz="1600" b="1" dirty="0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600" b="1" dirty="0">
                <a:latin typeface="Courier New" panose="02070309020205020404" pitchFamily="49" charset="0"/>
              </a:rPr>
              <a:t>   </a:t>
            </a:r>
            <a:r>
              <a:rPr lang="en-AU" altLang="el-GR" sz="1600" b="1" dirty="0">
                <a:solidFill>
                  <a:srgbClr val="FF0000"/>
                </a:solidFill>
                <a:latin typeface="Courier New" panose="02070309020205020404" pitchFamily="49" charset="0"/>
              </a:rPr>
              <a:t>void</a:t>
            </a:r>
            <a:r>
              <a:rPr lang="en-AU" altLang="el-GR" sz="1600" b="1" dirty="0">
                <a:latin typeface="Courier New" panose="02070309020205020404" pitchFamily="49" charset="0"/>
              </a:rPr>
              <a:t> print()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600" b="1" dirty="0">
                <a:latin typeface="Courier New" panose="02070309020205020404" pitchFamily="49" charset="0"/>
              </a:rPr>
              <a:t>   { … }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600" b="1" dirty="0">
                <a:latin typeface="Courier New" panose="02070309020205020404" pitchFamily="49" charset="0"/>
              </a:rPr>
              <a:t>   …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600" b="1" dirty="0">
                <a:latin typeface="Courier New" panose="02070309020205020404" pitchFamily="49" charset="0"/>
              </a:rPr>
              <a:t>}</a:t>
            </a:r>
          </a:p>
        </p:txBody>
      </p:sp>
      <p:sp>
        <p:nvSpPr>
          <p:cNvPr id="25604" name="AutoShape 4"/>
          <p:cNvSpPr>
            <a:spLocks noChangeArrowheads="1"/>
          </p:cNvSpPr>
          <p:nvPr/>
        </p:nvSpPr>
        <p:spPr bwMode="auto">
          <a:xfrm>
            <a:off x="609600" y="2895600"/>
            <a:ext cx="2971800" cy="1066800"/>
          </a:xfrm>
          <a:prstGeom prst="wedgeEllipseCallout">
            <a:avLst>
              <a:gd name="adj1" fmla="val -66829"/>
              <a:gd name="adj2" fmla="val 87796"/>
            </a:avLst>
          </a:prstGeom>
          <a:solidFill>
            <a:srgbClr val="CECECE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 sz="2400">
                <a:latin typeface="AGaramond Italic" charset="0"/>
              </a:rPr>
              <a:t>Ημιτελής </a:t>
            </a:r>
            <a:endParaRPr lang="en-AU" altLang="el-GR" sz="2400">
              <a:latin typeface="AGaramond Italic" charset="0"/>
            </a:endParaRP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400">
                <a:latin typeface="AGaramond Italic" charset="0"/>
              </a:rPr>
              <a:t>(</a:t>
            </a:r>
            <a:r>
              <a:rPr lang="el-GR" altLang="el-GR" sz="2400">
                <a:latin typeface="AGaramond Italic" charset="0"/>
              </a:rPr>
              <a:t>σχόλια</a:t>
            </a:r>
            <a:r>
              <a:rPr lang="en-AU" altLang="el-GR" sz="2400">
                <a:latin typeface="AGaramond Italic" charset="0"/>
              </a:rPr>
              <a:t>!)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untitled 2">
  <a:themeElements>
    <a:clrScheme name="">
      <a:dk1>
        <a:srgbClr val="474747"/>
      </a:dk1>
      <a:lt1>
        <a:srgbClr val="B3B3B3"/>
      </a:lt1>
      <a:dk2>
        <a:srgbClr val="232323"/>
      </a:dk2>
      <a:lt2>
        <a:srgbClr val="676767"/>
      </a:lt2>
      <a:accent1>
        <a:srgbClr val="B3B3B3"/>
      </a:accent1>
      <a:accent2>
        <a:srgbClr val="919191"/>
      </a:accent2>
      <a:accent3>
        <a:srgbClr val="D6D6D6"/>
      </a:accent3>
      <a:accent4>
        <a:srgbClr val="3B3B3B"/>
      </a:accent4>
      <a:accent5>
        <a:srgbClr val="D6D6D6"/>
      </a:accent5>
      <a:accent6>
        <a:srgbClr val="838383"/>
      </a:accent6>
      <a:hlink>
        <a:srgbClr val="CECECE"/>
      </a:hlink>
      <a:folHlink>
        <a:srgbClr val="A3A3A3"/>
      </a:folHlink>
    </a:clrScheme>
    <a:fontScheme name="untitled 2">
      <a:majorFont>
        <a:latin typeface="Arial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>
          <a:outerShdw dist="180501" dir="2357364" algn="ctr" rotWithShape="0">
            <a:schemeClr val="accent1"/>
          </a:outerShdw>
        </a:effectLst>
      </a:spPr>
      <a:bodyPr vert="horz" wrap="square" lIns="90487" tIns="44450" rIns="90487" bIns="4445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>
            <a:schemeClr val="tx1"/>
          </a:buClr>
          <a:buSzPct val="75000"/>
          <a:buFont typeface="Monotype Sorts" charset="2"/>
          <a:buNone/>
          <a:tabLst/>
          <a:defRPr kumimoji="0" lang="en-AU" altLang="en-AU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>
          <a:outerShdw dist="180501" dir="2357364" algn="ctr" rotWithShape="0">
            <a:schemeClr val="accent1"/>
          </a:outerShdw>
        </a:effectLst>
      </a:spPr>
      <a:bodyPr vert="horz" wrap="square" lIns="90487" tIns="44450" rIns="90487" bIns="4445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>
            <a:schemeClr val="tx1"/>
          </a:buClr>
          <a:buSzPct val="75000"/>
          <a:buFont typeface="Monotype Sorts" charset="2"/>
          <a:buNone/>
          <a:tabLst/>
          <a:defRPr kumimoji="0" lang="en-AU" altLang="en-AU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untitled 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ntitled 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Madsen G4:Microsoft Office:Microsoft PowerPoint 4:Templates:B&amp;W Overheads:pastelb.ppt - Pastel</Template>
  <TotalTime>3813</TotalTime>
  <Pages>43</Pages>
  <Words>858</Words>
  <Application>Microsoft Office PowerPoint</Application>
  <PresentationFormat>Προβολή στην οθόνη (4:3)</PresentationFormat>
  <Paragraphs>245</Paragraphs>
  <Slides>27</Slides>
  <Notes>26</Notes>
  <HiddenSlides>0</HiddenSlides>
  <MMClips>0</MMClips>
  <ScaleCrop>false</ScaleCrop>
  <HeadingPairs>
    <vt:vector size="8" baseType="variant">
      <vt:variant>
        <vt:lpstr>Γραμματοσειρές που χρησιμοποιούνται</vt:lpstr>
      </vt:variant>
      <vt:variant>
        <vt:i4>7</vt:i4>
      </vt:variant>
      <vt:variant>
        <vt:lpstr>Θέμα</vt:lpstr>
      </vt:variant>
      <vt:variant>
        <vt:i4>1</vt:i4>
      </vt:variant>
      <vt:variant>
        <vt:lpstr>Ενσωματωμένοι διακομιστές OLE</vt:lpstr>
      </vt:variant>
      <vt:variant>
        <vt:i4>1</vt:i4>
      </vt:variant>
      <vt:variant>
        <vt:lpstr>Τίτλοι διαφανειών</vt:lpstr>
      </vt:variant>
      <vt:variant>
        <vt:i4>27</vt:i4>
      </vt:variant>
    </vt:vector>
  </HeadingPairs>
  <TitlesOfParts>
    <vt:vector size="36" baseType="lpstr">
      <vt:lpstr>AGaramond Italic</vt:lpstr>
      <vt:lpstr>Arial</vt:lpstr>
      <vt:lpstr>Courier New</vt:lpstr>
      <vt:lpstr>Helvetica</vt:lpstr>
      <vt:lpstr>Monotype Sorts</vt:lpstr>
      <vt:lpstr>Times</vt:lpstr>
      <vt:lpstr>Times New Roman</vt:lpstr>
      <vt:lpstr>untitled 2</vt:lpstr>
      <vt:lpstr>MS_ClipArt_Gallery</vt:lpstr>
      <vt:lpstr>Παρουσίαση του PowerPoint</vt:lpstr>
      <vt:lpstr>Κληρονομικότητα  [inheritance]</vt:lpstr>
      <vt:lpstr>Παράδειγμα …</vt:lpstr>
      <vt:lpstr>DoME: Λειτουργικότητα</vt:lpstr>
      <vt:lpstr>Οι κλάσεις </vt:lpstr>
      <vt:lpstr>Κελυφοποιημένα δεδομένα [encapsulated data]</vt:lpstr>
      <vt:lpstr>Μέθοδοι</vt:lpstr>
      <vt:lpstr>Το αντικείμενο database</vt:lpstr>
      <vt:lpstr>Κώδικας Java  (MusicCD)</vt:lpstr>
      <vt:lpstr>  Κώδικας Java (Video)</vt:lpstr>
      <vt:lpstr>Κώδικας Java (Database)</vt:lpstr>
      <vt:lpstr>Μειονεκτήματα </vt:lpstr>
      <vt:lpstr>Η εναλλακτική λύση: κληρονομικότητα</vt:lpstr>
      <vt:lpstr>Τα πεδία των κλάσεων</vt:lpstr>
      <vt:lpstr>Οι μέθοδοι των κλάσεων</vt:lpstr>
      <vt:lpstr>Προεκτάσεις </vt:lpstr>
      <vt:lpstr>Επιπλέον προεκτάσεις</vt:lpstr>
      <vt:lpstr>Ορολογία</vt:lpstr>
      <vt:lpstr>Πλεονεκτήματα της κληρονομικότητας</vt:lpstr>
      <vt:lpstr>Κώδικας Java με χρήση κληρονομικότητας</vt:lpstr>
      <vt:lpstr>Παρουσίαση του PowerPoint</vt:lpstr>
      <vt:lpstr>Διάγραμμα κλάσεων [Class diagram]</vt:lpstr>
      <vt:lpstr>Διάγραμμα αντικειμένων [Object diagram]</vt:lpstr>
      <vt:lpstr>Πηγαίος κώδικας (χρήστης [client])</vt:lpstr>
      <vt:lpstr>Πλεονεκτήματα της κληρονομικότητας</vt:lpstr>
      <vt:lpstr>Παράκαμψη μεθόδου [Overriding, redefinition]</vt:lpstr>
      <vt:lpstr>Η μέθοδος  “print”</vt:lpstr>
    </vt:vector>
  </TitlesOfParts>
  <Company>University of Ioannina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Αντικειμενοστρεφής Προγραμματισμός</dc:title>
  <dc:subject>Lecture slides</dc:subject>
  <dc:creator>Αντώνιος Συμβώνης</dc:creator>
  <cp:keywords/>
  <dc:description>Translated from the lecture notes of _x000d_
Michael Kölling, Monash University</dc:description>
  <cp:lastModifiedBy>Chrysanthi Raftopoulou</cp:lastModifiedBy>
  <cp:revision>148</cp:revision>
  <cp:lastPrinted>2018-11-07T05:42:12Z</cp:lastPrinted>
  <dcterms:created xsi:type="dcterms:W3CDTF">1996-04-15T15:18:02Z</dcterms:created>
  <dcterms:modified xsi:type="dcterms:W3CDTF">2022-11-21T04:55:15Z</dcterms:modified>
</cp:coreProperties>
</file>