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16" r:id="rId2"/>
    <p:sldId id="322" r:id="rId3"/>
    <p:sldId id="330" r:id="rId4"/>
    <p:sldId id="342" r:id="rId5"/>
    <p:sldId id="332" r:id="rId6"/>
    <p:sldId id="331" r:id="rId7"/>
    <p:sldId id="329" r:id="rId8"/>
    <p:sldId id="333" r:id="rId9"/>
    <p:sldId id="341" r:id="rId10"/>
    <p:sldId id="340" r:id="rId11"/>
  </p:sldIdLst>
  <p:sldSz cx="9144000" cy="6858000" type="screen4x3"/>
  <p:notesSz cx="7099300" cy="102346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AU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36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36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36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36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36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19191"/>
    <a:srgbClr val="3333FF"/>
    <a:srgbClr val="CECECE"/>
    <a:srgbClr val="B3B3B3"/>
    <a:srgbClr val="333333"/>
    <a:srgbClr val="232323"/>
    <a:srgbClr val="474747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1" autoAdjust="0"/>
    <p:restoredTop sz="90929"/>
  </p:normalViewPr>
  <p:slideViewPr>
    <p:cSldViewPr>
      <p:cViewPr>
        <p:scale>
          <a:sx n="70" d="100"/>
          <a:sy n="70" d="100"/>
        </p:scale>
        <p:origin x="780" y="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3396" y="-96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943350" y="9502775"/>
            <a:ext cx="2700338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4342" tIns="46344" rIns="94342" bIns="46344">
            <a:spAutoFit/>
          </a:bodyPr>
          <a:lstStyle>
            <a:lvl1pPr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76250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540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3033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065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637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209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781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353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l-GR" altLang="el-GR" sz="13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Αντώνιος Συμβώνης</a:t>
            </a:r>
            <a:r>
              <a:rPr lang="en-AU" altLang="el-GR" sz="13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l-GR" altLang="el-GR" sz="13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ΣΕΜΦΕ, ΕΜΠ</a:t>
            </a:r>
            <a:endParaRPr lang="en-AU" altLang="el-GR" sz="130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36538" y="479425"/>
            <a:ext cx="6626225" cy="33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4342" tIns="46344" rIns="94342" bIns="46344">
            <a:spAutoFit/>
          </a:bodyPr>
          <a:lstStyle>
            <a:lvl1pPr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76250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540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3033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065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637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209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781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353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l-GR" altLang="el-GR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Εισαγωγή στον </a:t>
            </a:r>
            <a:r>
              <a:rPr lang="el-GR" altLang="el-GR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Αντικειμενοστρεφή</a:t>
            </a:r>
            <a:r>
              <a:rPr lang="el-GR" altLang="el-GR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Προγραμματισμό</a:t>
            </a:r>
            <a:r>
              <a:rPr lang="en-AU" altLang="el-GR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el-GR" altLang="el-GR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Διάλεξη #9</a:t>
            </a:r>
            <a:endParaRPr lang="en-AU" altLang="el-GR" sz="16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4100"/>
            <a:ext cx="5207000" cy="431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42" tIns="46344" rIns="94342" bIns="463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/>
              <a:t>Click to edit Master notes styles</a:t>
            </a:r>
          </a:p>
          <a:p>
            <a:pPr lvl="1"/>
            <a:r>
              <a:rPr lang="en-AU" altLang="el-GR"/>
              <a:t>Second Level</a:t>
            </a:r>
          </a:p>
          <a:p>
            <a:pPr lvl="2"/>
            <a:r>
              <a:rPr lang="en-AU" altLang="el-GR"/>
              <a:t>Third Level</a:t>
            </a:r>
          </a:p>
          <a:p>
            <a:pPr lvl="3"/>
            <a:r>
              <a:rPr lang="en-AU" altLang="el-GR"/>
              <a:t>Fourth Level</a:t>
            </a:r>
          </a:p>
          <a:p>
            <a:pPr lvl="4"/>
            <a:r>
              <a:rPr lang="en-AU" altLang="el-GR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5700" y="890588"/>
            <a:ext cx="4789488" cy="35925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AU" altLang="el-GR">
              <a:solidFill>
                <a:srgbClr val="000000"/>
              </a:solidFill>
            </a:endParaRPr>
          </a:p>
          <a:p>
            <a:endParaRPr lang="en-AU" alt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3284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2576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01650"/>
            <a:ext cx="1943100" cy="55943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01650"/>
            <a:ext cx="5676900" cy="55943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9077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1609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737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64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5007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3872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0767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4923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1408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6722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80000"/>
                <a:invGamma/>
              </a:schemeClr>
            </a:gs>
            <a:gs pos="50000">
              <a:schemeClr val="bg1"/>
            </a:gs>
            <a:gs pos="100000">
              <a:schemeClr val="bg1">
                <a:gamma/>
                <a:shade val="80000"/>
                <a:invGamma/>
              </a:schemeClr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34950" y="234950"/>
            <a:ext cx="8674100" cy="62357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01650"/>
            <a:ext cx="7772400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/>
              <a:t>Click to edit Master title style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57200" y="1143000"/>
            <a:ext cx="8229600" cy="76200"/>
          </a:xfrm>
          <a:prstGeom prst="rect">
            <a:avLst/>
          </a:prstGeom>
          <a:gradFill rotWithShape="0">
            <a:gsLst>
              <a:gs pos="0">
                <a:srgbClr val="474747"/>
              </a:gs>
              <a:gs pos="100000">
                <a:srgbClr val="474747">
                  <a:gamma/>
                  <a:tint val="30196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/>
              <a:t>sample</a:t>
            </a: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2553620" y="6434138"/>
            <a:ext cx="6437980" cy="274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Εισαγωγή στον </a:t>
            </a:r>
            <a:r>
              <a:rPr lang="el-GR" altLang="el-GR" sz="1200" baseline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 </a:t>
            </a:r>
            <a:r>
              <a:rPr lang="el-GR" altLang="el-GR" sz="1200" baseline="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Αντικειμενοστρεφή</a:t>
            </a:r>
            <a:r>
              <a:rPr lang="el-GR" altLang="el-GR" sz="1200" baseline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Προγραμματισμό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,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Αντώνιος </a:t>
            </a:r>
            <a:r>
              <a:rPr lang="el-GR" altLang="el-GR" sz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Συμβώνης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,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ΣΕΜΦΕ, ΕΜΠ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, Slide </a:t>
            </a:r>
            <a:fld id="{48F33FDA-BC47-4766-9BBD-04FBE7DFD5C1}" type="slidenum">
              <a:rPr lang="en-AU" altLang="el-GR" sz="12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AU" altLang="el-GR" sz="12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28600" y="501650"/>
            <a:ext cx="8686800" cy="565150"/>
          </a:xfrm>
        </p:spPr>
        <p:txBody>
          <a:bodyPr/>
          <a:lstStyle/>
          <a:p>
            <a:endParaRPr lang="en-AU" altLang="el-GR" sz="3600">
              <a:solidFill>
                <a:srgbClr val="FFFFFF"/>
              </a:solidFill>
            </a:endParaRPr>
          </a:p>
        </p:txBody>
      </p:sp>
      <p:sp>
        <p:nvSpPr>
          <p:cNvPr id="269315" name="Rectangle 1027"/>
          <p:cNvSpPr>
            <a:spLocks noChangeArrowheads="1"/>
          </p:cNvSpPr>
          <p:nvPr/>
        </p:nvSpPr>
        <p:spPr bwMode="auto">
          <a:xfrm>
            <a:off x="1219200" y="1905000"/>
            <a:ext cx="6705600" cy="3048000"/>
          </a:xfrm>
          <a:prstGeom prst="rect">
            <a:avLst/>
          </a:prstGeom>
          <a:gradFill rotWithShape="0">
            <a:gsLst>
              <a:gs pos="0">
                <a:srgbClr val="676767"/>
              </a:gs>
              <a:gs pos="50000">
                <a:srgbClr val="676767">
                  <a:gamma/>
                  <a:tint val="0"/>
                  <a:invGamma/>
                </a:srgbClr>
              </a:gs>
              <a:gs pos="100000">
                <a:srgbClr val="676767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l-GR" altLang="el-GR" dirty="0">
                <a:effectLst/>
              </a:rPr>
              <a:t>Διάλεξη #9</a:t>
            </a:r>
            <a:r>
              <a:rPr lang="en-AU" altLang="el-GR" dirty="0">
                <a:effectLst/>
              </a:rPr>
              <a:t>:</a:t>
            </a:r>
          </a:p>
          <a:p>
            <a:pPr algn="ctr"/>
            <a:r>
              <a:rPr lang="el-GR" altLang="el-GR" dirty="0">
                <a:effectLst/>
              </a:rPr>
              <a:t>Διανύσματα και λίστες</a:t>
            </a:r>
            <a:r>
              <a:rPr lang="en-AU" altLang="el-GR" sz="3200" dirty="0">
                <a:effectLst/>
              </a:rPr>
              <a:t> </a:t>
            </a:r>
          </a:p>
        </p:txBody>
      </p:sp>
      <p:sp>
        <p:nvSpPr>
          <p:cNvPr id="269316" name="Rectangle 1028"/>
          <p:cNvSpPr>
            <a:spLocks noChangeArrowheads="1"/>
          </p:cNvSpPr>
          <p:nvPr/>
        </p:nvSpPr>
        <p:spPr bwMode="auto">
          <a:xfrm>
            <a:off x="457200" y="5715000"/>
            <a:ext cx="8229600" cy="76200"/>
          </a:xfrm>
          <a:prstGeom prst="rect">
            <a:avLst/>
          </a:prstGeom>
          <a:gradFill rotWithShape="0">
            <a:gsLst>
              <a:gs pos="0">
                <a:srgbClr val="474747">
                  <a:gamma/>
                  <a:tint val="30196"/>
                  <a:invGamma/>
                </a:srgbClr>
              </a:gs>
              <a:gs pos="100000">
                <a:srgbClr val="474747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 dirty="0"/>
              <a:t>Η </a:t>
            </a:r>
            <a:r>
              <a:rPr lang="el-GR" altLang="el-GR" sz="3600" dirty="0" err="1"/>
              <a:t>διαπροσωπεία</a:t>
            </a:r>
            <a:r>
              <a:rPr lang="el-GR" altLang="el-GR" sz="3600" dirty="0"/>
              <a:t> της </a:t>
            </a:r>
            <a:r>
              <a:rPr lang="en-AU" altLang="el-GR" sz="3600" dirty="0"/>
              <a:t> </a:t>
            </a:r>
            <a:r>
              <a:rPr lang="en-AU" altLang="el-GR" sz="3600" dirty="0" err="1"/>
              <a:t>ArrayList</a:t>
            </a:r>
            <a:r>
              <a:rPr lang="el-GR" altLang="el-GR" sz="3600" dirty="0">
                <a:solidFill>
                  <a:srgbClr val="3333FF"/>
                </a:solidFill>
              </a:rPr>
              <a:t>&lt;Ε&gt;</a:t>
            </a:r>
            <a:endParaRPr lang="en-AU" altLang="el-GR" sz="3600" dirty="0">
              <a:solidFill>
                <a:srgbClr val="3333FF"/>
              </a:solidFill>
            </a:endParaRPr>
          </a:p>
        </p:txBody>
      </p:sp>
      <p:sp>
        <p:nvSpPr>
          <p:cNvPr id="423939" name="Text Box 3"/>
          <p:cNvSpPr txBox="1">
            <a:spLocks noChangeArrowheads="1"/>
          </p:cNvSpPr>
          <p:nvPr/>
        </p:nvSpPr>
        <p:spPr bwMode="auto">
          <a:xfrm>
            <a:off x="457200" y="1143000"/>
            <a:ext cx="8382000" cy="530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 err="1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ArrayList</a:t>
            </a:r>
            <a:r>
              <a:rPr lang="en-AU" altLang="el-GR" sz="2000" b="1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()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    </a:t>
            </a:r>
            <a:r>
              <a:rPr lang="el-GR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Δημιουργεί μια άδεια λίστα</a:t>
            </a:r>
            <a:r>
              <a:rPr lang="en-US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 </a:t>
            </a:r>
            <a:r>
              <a:rPr lang="el-GR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με αρχική χωρητικότητα 10 αντικειμένων</a:t>
            </a:r>
            <a:r>
              <a:rPr lang="en-AU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 err="1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ArrayList</a:t>
            </a:r>
            <a:r>
              <a:rPr lang="en-AU" altLang="el-GR" sz="2000" b="1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(</a:t>
            </a:r>
            <a:r>
              <a:rPr lang="en-AU" altLang="el-GR" sz="2000" b="1" dirty="0" err="1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int</a:t>
            </a:r>
            <a:r>
              <a:rPr lang="en-AU" altLang="el-GR" sz="2000" b="1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 </a:t>
            </a:r>
            <a:r>
              <a:rPr lang="en-AU" altLang="el-GR" sz="2000" b="1" dirty="0" err="1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initialCapacity</a:t>
            </a:r>
            <a:r>
              <a:rPr lang="en-AU" altLang="el-GR" sz="2000" b="1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)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 </a:t>
            </a:r>
            <a:r>
              <a:rPr lang="el-GR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Δημιουργεί μια άδεια λίστα</a:t>
            </a:r>
            <a:r>
              <a:rPr lang="en-AU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 </a:t>
            </a:r>
            <a:r>
              <a:rPr lang="el-GR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με την καθορισμένη αρχική χωρητικότητα</a:t>
            </a:r>
            <a:r>
              <a:rPr lang="en-AU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void add(</a:t>
            </a:r>
            <a:r>
              <a:rPr lang="en-AU" altLang="el-GR" sz="2000" b="1" dirty="0" err="1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int</a:t>
            </a:r>
            <a:r>
              <a:rPr lang="en-AU" altLang="el-GR" sz="2000" b="1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 index, </a:t>
            </a:r>
            <a:r>
              <a:rPr lang="el-GR" altLang="el-GR" sz="2000" b="1" dirty="0">
                <a:solidFill>
                  <a:srgbClr val="3333FF"/>
                </a:solidFill>
                <a:effectLst/>
                <a:latin typeface="Times" panose="02020603050405020304" pitchFamily="18" charset="0"/>
              </a:rPr>
              <a:t>Ε</a:t>
            </a:r>
            <a:r>
              <a:rPr lang="en-AU" altLang="el-GR" sz="2000" b="1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 element)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    </a:t>
            </a:r>
            <a:r>
              <a:rPr lang="el-GR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Προσθέτει ένα  δεδομένο στοιχείο στη συγκεκριμένη θέση της λίστας. </a:t>
            </a:r>
            <a:endParaRPr lang="en-AU" altLang="el-GR" sz="1800" dirty="0">
              <a:solidFill>
                <a:schemeClr val="tx2"/>
              </a:solidFill>
              <a:effectLst/>
              <a:latin typeface="Times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 err="1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boolean</a:t>
            </a:r>
            <a:r>
              <a:rPr lang="en-AU" altLang="el-GR" sz="2000" b="1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 add(</a:t>
            </a:r>
            <a:r>
              <a:rPr lang="el-GR" altLang="el-GR" sz="2000" b="1" dirty="0">
                <a:solidFill>
                  <a:srgbClr val="3333FF"/>
                </a:solidFill>
                <a:effectLst/>
                <a:latin typeface="Times" panose="02020603050405020304" pitchFamily="18" charset="0"/>
              </a:rPr>
              <a:t>Ε</a:t>
            </a:r>
            <a:r>
              <a:rPr lang="en-AU" altLang="el-GR" sz="2000" b="1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 element)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    </a:t>
            </a:r>
            <a:r>
              <a:rPr lang="el-GR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Προσθέτει ένα  δεδομένο στοιχείο στο τέλος της λίστας. </a:t>
            </a:r>
            <a:endParaRPr lang="en-AU" altLang="el-GR" sz="1800" dirty="0">
              <a:solidFill>
                <a:schemeClr val="tx2"/>
              </a:solidFill>
              <a:effectLst/>
              <a:latin typeface="Times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void clear()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    </a:t>
            </a:r>
            <a:r>
              <a:rPr lang="el-GR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Διαγράφει όλα τα στοιχεία της λίστας</a:t>
            </a:r>
            <a:r>
              <a:rPr lang="en-AU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 err="1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boolean</a:t>
            </a:r>
            <a:r>
              <a:rPr lang="en-AU" altLang="el-GR" sz="2000" b="1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 contains(Object element)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    </a:t>
            </a:r>
            <a:r>
              <a:rPr lang="el-GR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Επιστρέφει την τιμή</a:t>
            </a:r>
            <a:r>
              <a:rPr lang="en-AU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 </a:t>
            </a:r>
            <a:r>
              <a:rPr lang="en-AU" altLang="el-GR" sz="1800" b="1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true</a:t>
            </a:r>
            <a:r>
              <a:rPr lang="en-AU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 </a:t>
            </a:r>
            <a:r>
              <a:rPr lang="el-GR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εάν η λίστα περιέχει το συγκεκριμένο στοιχείο</a:t>
            </a:r>
            <a:r>
              <a:rPr lang="en-AU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000" b="1" dirty="0">
                <a:solidFill>
                  <a:srgbClr val="3333FF"/>
                </a:solidFill>
                <a:effectLst/>
                <a:latin typeface="Times" panose="02020603050405020304" pitchFamily="18" charset="0"/>
              </a:rPr>
              <a:t>Ε</a:t>
            </a:r>
            <a:r>
              <a:rPr lang="en-AU" altLang="el-GR" sz="2000" b="1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 get(</a:t>
            </a:r>
            <a:r>
              <a:rPr lang="en-AU" altLang="el-GR" sz="2000" b="1" dirty="0" err="1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int</a:t>
            </a:r>
            <a:r>
              <a:rPr lang="en-AU" altLang="el-GR" sz="2000" b="1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 index)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    </a:t>
            </a:r>
            <a:r>
              <a:rPr lang="el-GR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Επιστρέφει το στοιχείο που βρίσκεται στη συγκεκριμένη θέση της λίστας. </a:t>
            </a:r>
            <a:endParaRPr lang="en-AU" altLang="el-GR" sz="1800" dirty="0">
              <a:solidFill>
                <a:schemeClr val="tx2"/>
              </a:solidFill>
              <a:effectLst/>
              <a:latin typeface="Times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Object set(</a:t>
            </a:r>
            <a:r>
              <a:rPr lang="en-AU" altLang="el-GR" sz="2000" b="1" dirty="0" err="1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int</a:t>
            </a:r>
            <a:r>
              <a:rPr lang="en-AU" altLang="el-GR" sz="2000" b="1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 index, </a:t>
            </a:r>
            <a:r>
              <a:rPr lang="el-GR" altLang="el-GR" sz="2000" b="1" dirty="0">
                <a:solidFill>
                  <a:srgbClr val="3333FF"/>
                </a:solidFill>
                <a:effectLst/>
                <a:latin typeface="Times" panose="02020603050405020304" pitchFamily="18" charset="0"/>
              </a:rPr>
              <a:t>Ε</a:t>
            </a:r>
            <a:r>
              <a:rPr lang="en-AU" altLang="el-GR" sz="2000" b="1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 element)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    </a:t>
            </a:r>
            <a:r>
              <a:rPr lang="el-GR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Αντικαθιστά το στοιχείο στην καθορισμένη θέση της λίστας με το δεδομένο στοιχείο.</a:t>
            </a:r>
            <a:r>
              <a:rPr lang="en-AU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 </a:t>
            </a:r>
            <a:endParaRPr lang="el-GR" altLang="el-GR" sz="1800" dirty="0">
              <a:solidFill>
                <a:schemeClr val="tx2"/>
              </a:solidFill>
              <a:effectLst/>
              <a:latin typeface="Times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 err="1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int</a:t>
            </a:r>
            <a:r>
              <a:rPr lang="en-AU" altLang="el-GR" sz="2000" b="1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 size()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    </a:t>
            </a:r>
            <a:r>
              <a:rPr lang="el-GR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Επιστρέφει τον αριθμό των στοιχείων της λίστας</a:t>
            </a:r>
            <a:r>
              <a:rPr lang="en-AU" altLang="el-GR" sz="1800" dirty="0">
                <a:solidFill>
                  <a:schemeClr val="tx2"/>
                </a:solidFill>
                <a:effectLst/>
                <a:latin typeface="Times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 dirty="0"/>
              <a:t>Δισδιάστατοι πίνακες</a:t>
            </a:r>
            <a:endParaRPr lang="en-AU" altLang="el-GR" sz="3600" dirty="0"/>
          </a:p>
        </p:txBody>
      </p:sp>
      <p:sp>
        <p:nvSpPr>
          <p:cNvPr id="380932" name="Rectangle 4"/>
          <p:cNvSpPr>
            <a:spLocks noChangeArrowheads="1"/>
          </p:cNvSpPr>
          <p:nvPr/>
        </p:nvSpPr>
        <p:spPr bwMode="auto">
          <a:xfrm>
            <a:off x="3200400" y="4495800"/>
            <a:ext cx="685800" cy="3048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80934" name="Rectangle 6"/>
          <p:cNvSpPr>
            <a:spLocks noChangeArrowheads="1"/>
          </p:cNvSpPr>
          <p:nvPr/>
        </p:nvSpPr>
        <p:spPr bwMode="auto">
          <a:xfrm>
            <a:off x="4724400" y="4038600"/>
            <a:ext cx="3841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 sz="1800">
                <a:effectLst/>
                <a:latin typeface="Helvetica" panose="020B0604020202020204" pitchFamily="34" charset="0"/>
              </a:rPr>
              <a:t>   </a:t>
            </a:r>
          </a:p>
        </p:txBody>
      </p:sp>
      <p:sp>
        <p:nvSpPr>
          <p:cNvPr id="380935" name="Rectangle 7"/>
          <p:cNvSpPr>
            <a:spLocks noChangeArrowheads="1"/>
          </p:cNvSpPr>
          <p:nvPr/>
        </p:nvSpPr>
        <p:spPr bwMode="auto">
          <a:xfrm>
            <a:off x="4724400" y="4419600"/>
            <a:ext cx="3841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 sz="1800">
                <a:effectLst/>
                <a:latin typeface="Helvetica" panose="020B0604020202020204" pitchFamily="34" charset="0"/>
              </a:rPr>
              <a:t>   </a:t>
            </a:r>
          </a:p>
        </p:txBody>
      </p:sp>
      <p:sp>
        <p:nvSpPr>
          <p:cNvPr id="380936" name="Rectangle 8"/>
          <p:cNvSpPr>
            <a:spLocks noChangeArrowheads="1"/>
          </p:cNvSpPr>
          <p:nvPr/>
        </p:nvSpPr>
        <p:spPr bwMode="auto">
          <a:xfrm>
            <a:off x="4724400" y="4800600"/>
            <a:ext cx="3841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 sz="1800">
                <a:effectLst/>
                <a:latin typeface="Helvetica" panose="020B0604020202020204" pitchFamily="34" charset="0"/>
              </a:rPr>
              <a:t>   </a:t>
            </a:r>
          </a:p>
        </p:txBody>
      </p:sp>
      <p:sp>
        <p:nvSpPr>
          <p:cNvPr id="380937" name="Rectangle 9"/>
          <p:cNvSpPr>
            <a:spLocks noChangeArrowheads="1"/>
          </p:cNvSpPr>
          <p:nvPr/>
        </p:nvSpPr>
        <p:spPr bwMode="auto">
          <a:xfrm>
            <a:off x="4724400" y="5181600"/>
            <a:ext cx="3841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 sz="1800">
                <a:effectLst/>
                <a:latin typeface="Helvetica" panose="020B0604020202020204" pitchFamily="34" charset="0"/>
              </a:rPr>
              <a:t>   </a:t>
            </a:r>
          </a:p>
        </p:txBody>
      </p:sp>
      <p:sp>
        <p:nvSpPr>
          <p:cNvPr id="380938" name="Rectangle 10"/>
          <p:cNvSpPr>
            <a:spLocks noChangeArrowheads="1"/>
          </p:cNvSpPr>
          <p:nvPr/>
        </p:nvSpPr>
        <p:spPr bwMode="auto">
          <a:xfrm>
            <a:off x="4724400" y="5562600"/>
            <a:ext cx="3841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 sz="1800">
                <a:effectLst/>
                <a:latin typeface="Helvetica" panose="020B0604020202020204" pitchFamily="34" charset="0"/>
              </a:rPr>
              <a:t>   </a:t>
            </a:r>
          </a:p>
        </p:txBody>
      </p:sp>
      <p:cxnSp>
        <p:nvCxnSpPr>
          <p:cNvPr id="380939" name="AutoShape 11"/>
          <p:cNvCxnSpPr>
            <a:cxnSpLocks noChangeShapeType="1"/>
            <a:stCxn id="380940" idx="6"/>
            <a:endCxn id="380934" idx="1"/>
          </p:cNvCxnSpPr>
          <p:nvPr/>
        </p:nvCxnSpPr>
        <p:spPr bwMode="auto">
          <a:xfrm flipV="1">
            <a:off x="3632200" y="4227513"/>
            <a:ext cx="1092200" cy="420687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0940" name="Oval 12"/>
          <p:cNvSpPr>
            <a:spLocks noChangeArrowheads="1"/>
          </p:cNvSpPr>
          <p:nvPr/>
        </p:nvSpPr>
        <p:spPr bwMode="auto">
          <a:xfrm>
            <a:off x="3479800" y="4572000"/>
            <a:ext cx="152400" cy="1524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80942" name="Text Box 14"/>
          <p:cNvSpPr txBox="1">
            <a:spLocks noChangeArrowheads="1"/>
          </p:cNvSpPr>
          <p:nvPr/>
        </p:nvSpPr>
        <p:spPr bwMode="auto">
          <a:xfrm>
            <a:off x="4419600" y="4114800"/>
            <a:ext cx="279400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1400">
                <a:effectLst/>
                <a:latin typeface="Helvetica" panose="020B0604020202020204" pitchFamily="34" charset="0"/>
              </a:rPr>
              <a:t>0</a:t>
            </a:r>
          </a:p>
        </p:txBody>
      </p:sp>
      <p:sp>
        <p:nvSpPr>
          <p:cNvPr id="380943" name="Text Box 15"/>
          <p:cNvSpPr txBox="1">
            <a:spLocks noChangeArrowheads="1"/>
          </p:cNvSpPr>
          <p:nvPr/>
        </p:nvSpPr>
        <p:spPr bwMode="auto">
          <a:xfrm>
            <a:off x="4419600" y="4495800"/>
            <a:ext cx="279400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1400">
                <a:effectLst/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380944" name="Text Box 16"/>
          <p:cNvSpPr txBox="1">
            <a:spLocks noChangeArrowheads="1"/>
          </p:cNvSpPr>
          <p:nvPr/>
        </p:nvSpPr>
        <p:spPr bwMode="auto">
          <a:xfrm>
            <a:off x="4419600" y="4876800"/>
            <a:ext cx="279400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1400">
                <a:effectLst/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380945" name="Text Box 17"/>
          <p:cNvSpPr txBox="1">
            <a:spLocks noChangeArrowheads="1"/>
          </p:cNvSpPr>
          <p:nvPr/>
        </p:nvSpPr>
        <p:spPr bwMode="auto">
          <a:xfrm>
            <a:off x="4419600" y="5257800"/>
            <a:ext cx="279400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1400">
                <a:effectLst/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380946" name="Text Box 18"/>
          <p:cNvSpPr txBox="1">
            <a:spLocks noChangeArrowheads="1"/>
          </p:cNvSpPr>
          <p:nvPr/>
        </p:nvSpPr>
        <p:spPr bwMode="auto">
          <a:xfrm>
            <a:off x="4419600" y="5638800"/>
            <a:ext cx="279400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1400">
                <a:effectLst/>
                <a:latin typeface="Helvetica" panose="020B0604020202020204" pitchFamily="34" charset="0"/>
              </a:rPr>
              <a:t>4</a:t>
            </a:r>
          </a:p>
        </p:txBody>
      </p:sp>
      <p:grpSp>
        <p:nvGrpSpPr>
          <p:cNvPr id="380963" name="Group 35"/>
          <p:cNvGrpSpPr>
            <a:grpSpLocks/>
          </p:cNvGrpSpPr>
          <p:nvPr/>
        </p:nvGrpSpPr>
        <p:grpSpPr bwMode="auto">
          <a:xfrm>
            <a:off x="914400" y="1600200"/>
            <a:ext cx="3048000" cy="2286000"/>
            <a:chOff x="576" y="1008"/>
            <a:chExt cx="1920" cy="1440"/>
          </a:xfrm>
        </p:grpSpPr>
        <p:sp>
          <p:nvSpPr>
            <p:cNvPr id="380947" name="Line 19"/>
            <p:cNvSpPr>
              <a:spLocks noChangeShapeType="1"/>
            </p:cNvSpPr>
            <p:nvPr/>
          </p:nvSpPr>
          <p:spPr bwMode="auto">
            <a:xfrm>
              <a:off x="576" y="1008"/>
              <a:ext cx="0" cy="144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80948" name="Line 20"/>
            <p:cNvSpPr>
              <a:spLocks noChangeShapeType="1"/>
            </p:cNvSpPr>
            <p:nvPr/>
          </p:nvSpPr>
          <p:spPr bwMode="auto">
            <a:xfrm>
              <a:off x="816" y="1008"/>
              <a:ext cx="0" cy="144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80949" name="Line 21"/>
            <p:cNvSpPr>
              <a:spLocks noChangeShapeType="1"/>
            </p:cNvSpPr>
            <p:nvPr/>
          </p:nvSpPr>
          <p:spPr bwMode="auto">
            <a:xfrm>
              <a:off x="1056" y="1008"/>
              <a:ext cx="0" cy="144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80950" name="Line 22"/>
            <p:cNvSpPr>
              <a:spLocks noChangeShapeType="1"/>
            </p:cNvSpPr>
            <p:nvPr/>
          </p:nvSpPr>
          <p:spPr bwMode="auto">
            <a:xfrm>
              <a:off x="1296" y="1008"/>
              <a:ext cx="0" cy="144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80951" name="Line 23"/>
            <p:cNvSpPr>
              <a:spLocks noChangeShapeType="1"/>
            </p:cNvSpPr>
            <p:nvPr/>
          </p:nvSpPr>
          <p:spPr bwMode="auto">
            <a:xfrm>
              <a:off x="1536" y="1008"/>
              <a:ext cx="0" cy="144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80952" name="Line 24"/>
            <p:cNvSpPr>
              <a:spLocks noChangeShapeType="1"/>
            </p:cNvSpPr>
            <p:nvPr/>
          </p:nvSpPr>
          <p:spPr bwMode="auto">
            <a:xfrm>
              <a:off x="1776" y="1008"/>
              <a:ext cx="0" cy="144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80953" name="Line 25"/>
            <p:cNvSpPr>
              <a:spLocks noChangeShapeType="1"/>
            </p:cNvSpPr>
            <p:nvPr/>
          </p:nvSpPr>
          <p:spPr bwMode="auto">
            <a:xfrm>
              <a:off x="2016" y="1008"/>
              <a:ext cx="0" cy="144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80954" name="Line 26"/>
            <p:cNvSpPr>
              <a:spLocks noChangeShapeType="1"/>
            </p:cNvSpPr>
            <p:nvPr/>
          </p:nvSpPr>
          <p:spPr bwMode="auto">
            <a:xfrm>
              <a:off x="2256" y="1008"/>
              <a:ext cx="0" cy="144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80955" name="Line 27"/>
            <p:cNvSpPr>
              <a:spLocks noChangeShapeType="1"/>
            </p:cNvSpPr>
            <p:nvPr/>
          </p:nvSpPr>
          <p:spPr bwMode="auto">
            <a:xfrm>
              <a:off x="2496" y="1008"/>
              <a:ext cx="0" cy="144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80956" name="Line 28"/>
            <p:cNvSpPr>
              <a:spLocks noChangeShapeType="1"/>
            </p:cNvSpPr>
            <p:nvPr/>
          </p:nvSpPr>
          <p:spPr bwMode="auto">
            <a:xfrm>
              <a:off x="576" y="1008"/>
              <a:ext cx="192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80957" name="Line 29"/>
            <p:cNvSpPr>
              <a:spLocks noChangeShapeType="1"/>
            </p:cNvSpPr>
            <p:nvPr/>
          </p:nvSpPr>
          <p:spPr bwMode="auto">
            <a:xfrm>
              <a:off x="576" y="1248"/>
              <a:ext cx="192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80958" name="Line 30"/>
            <p:cNvSpPr>
              <a:spLocks noChangeShapeType="1"/>
            </p:cNvSpPr>
            <p:nvPr/>
          </p:nvSpPr>
          <p:spPr bwMode="auto">
            <a:xfrm>
              <a:off x="576" y="1488"/>
              <a:ext cx="192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80959" name="Line 31"/>
            <p:cNvSpPr>
              <a:spLocks noChangeShapeType="1"/>
            </p:cNvSpPr>
            <p:nvPr/>
          </p:nvSpPr>
          <p:spPr bwMode="auto">
            <a:xfrm>
              <a:off x="576" y="1728"/>
              <a:ext cx="192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80960" name="Line 32"/>
            <p:cNvSpPr>
              <a:spLocks noChangeShapeType="1"/>
            </p:cNvSpPr>
            <p:nvPr/>
          </p:nvSpPr>
          <p:spPr bwMode="auto">
            <a:xfrm>
              <a:off x="576" y="1968"/>
              <a:ext cx="192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80961" name="Line 33"/>
            <p:cNvSpPr>
              <a:spLocks noChangeShapeType="1"/>
            </p:cNvSpPr>
            <p:nvPr/>
          </p:nvSpPr>
          <p:spPr bwMode="auto">
            <a:xfrm>
              <a:off x="576" y="2208"/>
              <a:ext cx="192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80962" name="Line 34"/>
            <p:cNvSpPr>
              <a:spLocks noChangeShapeType="1"/>
            </p:cNvSpPr>
            <p:nvPr/>
          </p:nvSpPr>
          <p:spPr bwMode="auto">
            <a:xfrm>
              <a:off x="576" y="2448"/>
              <a:ext cx="192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</p:grpSp>
      <p:cxnSp>
        <p:nvCxnSpPr>
          <p:cNvPr id="380964" name="AutoShape 36"/>
          <p:cNvCxnSpPr>
            <a:cxnSpLocks noChangeShapeType="1"/>
            <a:stCxn id="380965" idx="6"/>
            <a:endCxn id="380966" idx="1"/>
          </p:cNvCxnSpPr>
          <p:nvPr/>
        </p:nvCxnSpPr>
        <p:spPr bwMode="auto">
          <a:xfrm flipV="1">
            <a:off x="4991100" y="3236913"/>
            <a:ext cx="1333500" cy="992187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0965" name="Oval 37"/>
          <p:cNvSpPr>
            <a:spLocks noChangeArrowheads="1"/>
          </p:cNvSpPr>
          <p:nvPr/>
        </p:nvSpPr>
        <p:spPr bwMode="auto">
          <a:xfrm>
            <a:off x="4838700" y="4152900"/>
            <a:ext cx="152400" cy="1524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grpSp>
        <p:nvGrpSpPr>
          <p:cNvPr id="380970" name="Group 42"/>
          <p:cNvGrpSpPr>
            <a:grpSpLocks/>
          </p:cNvGrpSpPr>
          <p:nvPr/>
        </p:nvGrpSpPr>
        <p:grpSpPr bwMode="auto">
          <a:xfrm>
            <a:off x="6324600" y="3048000"/>
            <a:ext cx="1527175" cy="376238"/>
            <a:chOff x="3984" y="1968"/>
            <a:chExt cx="962" cy="237"/>
          </a:xfrm>
        </p:grpSpPr>
        <p:sp>
          <p:nvSpPr>
            <p:cNvPr id="380966" name="Rectangle 38"/>
            <p:cNvSpPr>
              <a:spLocks noChangeArrowheads="1"/>
            </p:cNvSpPr>
            <p:nvPr/>
          </p:nvSpPr>
          <p:spPr bwMode="auto">
            <a:xfrm>
              <a:off x="3984" y="1968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380967" name="Rectangle 39"/>
            <p:cNvSpPr>
              <a:spLocks noChangeArrowheads="1"/>
            </p:cNvSpPr>
            <p:nvPr/>
          </p:nvSpPr>
          <p:spPr bwMode="auto">
            <a:xfrm>
              <a:off x="4224" y="1968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380968" name="Rectangle 40"/>
            <p:cNvSpPr>
              <a:spLocks noChangeArrowheads="1"/>
            </p:cNvSpPr>
            <p:nvPr/>
          </p:nvSpPr>
          <p:spPr bwMode="auto">
            <a:xfrm>
              <a:off x="4464" y="1968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380969" name="Rectangle 41"/>
            <p:cNvSpPr>
              <a:spLocks noChangeArrowheads="1"/>
            </p:cNvSpPr>
            <p:nvPr/>
          </p:nvSpPr>
          <p:spPr bwMode="auto">
            <a:xfrm>
              <a:off x="4704" y="1968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</p:grpSp>
      <p:cxnSp>
        <p:nvCxnSpPr>
          <p:cNvPr id="380971" name="AutoShape 43"/>
          <p:cNvCxnSpPr>
            <a:cxnSpLocks noChangeShapeType="1"/>
            <a:stCxn id="380972" idx="6"/>
            <a:endCxn id="380974" idx="1"/>
          </p:cNvCxnSpPr>
          <p:nvPr/>
        </p:nvCxnSpPr>
        <p:spPr bwMode="auto">
          <a:xfrm flipV="1">
            <a:off x="4991100" y="3770313"/>
            <a:ext cx="1333500" cy="839787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0972" name="Oval 44"/>
          <p:cNvSpPr>
            <a:spLocks noChangeArrowheads="1"/>
          </p:cNvSpPr>
          <p:nvPr/>
        </p:nvSpPr>
        <p:spPr bwMode="auto">
          <a:xfrm>
            <a:off x="4838700" y="4533900"/>
            <a:ext cx="152400" cy="1524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grpSp>
        <p:nvGrpSpPr>
          <p:cNvPr id="380973" name="Group 45"/>
          <p:cNvGrpSpPr>
            <a:grpSpLocks/>
          </p:cNvGrpSpPr>
          <p:nvPr/>
        </p:nvGrpSpPr>
        <p:grpSpPr bwMode="auto">
          <a:xfrm>
            <a:off x="6324600" y="3581400"/>
            <a:ext cx="1527175" cy="376238"/>
            <a:chOff x="3984" y="1968"/>
            <a:chExt cx="962" cy="237"/>
          </a:xfrm>
        </p:grpSpPr>
        <p:sp>
          <p:nvSpPr>
            <p:cNvPr id="380974" name="Rectangle 46"/>
            <p:cNvSpPr>
              <a:spLocks noChangeArrowheads="1"/>
            </p:cNvSpPr>
            <p:nvPr/>
          </p:nvSpPr>
          <p:spPr bwMode="auto">
            <a:xfrm>
              <a:off x="3984" y="1968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380975" name="Rectangle 47"/>
            <p:cNvSpPr>
              <a:spLocks noChangeArrowheads="1"/>
            </p:cNvSpPr>
            <p:nvPr/>
          </p:nvSpPr>
          <p:spPr bwMode="auto">
            <a:xfrm>
              <a:off x="4224" y="1968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380976" name="Rectangle 48"/>
            <p:cNvSpPr>
              <a:spLocks noChangeArrowheads="1"/>
            </p:cNvSpPr>
            <p:nvPr/>
          </p:nvSpPr>
          <p:spPr bwMode="auto">
            <a:xfrm>
              <a:off x="4464" y="1968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380977" name="Rectangle 49"/>
            <p:cNvSpPr>
              <a:spLocks noChangeArrowheads="1"/>
            </p:cNvSpPr>
            <p:nvPr/>
          </p:nvSpPr>
          <p:spPr bwMode="auto">
            <a:xfrm>
              <a:off x="4704" y="1968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</p:grpSp>
      <p:cxnSp>
        <p:nvCxnSpPr>
          <p:cNvPr id="380978" name="AutoShape 50"/>
          <p:cNvCxnSpPr>
            <a:cxnSpLocks noChangeShapeType="1"/>
            <a:stCxn id="380979" idx="6"/>
            <a:endCxn id="380981" idx="1"/>
          </p:cNvCxnSpPr>
          <p:nvPr/>
        </p:nvCxnSpPr>
        <p:spPr bwMode="auto">
          <a:xfrm flipV="1">
            <a:off x="4991100" y="4303713"/>
            <a:ext cx="1333500" cy="687387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0979" name="Oval 51"/>
          <p:cNvSpPr>
            <a:spLocks noChangeArrowheads="1"/>
          </p:cNvSpPr>
          <p:nvPr/>
        </p:nvSpPr>
        <p:spPr bwMode="auto">
          <a:xfrm>
            <a:off x="4838700" y="4914900"/>
            <a:ext cx="152400" cy="1524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grpSp>
        <p:nvGrpSpPr>
          <p:cNvPr id="380980" name="Group 52"/>
          <p:cNvGrpSpPr>
            <a:grpSpLocks/>
          </p:cNvGrpSpPr>
          <p:nvPr/>
        </p:nvGrpSpPr>
        <p:grpSpPr bwMode="auto">
          <a:xfrm>
            <a:off x="6324600" y="4114800"/>
            <a:ext cx="1527175" cy="376238"/>
            <a:chOff x="3984" y="1968"/>
            <a:chExt cx="962" cy="237"/>
          </a:xfrm>
        </p:grpSpPr>
        <p:sp>
          <p:nvSpPr>
            <p:cNvPr id="380981" name="Rectangle 53"/>
            <p:cNvSpPr>
              <a:spLocks noChangeArrowheads="1"/>
            </p:cNvSpPr>
            <p:nvPr/>
          </p:nvSpPr>
          <p:spPr bwMode="auto">
            <a:xfrm>
              <a:off x="3984" y="1968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380982" name="Rectangle 54"/>
            <p:cNvSpPr>
              <a:spLocks noChangeArrowheads="1"/>
            </p:cNvSpPr>
            <p:nvPr/>
          </p:nvSpPr>
          <p:spPr bwMode="auto">
            <a:xfrm>
              <a:off x="4224" y="1968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380983" name="Rectangle 55"/>
            <p:cNvSpPr>
              <a:spLocks noChangeArrowheads="1"/>
            </p:cNvSpPr>
            <p:nvPr/>
          </p:nvSpPr>
          <p:spPr bwMode="auto">
            <a:xfrm>
              <a:off x="4464" y="1968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380984" name="Rectangle 56"/>
            <p:cNvSpPr>
              <a:spLocks noChangeArrowheads="1"/>
            </p:cNvSpPr>
            <p:nvPr/>
          </p:nvSpPr>
          <p:spPr bwMode="auto">
            <a:xfrm>
              <a:off x="4704" y="1968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</p:grpSp>
      <p:cxnSp>
        <p:nvCxnSpPr>
          <p:cNvPr id="380985" name="AutoShape 57"/>
          <p:cNvCxnSpPr>
            <a:cxnSpLocks noChangeShapeType="1"/>
            <a:stCxn id="380986" idx="6"/>
            <a:endCxn id="380988" idx="1"/>
          </p:cNvCxnSpPr>
          <p:nvPr/>
        </p:nvCxnSpPr>
        <p:spPr bwMode="auto">
          <a:xfrm flipV="1">
            <a:off x="4991100" y="4837113"/>
            <a:ext cx="1333500" cy="534987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0986" name="Oval 58"/>
          <p:cNvSpPr>
            <a:spLocks noChangeArrowheads="1"/>
          </p:cNvSpPr>
          <p:nvPr/>
        </p:nvSpPr>
        <p:spPr bwMode="auto">
          <a:xfrm>
            <a:off x="4838700" y="5295900"/>
            <a:ext cx="152400" cy="1524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grpSp>
        <p:nvGrpSpPr>
          <p:cNvPr id="380987" name="Group 59"/>
          <p:cNvGrpSpPr>
            <a:grpSpLocks/>
          </p:cNvGrpSpPr>
          <p:nvPr/>
        </p:nvGrpSpPr>
        <p:grpSpPr bwMode="auto">
          <a:xfrm>
            <a:off x="6324600" y="4648200"/>
            <a:ext cx="1527175" cy="376238"/>
            <a:chOff x="3984" y="1968"/>
            <a:chExt cx="962" cy="237"/>
          </a:xfrm>
        </p:grpSpPr>
        <p:sp>
          <p:nvSpPr>
            <p:cNvPr id="380988" name="Rectangle 60"/>
            <p:cNvSpPr>
              <a:spLocks noChangeArrowheads="1"/>
            </p:cNvSpPr>
            <p:nvPr/>
          </p:nvSpPr>
          <p:spPr bwMode="auto">
            <a:xfrm>
              <a:off x="3984" y="1968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380989" name="Rectangle 61"/>
            <p:cNvSpPr>
              <a:spLocks noChangeArrowheads="1"/>
            </p:cNvSpPr>
            <p:nvPr/>
          </p:nvSpPr>
          <p:spPr bwMode="auto">
            <a:xfrm>
              <a:off x="4224" y="1968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380990" name="Rectangle 62"/>
            <p:cNvSpPr>
              <a:spLocks noChangeArrowheads="1"/>
            </p:cNvSpPr>
            <p:nvPr/>
          </p:nvSpPr>
          <p:spPr bwMode="auto">
            <a:xfrm>
              <a:off x="4464" y="1968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380991" name="Rectangle 63"/>
            <p:cNvSpPr>
              <a:spLocks noChangeArrowheads="1"/>
            </p:cNvSpPr>
            <p:nvPr/>
          </p:nvSpPr>
          <p:spPr bwMode="auto">
            <a:xfrm>
              <a:off x="4704" y="1968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</p:grpSp>
      <p:cxnSp>
        <p:nvCxnSpPr>
          <p:cNvPr id="380992" name="AutoShape 64"/>
          <p:cNvCxnSpPr>
            <a:cxnSpLocks noChangeShapeType="1"/>
            <a:stCxn id="380993" idx="6"/>
            <a:endCxn id="380995" idx="1"/>
          </p:cNvCxnSpPr>
          <p:nvPr/>
        </p:nvCxnSpPr>
        <p:spPr bwMode="auto">
          <a:xfrm flipV="1">
            <a:off x="4991100" y="5370513"/>
            <a:ext cx="1333500" cy="382587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0993" name="Oval 65"/>
          <p:cNvSpPr>
            <a:spLocks noChangeArrowheads="1"/>
          </p:cNvSpPr>
          <p:nvPr/>
        </p:nvSpPr>
        <p:spPr bwMode="auto">
          <a:xfrm>
            <a:off x="4838700" y="5676900"/>
            <a:ext cx="152400" cy="1524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grpSp>
        <p:nvGrpSpPr>
          <p:cNvPr id="380994" name="Group 66"/>
          <p:cNvGrpSpPr>
            <a:grpSpLocks/>
          </p:cNvGrpSpPr>
          <p:nvPr/>
        </p:nvGrpSpPr>
        <p:grpSpPr bwMode="auto">
          <a:xfrm>
            <a:off x="6324600" y="5181600"/>
            <a:ext cx="1527175" cy="376238"/>
            <a:chOff x="3984" y="1968"/>
            <a:chExt cx="962" cy="237"/>
          </a:xfrm>
        </p:grpSpPr>
        <p:sp>
          <p:nvSpPr>
            <p:cNvPr id="380995" name="Rectangle 67"/>
            <p:cNvSpPr>
              <a:spLocks noChangeArrowheads="1"/>
            </p:cNvSpPr>
            <p:nvPr/>
          </p:nvSpPr>
          <p:spPr bwMode="auto">
            <a:xfrm>
              <a:off x="3984" y="1968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380996" name="Rectangle 68"/>
            <p:cNvSpPr>
              <a:spLocks noChangeArrowheads="1"/>
            </p:cNvSpPr>
            <p:nvPr/>
          </p:nvSpPr>
          <p:spPr bwMode="auto">
            <a:xfrm>
              <a:off x="4224" y="1968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380997" name="Rectangle 69"/>
            <p:cNvSpPr>
              <a:spLocks noChangeArrowheads="1"/>
            </p:cNvSpPr>
            <p:nvPr/>
          </p:nvSpPr>
          <p:spPr bwMode="auto">
            <a:xfrm>
              <a:off x="4464" y="1968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380998" name="Rectangle 70"/>
            <p:cNvSpPr>
              <a:spLocks noChangeArrowheads="1"/>
            </p:cNvSpPr>
            <p:nvPr/>
          </p:nvSpPr>
          <p:spPr bwMode="auto">
            <a:xfrm>
              <a:off x="4704" y="1968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</p:grpSp>
      <p:sp>
        <p:nvSpPr>
          <p:cNvPr id="380999" name="Text Box 71"/>
          <p:cNvSpPr txBox="1">
            <a:spLocks noChangeArrowheads="1"/>
          </p:cNvSpPr>
          <p:nvPr/>
        </p:nvSpPr>
        <p:spPr bwMode="auto">
          <a:xfrm>
            <a:off x="6400800" y="2743200"/>
            <a:ext cx="279400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1400">
                <a:effectLst/>
                <a:latin typeface="Helvetica" panose="020B0604020202020204" pitchFamily="34" charset="0"/>
              </a:rPr>
              <a:t>0</a:t>
            </a:r>
          </a:p>
        </p:txBody>
      </p:sp>
      <p:sp>
        <p:nvSpPr>
          <p:cNvPr id="381000" name="Text Box 72"/>
          <p:cNvSpPr txBox="1">
            <a:spLocks noChangeArrowheads="1"/>
          </p:cNvSpPr>
          <p:nvPr/>
        </p:nvSpPr>
        <p:spPr bwMode="auto">
          <a:xfrm>
            <a:off x="6781800" y="2743200"/>
            <a:ext cx="279400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1400">
                <a:effectLst/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381001" name="Text Box 73"/>
          <p:cNvSpPr txBox="1">
            <a:spLocks noChangeArrowheads="1"/>
          </p:cNvSpPr>
          <p:nvPr/>
        </p:nvSpPr>
        <p:spPr bwMode="auto">
          <a:xfrm>
            <a:off x="7162800" y="2743200"/>
            <a:ext cx="279400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1400">
                <a:effectLst/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381002" name="Text Box 74"/>
          <p:cNvSpPr txBox="1">
            <a:spLocks noChangeArrowheads="1"/>
          </p:cNvSpPr>
          <p:nvPr/>
        </p:nvSpPr>
        <p:spPr bwMode="auto">
          <a:xfrm>
            <a:off x="7543800" y="2743200"/>
            <a:ext cx="279400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1400">
                <a:effectLst/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381003" name="Text Box 75"/>
          <p:cNvSpPr txBox="1">
            <a:spLocks noChangeArrowheads="1"/>
          </p:cNvSpPr>
          <p:nvPr/>
        </p:nvSpPr>
        <p:spPr bwMode="auto">
          <a:xfrm>
            <a:off x="519113" y="1260475"/>
            <a:ext cx="350837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400">
                <a:effectLst/>
              </a:rPr>
              <a:t>a</a:t>
            </a:r>
          </a:p>
        </p:txBody>
      </p:sp>
      <p:sp>
        <p:nvSpPr>
          <p:cNvPr id="381004" name="Text Box 76"/>
          <p:cNvSpPr txBox="1">
            <a:spLocks noChangeArrowheads="1"/>
          </p:cNvSpPr>
          <p:nvPr/>
        </p:nvSpPr>
        <p:spPr bwMode="auto">
          <a:xfrm>
            <a:off x="4800600" y="1752600"/>
            <a:ext cx="1027113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400">
                <a:effectLst/>
              </a:rPr>
              <a:t>a[3][1]</a:t>
            </a:r>
          </a:p>
        </p:txBody>
      </p:sp>
      <p:sp>
        <p:nvSpPr>
          <p:cNvPr id="381005" name="Oval 77"/>
          <p:cNvSpPr>
            <a:spLocks noChangeArrowheads="1"/>
          </p:cNvSpPr>
          <p:nvPr/>
        </p:nvSpPr>
        <p:spPr bwMode="auto">
          <a:xfrm>
            <a:off x="1435100" y="2882900"/>
            <a:ext cx="152400" cy="1524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81006" name="Line 78"/>
          <p:cNvSpPr>
            <a:spLocks noChangeShapeType="1"/>
          </p:cNvSpPr>
          <p:nvPr/>
        </p:nvSpPr>
        <p:spPr bwMode="auto">
          <a:xfrm flipH="1">
            <a:off x="1600200" y="2133600"/>
            <a:ext cx="3200400" cy="7620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AC1FC01B-FB99-0208-18C5-48E33EC6301D}"/>
              </a:ext>
            </a:extLst>
          </p:cNvPr>
          <p:cNvSpPr/>
          <p:nvPr/>
        </p:nvSpPr>
        <p:spPr bwMode="auto">
          <a:xfrm>
            <a:off x="395536" y="1268760"/>
            <a:ext cx="4896544" cy="2592288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671E9FA4-7822-31D6-B06E-B5376FC9B41E}"/>
              </a:ext>
            </a:extLst>
          </p:cNvPr>
          <p:cNvSpPr/>
          <p:nvPr/>
        </p:nvSpPr>
        <p:spPr bwMode="auto">
          <a:xfrm>
            <a:off x="467544" y="1340768"/>
            <a:ext cx="4680520" cy="244827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0C22E89F-5926-B1F3-AA56-2340F9F46E3E}"/>
              </a:ext>
            </a:extLst>
          </p:cNvPr>
          <p:cNvSpPr/>
          <p:nvPr/>
        </p:nvSpPr>
        <p:spPr bwMode="auto">
          <a:xfrm>
            <a:off x="539552" y="2348880"/>
            <a:ext cx="4536504" cy="1296144"/>
          </a:xfrm>
          <a:prstGeom prst="roundRect">
            <a:avLst>
              <a:gd name="adj" fmla="val 3537"/>
            </a:avLst>
          </a:prstGeom>
          <a:solidFill>
            <a:srgbClr val="FF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B9C157D0-DCB5-79B7-9110-5E18CE9BC39C}"/>
              </a:ext>
            </a:extLst>
          </p:cNvPr>
          <p:cNvSpPr/>
          <p:nvPr/>
        </p:nvSpPr>
        <p:spPr bwMode="auto">
          <a:xfrm>
            <a:off x="1043608" y="2924944"/>
            <a:ext cx="3960440" cy="50405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1650"/>
            <a:ext cx="8382000" cy="565150"/>
          </a:xfrm>
        </p:spPr>
        <p:txBody>
          <a:bodyPr/>
          <a:lstStyle/>
          <a:p>
            <a:r>
              <a:rPr lang="el-GR" altLang="el-GR" sz="3600" dirty="0"/>
              <a:t>Δημιουργία δισδιάστατων πινάκων</a:t>
            </a:r>
            <a:endParaRPr lang="en-AU" altLang="el-GR" sz="3600" dirty="0"/>
          </a:p>
        </p:txBody>
      </p:sp>
      <p:grpSp>
        <p:nvGrpSpPr>
          <p:cNvPr id="413782" name="Group 86"/>
          <p:cNvGrpSpPr>
            <a:grpSpLocks/>
          </p:cNvGrpSpPr>
          <p:nvPr/>
        </p:nvGrpSpPr>
        <p:grpSpPr bwMode="auto">
          <a:xfrm>
            <a:off x="3962400" y="2819400"/>
            <a:ext cx="4651375" cy="3197225"/>
            <a:chOff x="2016" y="1728"/>
            <a:chExt cx="2930" cy="2014"/>
          </a:xfrm>
        </p:grpSpPr>
        <p:sp>
          <p:nvSpPr>
            <p:cNvPr id="413699" name="Rectangle 3"/>
            <p:cNvSpPr>
              <a:spLocks noChangeArrowheads="1"/>
            </p:cNvSpPr>
            <p:nvPr/>
          </p:nvSpPr>
          <p:spPr bwMode="auto">
            <a:xfrm>
              <a:off x="2016" y="2832"/>
              <a:ext cx="432" cy="192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3700" name="Rectangle 4"/>
            <p:cNvSpPr>
              <a:spLocks noChangeArrowheads="1"/>
            </p:cNvSpPr>
            <p:nvPr/>
          </p:nvSpPr>
          <p:spPr bwMode="auto">
            <a:xfrm>
              <a:off x="2976" y="2544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3701" name="Rectangle 5"/>
            <p:cNvSpPr>
              <a:spLocks noChangeArrowheads="1"/>
            </p:cNvSpPr>
            <p:nvPr/>
          </p:nvSpPr>
          <p:spPr bwMode="auto">
            <a:xfrm>
              <a:off x="2976" y="2784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3702" name="Rectangle 6"/>
            <p:cNvSpPr>
              <a:spLocks noChangeArrowheads="1"/>
            </p:cNvSpPr>
            <p:nvPr/>
          </p:nvSpPr>
          <p:spPr bwMode="auto">
            <a:xfrm>
              <a:off x="2976" y="3024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3703" name="Rectangle 7"/>
            <p:cNvSpPr>
              <a:spLocks noChangeArrowheads="1"/>
            </p:cNvSpPr>
            <p:nvPr/>
          </p:nvSpPr>
          <p:spPr bwMode="auto">
            <a:xfrm>
              <a:off x="2976" y="3264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3704" name="Rectangle 8"/>
            <p:cNvSpPr>
              <a:spLocks noChangeArrowheads="1"/>
            </p:cNvSpPr>
            <p:nvPr/>
          </p:nvSpPr>
          <p:spPr bwMode="auto">
            <a:xfrm>
              <a:off x="2976" y="3504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cxnSp>
          <p:nvCxnSpPr>
            <p:cNvPr id="413705" name="AutoShape 9"/>
            <p:cNvCxnSpPr>
              <a:cxnSpLocks noChangeShapeType="1"/>
              <a:stCxn id="413706" idx="6"/>
              <a:endCxn id="413700" idx="1"/>
            </p:cNvCxnSpPr>
            <p:nvPr/>
          </p:nvCxnSpPr>
          <p:spPr bwMode="auto">
            <a:xfrm flipV="1">
              <a:off x="2288" y="2663"/>
              <a:ext cx="688" cy="265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3706" name="Oval 10"/>
            <p:cNvSpPr>
              <a:spLocks noChangeArrowheads="1"/>
            </p:cNvSpPr>
            <p:nvPr/>
          </p:nvSpPr>
          <p:spPr bwMode="auto">
            <a:xfrm>
              <a:off x="2192" y="2880"/>
              <a:ext cx="96" cy="96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3707" name="Text Box 11"/>
            <p:cNvSpPr txBox="1">
              <a:spLocks noChangeArrowheads="1"/>
            </p:cNvSpPr>
            <p:nvPr/>
          </p:nvSpPr>
          <p:spPr bwMode="auto">
            <a:xfrm>
              <a:off x="2784" y="2592"/>
              <a:ext cx="176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400">
                  <a:effectLst/>
                  <a:latin typeface="Helvetica" panose="020B0604020202020204" pitchFamily="34" charset="0"/>
                </a:rPr>
                <a:t>0</a:t>
              </a:r>
            </a:p>
          </p:txBody>
        </p:sp>
        <p:sp>
          <p:nvSpPr>
            <p:cNvPr id="413708" name="Text Box 12"/>
            <p:cNvSpPr txBox="1">
              <a:spLocks noChangeArrowheads="1"/>
            </p:cNvSpPr>
            <p:nvPr/>
          </p:nvSpPr>
          <p:spPr bwMode="auto">
            <a:xfrm>
              <a:off x="2784" y="2832"/>
              <a:ext cx="176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400">
                  <a:effectLst/>
                  <a:latin typeface="Helvetica" panose="020B0604020202020204" pitchFamily="34" charset="0"/>
                </a:rPr>
                <a:t>1</a:t>
              </a:r>
            </a:p>
          </p:txBody>
        </p:sp>
        <p:sp>
          <p:nvSpPr>
            <p:cNvPr id="413709" name="Text Box 13"/>
            <p:cNvSpPr txBox="1">
              <a:spLocks noChangeArrowheads="1"/>
            </p:cNvSpPr>
            <p:nvPr/>
          </p:nvSpPr>
          <p:spPr bwMode="auto">
            <a:xfrm>
              <a:off x="2784" y="3072"/>
              <a:ext cx="176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400">
                  <a:effectLst/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413710" name="Text Box 14"/>
            <p:cNvSpPr txBox="1">
              <a:spLocks noChangeArrowheads="1"/>
            </p:cNvSpPr>
            <p:nvPr/>
          </p:nvSpPr>
          <p:spPr bwMode="auto">
            <a:xfrm>
              <a:off x="2784" y="3312"/>
              <a:ext cx="176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400">
                  <a:effectLst/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413711" name="Text Box 15"/>
            <p:cNvSpPr txBox="1">
              <a:spLocks noChangeArrowheads="1"/>
            </p:cNvSpPr>
            <p:nvPr/>
          </p:nvSpPr>
          <p:spPr bwMode="auto">
            <a:xfrm>
              <a:off x="2784" y="3552"/>
              <a:ext cx="176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400">
                  <a:effectLst/>
                  <a:latin typeface="Helvetica" panose="020B0604020202020204" pitchFamily="34" charset="0"/>
                </a:rPr>
                <a:t>4</a:t>
              </a:r>
            </a:p>
          </p:txBody>
        </p:sp>
        <p:cxnSp>
          <p:nvCxnSpPr>
            <p:cNvPr id="413729" name="AutoShape 33"/>
            <p:cNvCxnSpPr>
              <a:cxnSpLocks noChangeShapeType="1"/>
              <a:stCxn id="413730" idx="6"/>
              <a:endCxn id="413732" idx="1"/>
            </p:cNvCxnSpPr>
            <p:nvPr/>
          </p:nvCxnSpPr>
          <p:spPr bwMode="auto">
            <a:xfrm flipV="1">
              <a:off x="3144" y="2039"/>
              <a:ext cx="840" cy="625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3730" name="Oval 34"/>
            <p:cNvSpPr>
              <a:spLocks noChangeArrowheads="1"/>
            </p:cNvSpPr>
            <p:nvPr/>
          </p:nvSpPr>
          <p:spPr bwMode="auto">
            <a:xfrm>
              <a:off x="3048" y="2616"/>
              <a:ext cx="96" cy="96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grpSp>
          <p:nvGrpSpPr>
            <p:cNvPr id="413731" name="Group 35"/>
            <p:cNvGrpSpPr>
              <a:grpSpLocks/>
            </p:cNvGrpSpPr>
            <p:nvPr/>
          </p:nvGrpSpPr>
          <p:grpSpPr bwMode="auto">
            <a:xfrm>
              <a:off x="3984" y="1920"/>
              <a:ext cx="962" cy="237"/>
              <a:chOff x="3984" y="1968"/>
              <a:chExt cx="962" cy="237"/>
            </a:xfrm>
          </p:grpSpPr>
          <p:sp>
            <p:nvSpPr>
              <p:cNvPr id="413732" name="Rectangle 36"/>
              <p:cNvSpPr>
                <a:spLocks noChangeArrowheads="1"/>
              </p:cNvSpPr>
              <p:nvPr/>
            </p:nvSpPr>
            <p:spPr bwMode="auto">
              <a:xfrm>
                <a:off x="398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33" name="Rectangle 37"/>
              <p:cNvSpPr>
                <a:spLocks noChangeArrowheads="1"/>
              </p:cNvSpPr>
              <p:nvPr/>
            </p:nvSpPr>
            <p:spPr bwMode="auto">
              <a:xfrm>
                <a:off x="422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34" name="Rectangle 38"/>
              <p:cNvSpPr>
                <a:spLocks noChangeArrowheads="1"/>
              </p:cNvSpPr>
              <p:nvPr/>
            </p:nvSpPr>
            <p:spPr bwMode="auto">
              <a:xfrm>
                <a:off x="446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35" name="Rectangle 39"/>
              <p:cNvSpPr>
                <a:spLocks noChangeArrowheads="1"/>
              </p:cNvSpPr>
              <p:nvPr/>
            </p:nvSpPr>
            <p:spPr bwMode="auto">
              <a:xfrm>
                <a:off x="470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</p:grpSp>
        <p:cxnSp>
          <p:nvCxnSpPr>
            <p:cNvPr id="413736" name="AutoShape 40"/>
            <p:cNvCxnSpPr>
              <a:cxnSpLocks noChangeShapeType="1"/>
              <a:stCxn id="413737" idx="6"/>
              <a:endCxn id="413739" idx="1"/>
            </p:cNvCxnSpPr>
            <p:nvPr/>
          </p:nvCxnSpPr>
          <p:spPr bwMode="auto">
            <a:xfrm flipV="1">
              <a:off x="3144" y="2375"/>
              <a:ext cx="840" cy="529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3737" name="Oval 41"/>
            <p:cNvSpPr>
              <a:spLocks noChangeArrowheads="1"/>
            </p:cNvSpPr>
            <p:nvPr/>
          </p:nvSpPr>
          <p:spPr bwMode="auto">
            <a:xfrm>
              <a:off x="3048" y="2856"/>
              <a:ext cx="96" cy="96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grpSp>
          <p:nvGrpSpPr>
            <p:cNvPr id="413738" name="Group 42"/>
            <p:cNvGrpSpPr>
              <a:grpSpLocks/>
            </p:cNvGrpSpPr>
            <p:nvPr/>
          </p:nvGrpSpPr>
          <p:grpSpPr bwMode="auto">
            <a:xfrm>
              <a:off x="3984" y="2256"/>
              <a:ext cx="962" cy="237"/>
              <a:chOff x="3984" y="1968"/>
              <a:chExt cx="962" cy="237"/>
            </a:xfrm>
          </p:grpSpPr>
          <p:sp>
            <p:nvSpPr>
              <p:cNvPr id="413739" name="Rectangle 43"/>
              <p:cNvSpPr>
                <a:spLocks noChangeArrowheads="1"/>
              </p:cNvSpPr>
              <p:nvPr/>
            </p:nvSpPr>
            <p:spPr bwMode="auto">
              <a:xfrm>
                <a:off x="398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40" name="Rectangle 44"/>
              <p:cNvSpPr>
                <a:spLocks noChangeArrowheads="1"/>
              </p:cNvSpPr>
              <p:nvPr/>
            </p:nvSpPr>
            <p:spPr bwMode="auto">
              <a:xfrm>
                <a:off x="422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41" name="Rectangle 45"/>
              <p:cNvSpPr>
                <a:spLocks noChangeArrowheads="1"/>
              </p:cNvSpPr>
              <p:nvPr/>
            </p:nvSpPr>
            <p:spPr bwMode="auto">
              <a:xfrm>
                <a:off x="446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42" name="Rectangle 46"/>
              <p:cNvSpPr>
                <a:spLocks noChangeArrowheads="1"/>
              </p:cNvSpPr>
              <p:nvPr/>
            </p:nvSpPr>
            <p:spPr bwMode="auto">
              <a:xfrm>
                <a:off x="470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</p:grpSp>
        <p:cxnSp>
          <p:nvCxnSpPr>
            <p:cNvPr id="413743" name="AutoShape 47"/>
            <p:cNvCxnSpPr>
              <a:cxnSpLocks noChangeShapeType="1"/>
              <a:stCxn id="413744" idx="6"/>
              <a:endCxn id="413746" idx="1"/>
            </p:cNvCxnSpPr>
            <p:nvPr/>
          </p:nvCxnSpPr>
          <p:spPr bwMode="auto">
            <a:xfrm flipV="1">
              <a:off x="3144" y="2711"/>
              <a:ext cx="840" cy="433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3744" name="Oval 48"/>
            <p:cNvSpPr>
              <a:spLocks noChangeArrowheads="1"/>
            </p:cNvSpPr>
            <p:nvPr/>
          </p:nvSpPr>
          <p:spPr bwMode="auto">
            <a:xfrm>
              <a:off x="3048" y="3096"/>
              <a:ext cx="96" cy="96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grpSp>
          <p:nvGrpSpPr>
            <p:cNvPr id="413745" name="Group 49"/>
            <p:cNvGrpSpPr>
              <a:grpSpLocks/>
            </p:cNvGrpSpPr>
            <p:nvPr/>
          </p:nvGrpSpPr>
          <p:grpSpPr bwMode="auto">
            <a:xfrm>
              <a:off x="3984" y="2592"/>
              <a:ext cx="962" cy="237"/>
              <a:chOff x="3984" y="1968"/>
              <a:chExt cx="962" cy="237"/>
            </a:xfrm>
          </p:grpSpPr>
          <p:sp>
            <p:nvSpPr>
              <p:cNvPr id="413746" name="Rectangle 50"/>
              <p:cNvSpPr>
                <a:spLocks noChangeArrowheads="1"/>
              </p:cNvSpPr>
              <p:nvPr/>
            </p:nvSpPr>
            <p:spPr bwMode="auto">
              <a:xfrm>
                <a:off x="398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47" name="Rectangle 51"/>
              <p:cNvSpPr>
                <a:spLocks noChangeArrowheads="1"/>
              </p:cNvSpPr>
              <p:nvPr/>
            </p:nvSpPr>
            <p:spPr bwMode="auto">
              <a:xfrm>
                <a:off x="422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48" name="Rectangle 52"/>
              <p:cNvSpPr>
                <a:spLocks noChangeArrowheads="1"/>
              </p:cNvSpPr>
              <p:nvPr/>
            </p:nvSpPr>
            <p:spPr bwMode="auto">
              <a:xfrm>
                <a:off x="446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49" name="Rectangle 53"/>
              <p:cNvSpPr>
                <a:spLocks noChangeArrowheads="1"/>
              </p:cNvSpPr>
              <p:nvPr/>
            </p:nvSpPr>
            <p:spPr bwMode="auto">
              <a:xfrm>
                <a:off x="470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</p:grpSp>
        <p:cxnSp>
          <p:nvCxnSpPr>
            <p:cNvPr id="413750" name="AutoShape 54"/>
            <p:cNvCxnSpPr>
              <a:cxnSpLocks noChangeShapeType="1"/>
              <a:stCxn id="413751" idx="6"/>
              <a:endCxn id="413753" idx="1"/>
            </p:cNvCxnSpPr>
            <p:nvPr/>
          </p:nvCxnSpPr>
          <p:spPr bwMode="auto">
            <a:xfrm flipV="1">
              <a:off x="3144" y="3047"/>
              <a:ext cx="840" cy="337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3751" name="Oval 55"/>
            <p:cNvSpPr>
              <a:spLocks noChangeArrowheads="1"/>
            </p:cNvSpPr>
            <p:nvPr/>
          </p:nvSpPr>
          <p:spPr bwMode="auto">
            <a:xfrm>
              <a:off x="3048" y="3336"/>
              <a:ext cx="96" cy="96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grpSp>
          <p:nvGrpSpPr>
            <p:cNvPr id="413752" name="Group 56"/>
            <p:cNvGrpSpPr>
              <a:grpSpLocks/>
            </p:cNvGrpSpPr>
            <p:nvPr/>
          </p:nvGrpSpPr>
          <p:grpSpPr bwMode="auto">
            <a:xfrm>
              <a:off x="3984" y="2928"/>
              <a:ext cx="962" cy="237"/>
              <a:chOff x="3984" y="1968"/>
              <a:chExt cx="962" cy="237"/>
            </a:xfrm>
          </p:grpSpPr>
          <p:sp>
            <p:nvSpPr>
              <p:cNvPr id="413753" name="Rectangle 57"/>
              <p:cNvSpPr>
                <a:spLocks noChangeArrowheads="1"/>
              </p:cNvSpPr>
              <p:nvPr/>
            </p:nvSpPr>
            <p:spPr bwMode="auto">
              <a:xfrm>
                <a:off x="398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54" name="Rectangle 58"/>
              <p:cNvSpPr>
                <a:spLocks noChangeArrowheads="1"/>
              </p:cNvSpPr>
              <p:nvPr/>
            </p:nvSpPr>
            <p:spPr bwMode="auto">
              <a:xfrm>
                <a:off x="422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55" name="Rectangle 59"/>
              <p:cNvSpPr>
                <a:spLocks noChangeArrowheads="1"/>
              </p:cNvSpPr>
              <p:nvPr/>
            </p:nvSpPr>
            <p:spPr bwMode="auto">
              <a:xfrm>
                <a:off x="446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56" name="Rectangle 60"/>
              <p:cNvSpPr>
                <a:spLocks noChangeArrowheads="1"/>
              </p:cNvSpPr>
              <p:nvPr/>
            </p:nvSpPr>
            <p:spPr bwMode="auto">
              <a:xfrm>
                <a:off x="470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</p:grpSp>
        <p:cxnSp>
          <p:nvCxnSpPr>
            <p:cNvPr id="413757" name="AutoShape 61"/>
            <p:cNvCxnSpPr>
              <a:cxnSpLocks noChangeShapeType="1"/>
              <a:stCxn id="413758" idx="6"/>
              <a:endCxn id="413760" idx="1"/>
            </p:cNvCxnSpPr>
            <p:nvPr/>
          </p:nvCxnSpPr>
          <p:spPr bwMode="auto">
            <a:xfrm flipV="1">
              <a:off x="3144" y="3383"/>
              <a:ext cx="840" cy="241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3758" name="Oval 62"/>
            <p:cNvSpPr>
              <a:spLocks noChangeArrowheads="1"/>
            </p:cNvSpPr>
            <p:nvPr/>
          </p:nvSpPr>
          <p:spPr bwMode="auto">
            <a:xfrm>
              <a:off x="3048" y="3576"/>
              <a:ext cx="96" cy="96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grpSp>
          <p:nvGrpSpPr>
            <p:cNvPr id="413759" name="Group 63"/>
            <p:cNvGrpSpPr>
              <a:grpSpLocks/>
            </p:cNvGrpSpPr>
            <p:nvPr/>
          </p:nvGrpSpPr>
          <p:grpSpPr bwMode="auto">
            <a:xfrm>
              <a:off x="3984" y="3264"/>
              <a:ext cx="962" cy="237"/>
              <a:chOff x="3984" y="1968"/>
              <a:chExt cx="962" cy="237"/>
            </a:xfrm>
          </p:grpSpPr>
          <p:sp>
            <p:nvSpPr>
              <p:cNvPr id="413760" name="Rectangle 64"/>
              <p:cNvSpPr>
                <a:spLocks noChangeArrowheads="1"/>
              </p:cNvSpPr>
              <p:nvPr/>
            </p:nvSpPr>
            <p:spPr bwMode="auto">
              <a:xfrm>
                <a:off x="398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61" name="Rectangle 65"/>
              <p:cNvSpPr>
                <a:spLocks noChangeArrowheads="1"/>
              </p:cNvSpPr>
              <p:nvPr/>
            </p:nvSpPr>
            <p:spPr bwMode="auto">
              <a:xfrm>
                <a:off x="422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62" name="Rectangle 66"/>
              <p:cNvSpPr>
                <a:spLocks noChangeArrowheads="1"/>
              </p:cNvSpPr>
              <p:nvPr/>
            </p:nvSpPr>
            <p:spPr bwMode="auto">
              <a:xfrm>
                <a:off x="446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63" name="Rectangle 67"/>
              <p:cNvSpPr>
                <a:spLocks noChangeArrowheads="1"/>
              </p:cNvSpPr>
              <p:nvPr/>
            </p:nvSpPr>
            <p:spPr bwMode="auto">
              <a:xfrm>
                <a:off x="470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</p:grpSp>
        <p:sp>
          <p:nvSpPr>
            <p:cNvPr id="413764" name="Text Box 68"/>
            <p:cNvSpPr txBox="1">
              <a:spLocks noChangeArrowheads="1"/>
            </p:cNvSpPr>
            <p:nvPr/>
          </p:nvSpPr>
          <p:spPr bwMode="auto">
            <a:xfrm>
              <a:off x="4032" y="1728"/>
              <a:ext cx="176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400">
                  <a:effectLst/>
                  <a:latin typeface="Helvetica" panose="020B0604020202020204" pitchFamily="34" charset="0"/>
                </a:rPr>
                <a:t>0</a:t>
              </a:r>
            </a:p>
          </p:txBody>
        </p:sp>
        <p:sp>
          <p:nvSpPr>
            <p:cNvPr id="413765" name="Text Box 69"/>
            <p:cNvSpPr txBox="1">
              <a:spLocks noChangeArrowheads="1"/>
            </p:cNvSpPr>
            <p:nvPr/>
          </p:nvSpPr>
          <p:spPr bwMode="auto">
            <a:xfrm>
              <a:off x="4272" y="1728"/>
              <a:ext cx="176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400">
                  <a:effectLst/>
                  <a:latin typeface="Helvetica" panose="020B0604020202020204" pitchFamily="34" charset="0"/>
                </a:rPr>
                <a:t>1</a:t>
              </a:r>
            </a:p>
          </p:txBody>
        </p:sp>
        <p:sp>
          <p:nvSpPr>
            <p:cNvPr id="413766" name="Text Box 70"/>
            <p:cNvSpPr txBox="1">
              <a:spLocks noChangeArrowheads="1"/>
            </p:cNvSpPr>
            <p:nvPr/>
          </p:nvSpPr>
          <p:spPr bwMode="auto">
            <a:xfrm>
              <a:off x="4512" y="1728"/>
              <a:ext cx="176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400">
                  <a:effectLst/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413767" name="Text Box 71"/>
            <p:cNvSpPr txBox="1">
              <a:spLocks noChangeArrowheads="1"/>
            </p:cNvSpPr>
            <p:nvPr/>
          </p:nvSpPr>
          <p:spPr bwMode="auto">
            <a:xfrm>
              <a:off x="4752" y="1728"/>
              <a:ext cx="176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400">
                  <a:effectLst/>
                  <a:latin typeface="Helvetica" panose="020B0604020202020204" pitchFamily="34" charset="0"/>
                </a:rPr>
                <a:t>3</a:t>
              </a:r>
            </a:p>
          </p:txBody>
        </p:sp>
      </p:grpSp>
      <p:sp>
        <p:nvSpPr>
          <p:cNvPr id="413768" name="Text Box 72"/>
          <p:cNvSpPr txBox="1">
            <a:spLocks noChangeArrowheads="1"/>
          </p:cNvSpPr>
          <p:nvPr/>
        </p:nvSpPr>
        <p:spPr bwMode="auto">
          <a:xfrm>
            <a:off x="685800" y="4191000"/>
            <a:ext cx="35083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400">
                <a:effectLst/>
              </a:rPr>
              <a:t>a</a:t>
            </a:r>
          </a:p>
        </p:txBody>
      </p:sp>
      <p:grpSp>
        <p:nvGrpSpPr>
          <p:cNvPr id="413783" name="Group 87"/>
          <p:cNvGrpSpPr>
            <a:grpSpLocks/>
          </p:cNvGrpSpPr>
          <p:nvPr/>
        </p:nvGrpSpPr>
        <p:grpSpPr bwMode="auto">
          <a:xfrm>
            <a:off x="1066800" y="4191000"/>
            <a:ext cx="1524000" cy="1905000"/>
            <a:chOff x="576" y="1008"/>
            <a:chExt cx="960" cy="1200"/>
          </a:xfrm>
        </p:grpSpPr>
        <p:sp>
          <p:nvSpPr>
            <p:cNvPr id="413713" name="Line 17"/>
            <p:cNvSpPr>
              <a:spLocks noChangeShapeType="1"/>
            </p:cNvSpPr>
            <p:nvPr/>
          </p:nvSpPr>
          <p:spPr bwMode="auto">
            <a:xfrm>
              <a:off x="576" y="1008"/>
              <a:ext cx="0" cy="120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3722" name="Line 26"/>
            <p:cNvSpPr>
              <a:spLocks noChangeShapeType="1"/>
            </p:cNvSpPr>
            <p:nvPr/>
          </p:nvSpPr>
          <p:spPr bwMode="auto">
            <a:xfrm>
              <a:off x="576" y="1008"/>
              <a:ext cx="96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3772" name="Line 76"/>
            <p:cNvSpPr>
              <a:spLocks noChangeShapeType="1"/>
            </p:cNvSpPr>
            <p:nvPr/>
          </p:nvSpPr>
          <p:spPr bwMode="auto">
            <a:xfrm>
              <a:off x="816" y="1008"/>
              <a:ext cx="0" cy="120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3773" name="Line 77"/>
            <p:cNvSpPr>
              <a:spLocks noChangeShapeType="1"/>
            </p:cNvSpPr>
            <p:nvPr/>
          </p:nvSpPr>
          <p:spPr bwMode="auto">
            <a:xfrm>
              <a:off x="1056" y="1008"/>
              <a:ext cx="0" cy="120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3774" name="Line 78"/>
            <p:cNvSpPr>
              <a:spLocks noChangeShapeType="1"/>
            </p:cNvSpPr>
            <p:nvPr/>
          </p:nvSpPr>
          <p:spPr bwMode="auto">
            <a:xfrm>
              <a:off x="1296" y="1008"/>
              <a:ext cx="0" cy="120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3775" name="Line 79"/>
            <p:cNvSpPr>
              <a:spLocks noChangeShapeType="1"/>
            </p:cNvSpPr>
            <p:nvPr/>
          </p:nvSpPr>
          <p:spPr bwMode="auto">
            <a:xfrm>
              <a:off x="1536" y="1008"/>
              <a:ext cx="0" cy="120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3776" name="Line 80"/>
            <p:cNvSpPr>
              <a:spLocks noChangeShapeType="1"/>
            </p:cNvSpPr>
            <p:nvPr/>
          </p:nvSpPr>
          <p:spPr bwMode="auto">
            <a:xfrm>
              <a:off x="576" y="1248"/>
              <a:ext cx="96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3777" name="Line 81"/>
            <p:cNvSpPr>
              <a:spLocks noChangeShapeType="1"/>
            </p:cNvSpPr>
            <p:nvPr/>
          </p:nvSpPr>
          <p:spPr bwMode="auto">
            <a:xfrm>
              <a:off x="576" y="1488"/>
              <a:ext cx="96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3778" name="Line 82"/>
            <p:cNvSpPr>
              <a:spLocks noChangeShapeType="1"/>
            </p:cNvSpPr>
            <p:nvPr/>
          </p:nvSpPr>
          <p:spPr bwMode="auto">
            <a:xfrm>
              <a:off x="576" y="1728"/>
              <a:ext cx="96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3779" name="Line 83"/>
            <p:cNvSpPr>
              <a:spLocks noChangeShapeType="1"/>
            </p:cNvSpPr>
            <p:nvPr/>
          </p:nvSpPr>
          <p:spPr bwMode="auto">
            <a:xfrm>
              <a:off x="576" y="1968"/>
              <a:ext cx="96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3780" name="Line 84"/>
            <p:cNvSpPr>
              <a:spLocks noChangeShapeType="1"/>
            </p:cNvSpPr>
            <p:nvPr/>
          </p:nvSpPr>
          <p:spPr bwMode="auto">
            <a:xfrm>
              <a:off x="576" y="2208"/>
              <a:ext cx="96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</p:grpSp>
      <p:sp>
        <p:nvSpPr>
          <p:cNvPr id="413781" name="Text Box 85"/>
          <p:cNvSpPr txBox="1">
            <a:spLocks noChangeArrowheads="1"/>
          </p:cNvSpPr>
          <p:nvPr/>
        </p:nvSpPr>
        <p:spPr bwMode="auto">
          <a:xfrm>
            <a:off x="533400" y="1482725"/>
            <a:ext cx="4495800" cy="2198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AU" altLang="el-GR" sz="20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a[][];</a:t>
            </a:r>
          </a:p>
          <a:p>
            <a:pPr>
              <a:lnSpc>
                <a:spcPct val="80000"/>
              </a:lnSpc>
            </a:pPr>
            <a:endParaRPr lang="en-AU" altLang="el-GR" sz="2000" b="1" dirty="0"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a = </a:t>
            </a:r>
            <a:r>
              <a:rPr lang="en-AU" altLang="el-GR" sz="20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new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[5]</a:t>
            </a:r>
            <a:r>
              <a:rPr lang="en-AU" altLang="el-GR" sz="2000" b="1" dirty="0">
                <a:solidFill>
                  <a:srgbClr val="3333FF"/>
                </a:solidFill>
                <a:effectLst/>
                <a:latin typeface="Courier New" panose="02070309020205020404" pitchFamily="49" charset="0"/>
              </a:rPr>
              <a:t>[]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for(</a:t>
            </a:r>
            <a:r>
              <a:rPr lang="en-AU" altLang="el-GR" sz="20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effectLst/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= 0; </a:t>
            </a:r>
            <a:r>
              <a:rPr lang="en-AU" altLang="el-GR" sz="2000" b="1" dirty="0" err="1">
                <a:effectLst/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&lt; 5; </a:t>
            </a:r>
            <a:r>
              <a:rPr lang="en-AU" altLang="el-GR" sz="2000" b="1" dirty="0" err="1">
                <a:effectLst/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++)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  a[</a:t>
            </a:r>
            <a:r>
              <a:rPr lang="en-AU" altLang="el-GR" sz="2000" b="1" dirty="0" err="1">
                <a:effectLst/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] = </a:t>
            </a:r>
            <a:r>
              <a:rPr lang="en-AU" altLang="el-GR" sz="20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new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[4];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17BC18BD-7AA2-EB0A-AB5F-1AF8871881B9}"/>
              </a:ext>
            </a:extLst>
          </p:cNvPr>
          <p:cNvSpPr/>
          <p:nvPr/>
        </p:nvSpPr>
        <p:spPr bwMode="auto">
          <a:xfrm>
            <a:off x="395536" y="2060848"/>
            <a:ext cx="4824536" cy="1368152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CA881F78-0B3D-9EB7-B267-50B5490352BD}"/>
              </a:ext>
            </a:extLst>
          </p:cNvPr>
          <p:cNvSpPr/>
          <p:nvPr/>
        </p:nvSpPr>
        <p:spPr bwMode="auto">
          <a:xfrm>
            <a:off x="467544" y="2132856"/>
            <a:ext cx="4608512" cy="115212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1650"/>
            <a:ext cx="8382000" cy="565150"/>
          </a:xfrm>
        </p:spPr>
        <p:txBody>
          <a:bodyPr/>
          <a:lstStyle/>
          <a:p>
            <a:r>
              <a:rPr lang="el-GR" altLang="el-GR" sz="3600" dirty="0"/>
              <a:t>Δημιουργία δισδιάστατων πινάκων</a:t>
            </a:r>
            <a:endParaRPr lang="en-AU" altLang="el-GR" sz="3600" dirty="0"/>
          </a:p>
        </p:txBody>
      </p:sp>
      <p:grpSp>
        <p:nvGrpSpPr>
          <p:cNvPr id="413782" name="Group 86"/>
          <p:cNvGrpSpPr>
            <a:grpSpLocks/>
          </p:cNvGrpSpPr>
          <p:nvPr/>
        </p:nvGrpSpPr>
        <p:grpSpPr bwMode="auto">
          <a:xfrm>
            <a:off x="3962400" y="2819400"/>
            <a:ext cx="4651375" cy="3197225"/>
            <a:chOff x="2016" y="1728"/>
            <a:chExt cx="2930" cy="2014"/>
          </a:xfrm>
        </p:grpSpPr>
        <p:sp>
          <p:nvSpPr>
            <p:cNvPr id="413699" name="Rectangle 3"/>
            <p:cNvSpPr>
              <a:spLocks noChangeArrowheads="1"/>
            </p:cNvSpPr>
            <p:nvPr/>
          </p:nvSpPr>
          <p:spPr bwMode="auto">
            <a:xfrm>
              <a:off x="2016" y="2832"/>
              <a:ext cx="432" cy="192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3700" name="Rectangle 4"/>
            <p:cNvSpPr>
              <a:spLocks noChangeArrowheads="1"/>
            </p:cNvSpPr>
            <p:nvPr/>
          </p:nvSpPr>
          <p:spPr bwMode="auto">
            <a:xfrm>
              <a:off x="2976" y="2544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3701" name="Rectangle 5"/>
            <p:cNvSpPr>
              <a:spLocks noChangeArrowheads="1"/>
            </p:cNvSpPr>
            <p:nvPr/>
          </p:nvSpPr>
          <p:spPr bwMode="auto">
            <a:xfrm>
              <a:off x="2976" y="2784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3702" name="Rectangle 6"/>
            <p:cNvSpPr>
              <a:spLocks noChangeArrowheads="1"/>
            </p:cNvSpPr>
            <p:nvPr/>
          </p:nvSpPr>
          <p:spPr bwMode="auto">
            <a:xfrm>
              <a:off x="2976" y="3024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3703" name="Rectangle 7"/>
            <p:cNvSpPr>
              <a:spLocks noChangeArrowheads="1"/>
            </p:cNvSpPr>
            <p:nvPr/>
          </p:nvSpPr>
          <p:spPr bwMode="auto">
            <a:xfrm>
              <a:off x="2976" y="3264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3704" name="Rectangle 8"/>
            <p:cNvSpPr>
              <a:spLocks noChangeArrowheads="1"/>
            </p:cNvSpPr>
            <p:nvPr/>
          </p:nvSpPr>
          <p:spPr bwMode="auto">
            <a:xfrm>
              <a:off x="2976" y="3504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cxnSp>
          <p:nvCxnSpPr>
            <p:cNvPr id="413705" name="AutoShape 9"/>
            <p:cNvCxnSpPr>
              <a:cxnSpLocks noChangeShapeType="1"/>
              <a:stCxn id="413706" idx="6"/>
              <a:endCxn id="413700" idx="1"/>
            </p:cNvCxnSpPr>
            <p:nvPr/>
          </p:nvCxnSpPr>
          <p:spPr bwMode="auto">
            <a:xfrm flipV="1">
              <a:off x="2288" y="2663"/>
              <a:ext cx="688" cy="265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3706" name="Oval 10"/>
            <p:cNvSpPr>
              <a:spLocks noChangeArrowheads="1"/>
            </p:cNvSpPr>
            <p:nvPr/>
          </p:nvSpPr>
          <p:spPr bwMode="auto">
            <a:xfrm>
              <a:off x="2192" y="2880"/>
              <a:ext cx="96" cy="96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3707" name="Text Box 11"/>
            <p:cNvSpPr txBox="1">
              <a:spLocks noChangeArrowheads="1"/>
            </p:cNvSpPr>
            <p:nvPr/>
          </p:nvSpPr>
          <p:spPr bwMode="auto">
            <a:xfrm>
              <a:off x="2784" y="2592"/>
              <a:ext cx="176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400">
                  <a:effectLst/>
                  <a:latin typeface="Helvetica" panose="020B0604020202020204" pitchFamily="34" charset="0"/>
                </a:rPr>
                <a:t>0</a:t>
              </a:r>
            </a:p>
          </p:txBody>
        </p:sp>
        <p:sp>
          <p:nvSpPr>
            <p:cNvPr id="413708" name="Text Box 12"/>
            <p:cNvSpPr txBox="1">
              <a:spLocks noChangeArrowheads="1"/>
            </p:cNvSpPr>
            <p:nvPr/>
          </p:nvSpPr>
          <p:spPr bwMode="auto">
            <a:xfrm>
              <a:off x="2784" y="2832"/>
              <a:ext cx="176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400">
                  <a:effectLst/>
                  <a:latin typeface="Helvetica" panose="020B0604020202020204" pitchFamily="34" charset="0"/>
                </a:rPr>
                <a:t>1</a:t>
              </a:r>
            </a:p>
          </p:txBody>
        </p:sp>
        <p:sp>
          <p:nvSpPr>
            <p:cNvPr id="413709" name="Text Box 13"/>
            <p:cNvSpPr txBox="1">
              <a:spLocks noChangeArrowheads="1"/>
            </p:cNvSpPr>
            <p:nvPr/>
          </p:nvSpPr>
          <p:spPr bwMode="auto">
            <a:xfrm>
              <a:off x="2784" y="3072"/>
              <a:ext cx="176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400">
                  <a:effectLst/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413710" name="Text Box 14"/>
            <p:cNvSpPr txBox="1">
              <a:spLocks noChangeArrowheads="1"/>
            </p:cNvSpPr>
            <p:nvPr/>
          </p:nvSpPr>
          <p:spPr bwMode="auto">
            <a:xfrm>
              <a:off x="2784" y="3312"/>
              <a:ext cx="176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400">
                  <a:effectLst/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413711" name="Text Box 15"/>
            <p:cNvSpPr txBox="1">
              <a:spLocks noChangeArrowheads="1"/>
            </p:cNvSpPr>
            <p:nvPr/>
          </p:nvSpPr>
          <p:spPr bwMode="auto">
            <a:xfrm>
              <a:off x="2784" y="3552"/>
              <a:ext cx="176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400">
                  <a:effectLst/>
                  <a:latin typeface="Helvetica" panose="020B0604020202020204" pitchFamily="34" charset="0"/>
                </a:rPr>
                <a:t>4</a:t>
              </a:r>
            </a:p>
          </p:txBody>
        </p:sp>
        <p:cxnSp>
          <p:nvCxnSpPr>
            <p:cNvPr id="413729" name="AutoShape 33"/>
            <p:cNvCxnSpPr>
              <a:cxnSpLocks noChangeShapeType="1"/>
              <a:stCxn id="413730" idx="6"/>
              <a:endCxn id="413732" idx="1"/>
            </p:cNvCxnSpPr>
            <p:nvPr/>
          </p:nvCxnSpPr>
          <p:spPr bwMode="auto">
            <a:xfrm flipV="1">
              <a:off x="3144" y="2039"/>
              <a:ext cx="840" cy="625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3730" name="Oval 34"/>
            <p:cNvSpPr>
              <a:spLocks noChangeArrowheads="1"/>
            </p:cNvSpPr>
            <p:nvPr/>
          </p:nvSpPr>
          <p:spPr bwMode="auto">
            <a:xfrm>
              <a:off x="3048" y="2616"/>
              <a:ext cx="96" cy="96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grpSp>
          <p:nvGrpSpPr>
            <p:cNvPr id="413731" name="Group 35"/>
            <p:cNvGrpSpPr>
              <a:grpSpLocks/>
            </p:cNvGrpSpPr>
            <p:nvPr/>
          </p:nvGrpSpPr>
          <p:grpSpPr bwMode="auto">
            <a:xfrm>
              <a:off x="3984" y="1920"/>
              <a:ext cx="962" cy="237"/>
              <a:chOff x="3984" y="1968"/>
              <a:chExt cx="962" cy="237"/>
            </a:xfrm>
          </p:grpSpPr>
          <p:sp>
            <p:nvSpPr>
              <p:cNvPr id="413732" name="Rectangle 36"/>
              <p:cNvSpPr>
                <a:spLocks noChangeArrowheads="1"/>
              </p:cNvSpPr>
              <p:nvPr/>
            </p:nvSpPr>
            <p:spPr bwMode="auto">
              <a:xfrm>
                <a:off x="398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33" name="Rectangle 37"/>
              <p:cNvSpPr>
                <a:spLocks noChangeArrowheads="1"/>
              </p:cNvSpPr>
              <p:nvPr/>
            </p:nvSpPr>
            <p:spPr bwMode="auto">
              <a:xfrm>
                <a:off x="422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34" name="Rectangle 38"/>
              <p:cNvSpPr>
                <a:spLocks noChangeArrowheads="1"/>
              </p:cNvSpPr>
              <p:nvPr/>
            </p:nvSpPr>
            <p:spPr bwMode="auto">
              <a:xfrm>
                <a:off x="446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35" name="Rectangle 39"/>
              <p:cNvSpPr>
                <a:spLocks noChangeArrowheads="1"/>
              </p:cNvSpPr>
              <p:nvPr/>
            </p:nvSpPr>
            <p:spPr bwMode="auto">
              <a:xfrm>
                <a:off x="470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</p:grpSp>
        <p:cxnSp>
          <p:nvCxnSpPr>
            <p:cNvPr id="413736" name="AutoShape 40"/>
            <p:cNvCxnSpPr>
              <a:cxnSpLocks noChangeShapeType="1"/>
              <a:stCxn id="413737" idx="6"/>
              <a:endCxn id="413739" idx="1"/>
            </p:cNvCxnSpPr>
            <p:nvPr/>
          </p:nvCxnSpPr>
          <p:spPr bwMode="auto">
            <a:xfrm flipV="1">
              <a:off x="3144" y="2375"/>
              <a:ext cx="840" cy="529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3737" name="Oval 41"/>
            <p:cNvSpPr>
              <a:spLocks noChangeArrowheads="1"/>
            </p:cNvSpPr>
            <p:nvPr/>
          </p:nvSpPr>
          <p:spPr bwMode="auto">
            <a:xfrm>
              <a:off x="3048" y="2856"/>
              <a:ext cx="96" cy="96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grpSp>
          <p:nvGrpSpPr>
            <p:cNvPr id="413738" name="Group 42"/>
            <p:cNvGrpSpPr>
              <a:grpSpLocks/>
            </p:cNvGrpSpPr>
            <p:nvPr/>
          </p:nvGrpSpPr>
          <p:grpSpPr bwMode="auto">
            <a:xfrm>
              <a:off x="3984" y="2256"/>
              <a:ext cx="962" cy="237"/>
              <a:chOff x="3984" y="1968"/>
              <a:chExt cx="962" cy="237"/>
            </a:xfrm>
          </p:grpSpPr>
          <p:sp>
            <p:nvSpPr>
              <p:cNvPr id="413739" name="Rectangle 43"/>
              <p:cNvSpPr>
                <a:spLocks noChangeArrowheads="1"/>
              </p:cNvSpPr>
              <p:nvPr/>
            </p:nvSpPr>
            <p:spPr bwMode="auto">
              <a:xfrm>
                <a:off x="398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40" name="Rectangle 44"/>
              <p:cNvSpPr>
                <a:spLocks noChangeArrowheads="1"/>
              </p:cNvSpPr>
              <p:nvPr/>
            </p:nvSpPr>
            <p:spPr bwMode="auto">
              <a:xfrm>
                <a:off x="422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41" name="Rectangle 45"/>
              <p:cNvSpPr>
                <a:spLocks noChangeArrowheads="1"/>
              </p:cNvSpPr>
              <p:nvPr/>
            </p:nvSpPr>
            <p:spPr bwMode="auto">
              <a:xfrm>
                <a:off x="446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42" name="Rectangle 46"/>
              <p:cNvSpPr>
                <a:spLocks noChangeArrowheads="1"/>
              </p:cNvSpPr>
              <p:nvPr/>
            </p:nvSpPr>
            <p:spPr bwMode="auto">
              <a:xfrm>
                <a:off x="470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</p:grpSp>
        <p:cxnSp>
          <p:nvCxnSpPr>
            <p:cNvPr id="413743" name="AutoShape 47"/>
            <p:cNvCxnSpPr>
              <a:cxnSpLocks noChangeShapeType="1"/>
              <a:stCxn id="413744" idx="6"/>
              <a:endCxn id="413746" idx="1"/>
            </p:cNvCxnSpPr>
            <p:nvPr/>
          </p:nvCxnSpPr>
          <p:spPr bwMode="auto">
            <a:xfrm flipV="1">
              <a:off x="3144" y="2711"/>
              <a:ext cx="840" cy="433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3744" name="Oval 48"/>
            <p:cNvSpPr>
              <a:spLocks noChangeArrowheads="1"/>
            </p:cNvSpPr>
            <p:nvPr/>
          </p:nvSpPr>
          <p:spPr bwMode="auto">
            <a:xfrm>
              <a:off x="3048" y="3096"/>
              <a:ext cx="96" cy="96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grpSp>
          <p:nvGrpSpPr>
            <p:cNvPr id="413745" name="Group 49"/>
            <p:cNvGrpSpPr>
              <a:grpSpLocks/>
            </p:cNvGrpSpPr>
            <p:nvPr/>
          </p:nvGrpSpPr>
          <p:grpSpPr bwMode="auto">
            <a:xfrm>
              <a:off x="3984" y="2592"/>
              <a:ext cx="962" cy="237"/>
              <a:chOff x="3984" y="1968"/>
              <a:chExt cx="962" cy="237"/>
            </a:xfrm>
          </p:grpSpPr>
          <p:sp>
            <p:nvSpPr>
              <p:cNvPr id="413746" name="Rectangle 50"/>
              <p:cNvSpPr>
                <a:spLocks noChangeArrowheads="1"/>
              </p:cNvSpPr>
              <p:nvPr/>
            </p:nvSpPr>
            <p:spPr bwMode="auto">
              <a:xfrm>
                <a:off x="398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47" name="Rectangle 51"/>
              <p:cNvSpPr>
                <a:spLocks noChangeArrowheads="1"/>
              </p:cNvSpPr>
              <p:nvPr/>
            </p:nvSpPr>
            <p:spPr bwMode="auto">
              <a:xfrm>
                <a:off x="422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48" name="Rectangle 52"/>
              <p:cNvSpPr>
                <a:spLocks noChangeArrowheads="1"/>
              </p:cNvSpPr>
              <p:nvPr/>
            </p:nvSpPr>
            <p:spPr bwMode="auto">
              <a:xfrm>
                <a:off x="446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49" name="Rectangle 53"/>
              <p:cNvSpPr>
                <a:spLocks noChangeArrowheads="1"/>
              </p:cNvSpPr>
              <p:nvPr/>
            </p:nvSpPr>
            <p:spPr bwMode="auto">
              <a:xfrm>
                <a:off x="470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</p:grpSp>
        <p:cxnSp>
          <p:nvCxnSpPr>
            <p:cNvPr id="413750" name="AutoShape 54"/>
            <p:cNvCxnSpPr>
              <a:cxnSpLocks noChangeShapeType="1"/>
              <a:stCxn id="413751" idx="6"/>
              <a:endCxn id="413753" idx="1"/>
            </p:cNvCxnSpPr>
            <p:nvPr/>
          </p:nvCxnSpPr>
          <p:spPr bwMode="auto">
            <a:xfrm flipV="1">
              <a:off x="3144" y="3047"/>
              <a:ext cx="840" cy="337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3751" name="Oval 55"/>
            <p:cNvSpPr>
              <a:spLocks noChangeArrowheads="1"/>
            </p:cNvSpPr>
            <p:nvPr/>
          </p:nvSpPr>
          <p:spPr bwMode="auto">
            <a:xfrm>
              <a:off x="3048" y="3336"/>
              <a:ext cx="96" cy="96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grpSp>
          <p:nvGrpSpPr>
            <p:cNvPr id="413752" name="Group 56"/>
            <p:cNvGrpSpPr>
              <a:grpSpLocks/>
            </p:cNvGrpSpPr>
            <p:nvPr/>
          </p:nvGrpSpPr>
          <p:grpSpPr bwMode="auto">
            <a:xfrm>
              <a:off x="3984" y="2928"/>
              <a:ext cx="962" cy="237"/>
              <a:chOff x="3984" y="1968"/>
              <a:chExt cx="962" cy="237"/>
            </a:xfrm>
          </p:grpSpPr>
          <p:sp>
            <p:nvSpPr>
              <p:cNvPr id="413753" name="Rectangle 57"/>
              <p:cNvSpPr>
                <a:spLocks noChangeArrowheads="1"/>
              </p:cNvSpPr>
              <p:nvPr/>
            </p:nvSpPr>
            <p:spPr bwMode="auto">
              <a:xfrm>
                <a:off x="398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54" name="Rectangle 58"/>
              <p:cNvSpPr>
                <a:spLocks noChangeArrowheads="1"/>
              </p:cNvSpPr>
              <p:nvPr/>
            </p:nvSpPr>
            <p:spPr bwMode="auto">
              <a:xfrm>
                <a:off x="422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55" name="Rectangle 59"/>
              <p:cNvSpPr>
                <a:spLocks noChangeArrowheads="1"/>
              </p:cNvSpPr>
              <p:nvPr/>
            </p:nvSpPr>
            <p:spPr bwMode="auto">
              <a:xfrm>
                <a:off x="446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56" name="Rectangle 60"/>
              <p:cNvSpPr>
                <a:spLocks noChangeArrowheads="1"/>
              </p:cNvSpPr>
              <p:nvPr/>
            </p:nvSpPr>
            <p:spPr bwMode="auto">
              <a:xfrm>
                <a:off x="470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</p:grpSp>
        <p:cxnSp>
          <p:nvCxnSpPr>
            <p:cNvPr id="413757" name="AutoShape 61"/>
            <p:cNvCxnSpPr>
              <a:cxnSpLocks noChangeShapeType="1"/>
              <a:stCxn id="413758" idx="6"/>
              <a:endCxn id="413760" idx="1"/>
            </p:cNvCxnSpPr>
            <p:nvPr/>
          </p:nvCxnSpPr>
          <p:spPr bwMode="auto">
            <a:xfrm flipV="1">
              <a:off x="3144" y="3383"/>
              <a:ext cx="840" cy="241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3758" name="Oval 62"/>
            <p:cNvSpPr>
              <a:spLocks noChangeArrowheads="1"/>
            </p:cNvSpPr>
            <p:nvPr/>
          </p:nvSpPr>
          <p:spPr bwMode="auto">
            <a:xfrm>
              <a:off x="3048" y="3576"/>
              <a:ext cx="96" cy="96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grpSp>
          <p:nvGrpSpPr>
            <p:cNvPr id="413759" name="Group 63"/>
            <p:cNvGrpSpPr>
              <a:grpSpLocks/>
            </p:cNvGrpSpPr>
            <p:nvPr/>
          </p:nvGrpSpPr>
          <p:grpSpPr bwMode="auto">
            <a:xfrm>
              <a:off x="3984" y="3264"/>
              <a:ext cx="962" cy="237"/>
              <a:chOff x="3984" y="1968"/>
              <a:chExt cx="962" cy="237"/>
            </a:xfrm>
          </p:grpSpPr>
          <p:sp>
            <p:nvSpPr>
              <p:cNvPr id="413760" name="Rectangle 64"/>
              <p:cNvSpPr>
                <a:spLocks noChangeArrowheads="1"/>
              </p:cNvSpPr>
              <p:nvPr/>
            </p:nvSpPr>
            <p:spPr bwMode="auto">
              <a:xfrm>
                <a:off x="398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61" name="Rectangle 65"/>
              <p:cNvSpPr>
                <a:spLocks noChangeArrowheads="1"/>
              </p:cNvSpPr>
              <p:nvPr/>
            </p:nvSpPr>
            <p:spPr bwMode="auto">
              <a:xfrm>
                <a:off x="422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62" name="Rectangle 66"/>
              <p:cNvSpPr>
                <a:spLocks noChangeArrowheads="1"/>
              </p:cNvSpPr>
              <p:nvPr/>
            </p:nvSpPr>
            <p:spPr bwMode="auto">
              <a:xfrm>
                <a:off x="446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413763" name="Rectangle 67"/>
              <p:cNvSpPr>
                <a:spLocks noChangeArrowheads="1"/>
              </p:cNvSpPr>
              <p:nvPr/>
            </p:nvSpPr>
            <p:spPr bwMode="auto">
              <a:xfrm>
                <a:off x="4704" y="1968"/>
                <a:ext cx="242" cy="23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effectLst/>
                    <a:latin typeface="Helvetica" panose="020B0604020202020204" pitchFamily="34" charset="0"/>
                  </a:rPr>
                  <a:t>   </a:t>
                </a:r>
              </a:p>
            </p:txBody>
          </p:sp>
        </p:grpSp>
        <p:sp>
          <p:nvSpPr>
            <p:cNvPr id="413764" name="Text Box 68"/>
            <p:cNvSpPr txBox="1">
              <a:spLocks noChangeArrowheads="1"/>
            </p:cNvSpPr>
            <p:nvPr/>
          </p:nvSpPr>
          <p:spPr bwMode="auto">
            <a:xfrm>
              <a:off x="4032" y="1728"/>
              <a:ext cx="176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400">
                  <a:effectLst/>
                  <a:latin typeface="Helvetica" panose="020B0604020202020204" pitchFamily="34" charset="0"/>
                </a:rPr>
                <a:t>0</a:t>
              </a:r>
            </a:p>
          </p:txBody>
        </p:sp>
        <p:sp>
          <p:nvSpPr>
            <p:cNvPr id="413765" name="Text Box 69"/>
            <p:cNvSpPr txBox="1">
              <a:spLocks noChangeArrowheads="1"/>
            </p:cNvSpPr>
            <p:nvPr/>
          </p:nvSpPr>
          <p:spPr bwMode="auto">
            <a:xfrm>
              <a:off x="4272" y="1728"/>
              <a:ext cx="176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400">
                  <a:effectLst/>
                  <a:latin typeface="Helvetica" panose="020B0604020202020204" pitchFamily="34" charset="0"/>
                </a:rPr>
                <a:t>1</a:t>
              </a:r>
            </a:p>
          </p:txBody>
        </p:sp>
        <p:sp>
          <p:nvSpPr>
            <p:cNvPr id="413766" name="Text Box 70"/>
            <p:cNvSpPr txBox="1">
              <a:spLocks noChangeArrowheads="1"/>
            </p:cNvSpPr>
            <p:nvPr/>
          </p:nvSpPr>
          <p:spPr bwMode="auto">
            <a:xfrm>
              <a:off x="4512" y="1728"/>
              <a:ext cx="176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400">
                  <a:effectLst/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413767" name="Text Box 71"/>
            <p:cNvSpPr txBox="1">
              <a:spLocks noChangeArrowheads="1"/>
            </p:cNvSpPr>
            <p:nvPr/>
          </p:nvSpPr>
          <p:spPr bwMode="auto">
            <a:xfrm>
              <a:off x="4752" y="1728"/>
              <a:ext cx="176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400">
                  <a:effectLst/>
                  <a:latin typeface="Helvetica" panose="020B0604020202020204" pitchFamily="34" charset="0"/>
                </a:rPr>
                <a:t>3</a:t>
              </a:r>
            </a:p>
          </p:txBody>
        </p:sp>
      </p:grpSp>
      <p:sp>
        <p:nvSpPr>
          <p:cNvPr id="413768" name="Text Box 72"/>
          <p:cNvSpPr txBox="1">
            <a:spLocks noChangeArrowheads="1"/>
          </p:cNvSpPr>
          <p:nvPr/>
        </p:nvSpPr>
        <p:spPr bwMode="auto">
          <a:xfrm>
            <a:off x="685800" y="4191000"/>
            <a:ext cx="35083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400">
                <a:effectLst/>
              </a:rPr>
              <a:t>a</a:t>
            </a:r>
          </a:p>
        </p:txBody>
      </p:sp>
      <p:grpSp>
        <p:nvGrpSpPr>
          <p:cNvPr id="413783" name="Group 87"/>
          <p:cNvGrpSpPr>
            <a:grpSpLocks/>
          </p:cNvGrpSpPr>
          <p:nvPr/>
        </p:nvGrpSpPr>
        <p:grpSpPr bwMode="auto">
          <a:xfrm>
            <a:off x="1066800" y="4191000"/>
            <a:ext cx="1524000" cy="1905000"/>
            <a:chOff x="576" y="1008"/>
            <a:chExt cx="960" cy="1200"/>
          </a:xfrm>
        </p:grpSpPr>
        <p:sp>
          <p:nvSpPr>
            <p:cNvPr id="413713" name="Line 17"/>
            <p:cNvSpPr>
              <a:spLocks noChangeShapeType="1"/>
            </p:cNvSpPr>
            <p:nvPr/>
          </p:nvSpPr>
          <p:spPr bwMode="auto">
            <a:xfrm>
              <a:off x="576" y="1008"/>
              <a:ext cx="0" cy="120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3722" name="Line 26"/>
            <p:cNvSpPr>
              <a:spLocks noChangeShapeType="1"/>
            </p:cNvSpPr>
            <p:nvPr/>
          </p:nvSpPr>
          <p:spPr bwMode="auto">
            <a:xfrm>
              <a:off x="576" y="1008"/>
              <a:ext cx="96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3772" name="Line 76"/>
            <p:cNvSpPr>
              <a:spLocks noChangeShapeType="1"/>
            </p:cNvSpPr>
            <p:nvPr/>
          </p:nvSpPr>
          <p:spPr bwMode="auto">
            <a:xfrm>
              <a:off x="816" y="1008"/>
              <a:ext cx="0" cy="120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3773" name="Line 77"/>
            <p:cNvSpPr>
              <a:spLocks noChangeShapeType="1"/>
            </p:cNvSpPr>
            <p:nvPr/>
          </p:nvSpPr>
          <p:spPr bwMode="auto">
            <a:xfrm>
              <a:off x="1056" y="1008"/>
              <a:ext cx="0" cy="120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3774" name="Line 78"/>
            <p:cNvSpPr>
              <a:spLocks noChangeShapeType="1"/>
            </p:cNvSpPr>
            <p:nvPr/>
          </p:nvSpPr>
          <p:spPr bwMode="auto">
            <a:xfrm>
              <a:off x="1296" y="1008"/>
              <a:ext cx="0" cy="120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3775" name="Line 79"/>
            <p:cNvSpPr>
              <a:spLocks noChangeShapeType="1"/>
            </p:cNvSpPr>
            <p:nvPr/>
          </p:nvSpPr>
          <p:spPr bwMode="auto">
            <a:xfrm>
              <a:off x="1536" y="1008"/>
              <a:ext cx="0" cy="120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3776" name="Line 80"/>
            <p:cNvSpPr>
              <a:spLocks noChangeShapeType="1"/>
            </p:cNvSpPr>
            <p:nvPr/>
          </p:nvSpPr>
          <p:spPr bwMode="auto">
            <a:xfrm>
              <a:off x="576" y="1248"/>
              <a:ext cx="96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3777" name="Line 81"/>
            <p:cNvSpPr>
              <a:spLocks noChangeShapeType="1"/>
            </p:cNvSpPr>
            <p:nvPr/>
          </p:nvSpPr>
          <p:spPr bwMode="auto">
            <a:xfrm>
              <a:off x="576" y="1488"/>
              <a:ext cx="96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3778" name="Line 82"/>
            <p:cNvSpPr>
              <a:spLocks noChangeShapeType="1"/>
            </p:cNvSpPr>
            <p:nvPr/>
          </p:nvSpPr>
          <p:spPr bwMode="auto">
            <a:xfrm>
              <a:off x="576" y="1728"/>
              <a:ext cx="96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3779" name="Line 83"/>
            <p:cNvSpPr>
              <a:spLocks noChangeShapeType="1"/>
            </p:cNvSpPr>
            <p:nvPr/>
          </p:nvSpPr>
          <p:spPr bwMode="auto">
            <a:xfrm>
              <a:off x="576" y="1968"/>
              <a:ext cx="96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3780" name="Line 84"/>
            <p:cNvSpPr>
              <a:spLocks noChangeShapeType="1"/>
            </p:cNvSpPr>
            <p:nvPr/>
          </p:nvSpPr>
          <p:spPr bwMode="auto">
            <a:xfrm>
              <a:off x="576" y="2208"/>
              <a:ext cx="96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</p:grpSp>
      <p:sp>
        <p:nvSpPr>
          <p:cNvPr id="413781" name="Text Box 85"/>
          <p:cNvSpPr txBox="1">
            <a:spLocks noChangeArrowheads="1"/>
          </p:cNvSpPr>
          <p:nvPr/>
        </p:nvSpPr>
        <p:spPr bwMode="auto">
          <a:xfrm>
            <a:off x="533400" y="2189425"/>
            <a:ext cx="4495800" cy="9669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AU" altLang="el-GR" sz="20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a[][];</a:t>
            </a:r>
          </a:p>
          <a:p>
            <a:pPr>
              <a:lnSpc>
                <a:spcPct val="80000"/>
              </a:lnSpc>
            </a:pPr>
            <a:endParaRPr lang="en-AU" altLang="el-GR" sz="2000" b="1" dirty="0"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a = </a:t>
            </a:r>
            <a:r>
              <a:rPr lang="en-AU" altLang="el-GR" sz="20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new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solidFill>
                  <a:srgbClr val="3333FF"/>
                </a:solidFill>
                <a:effectLst/>
                <a:latin typeface="Courier New" panose="02070309020205020404" pitchFamily="49" charset="0"/>
              </a:rPr>
              <a:t>[5][</a:t>
            </a:r>
            <a:r>
              <a:rPr lang="el-GR" altLang="el-GR" sz="2000" b="1" dirty="0">
                <a:solidFill>
                  <a:srgbClr val="3333FF"/>
                </a:solidFill>
                <a:effectLst/>
                <a:latin typeface="Courier New" panose="02070309020205020404" pitchFamily="49" charset="0"/>
              </a:rPr>
              <a:t>4</a:t>
            </a:r>
            <a:r>
              <a:rPr lang="en-AU" altLang="el-GR" sz="2000" b="1" dirty="0">
                <a:solidFill>
                  <a:srgbClr val="3333FF"/>
                </a:solidFill>
                <a:effectLst/>
                <a:latin typeface="Courier New" panose="02070309020205020404" pitchFamily="49" charset="0"/>
              </a:rPr>
              <a:t>]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;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1000" y="1497459"/>
            <a:ext cx="19603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/>
              <a:t>Εναλλακτικά: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35820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3622B623-48C0-886E-EB56-95C7A1E117CC}"/>
              </a:ext>
            </a:extLst>
          </p:cNvPr>
          <p:cNvSpPr/>
          <p:nvPr/>
        </p:nvSpPr>
        <p:spPr bwMode="auto">
          <a:xfrm>
            <a:off x="2699792" y="5013176"/>
            <a:ext cx="6048672" cy="144016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Ορθογώνιο: Στρογγύλεμα γωνιών 14">
            <a:extLst>
              <a:ext uri="{FF2B5EF4-FFF2-40B4-BE49-F238E27FC236}">
                <a16:creationId xmlns:a16="http://schemas.microsoft.com/office/drawing/2014/main" id="{2BB5A3ED-4D20-E034-44AC-FD981069A2ED}"/>
              </a:ext>
            </a:extLst>
          </p:cNvPr>
          <p:cNvSpPr/>
          <p:nvPr/>
        </p:nvSpPr>
        <p:spPr bwMode="auto">
          <a:xfrm>
            <a:off x="2771800" y="5112568"/>
            <a:ext cx="5904656" cy="126876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32C3FFFD-ECC9-2DCC-9A8E-29C5A1A9CE90}"/>
              </a:ext>
            </a:extLst>
          </p:cNvPr>
          <p:cNvSpPr/>
          <p:nvPr/>
        </p:nvSpPr>
        <p:spPr bwMode="auto">
          <a:xfrm>
            <a:off x="2843808" y="5805264"/>
            <a:ext cx="5760640" cy="576064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Ορθογώνιο: Στρογγύλεμα γωνιών 16">
            <a:extLst>
              <a:ext uri="{FF2B5EF4-FFF2-40B4-BE49-F238E27FC236}">
                <a16:creationId xmlns:a16="http://schemas.microsoft.com/office/drawing/2014/main" id="{8ECFA70B-A95C-3615-801F-08D86021D8BB}"/>
              </a:ext>
            </a:extLst>
          </p:cNvPr>
          <p:cNvSpPr/>
          <p:nvPr/>
        </p:nvSpPr>
        <p:spPr bwMode="auto">
          <a:xfrm>
            <a:off x="2987824" y="5877272"/>
            <a:ext cx="5544616" cy="43204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E8F8DF59-7BD1-4D8B-0ED0-B21AF729F943}"/>
              </a:ext>
            </a:extLst>
          </p:cNvPr>
          <p:cNvSpPr/>
          <p:nvPr/>
        </p:nvSpPr>
        <p:spPr bwMode="auto">
          <a:xfrm>
            <a:off x="611560" y="2060848"/>
            <a:ext cx="6120680" cy="288032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38831689-BD2B-4010-5EDE-0DE4630DE349}"/>
              </a:ext>
            </a:extLst>
          </p:cNvPr>
          <p:cNvSpPr/>
          <p:nvPr/>
        </p:nvSpPr>
        <p:spPr bwMode="auto">
          <a:xfrm>
            <a:off x="683568" y="2160240"/>
            <a:ext cx="5976664" cy="270892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7FDE215E-9779-D74C-1DBC-11EB79B0E35A}"/>
              </a:ext>
            </a:extLst>
          </p:cNvPr>
          <p:cNvSpPr/>
          <p:nvPr/>
        </p:nvSpPr>
        <p:spPr bwMode="auto">
          <a:xfrm>
            <a:off x="755576" y="3284984"/>
            <a:ext cx="5832648" cy="1512168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FB23B611-CE2B-7569-A8EC-C72E754190E1}"/>
              </a:ext>
            </a:extLst>
          </p:cNvPr>
          <p:cNvSpPr/>
          <p:nvPr/>
        </p:nvSpPr>
        <p:spPr bwMode="auto">
          <a:xfrm>
            <a:off x="899592" y="3356992"/>
            <a:ext cx="5616624" cy="136815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F4D11B97-BB65-B568-05D1-9CC50D6CE2BF}"/>
              </a:ext>
            </a:extLst>
          </p:cNvPr>
          <p:cNvSpPr/>
          <p:nvPr/>
        </p:nvSpPr>
        <p:spPr bwMode="auto">
          <a:xfrm>
            <a:off x="971600" y="4149080"/>
            <a:ext cx="5544616" cy="576064"/>
          </a:xfrm>
          <a:prstGeom prst="roundRect">
            <a:avLst>
              <a:gd name="adj" fmla="val 3537"/>
            </a:avLst>
          </a:prstGeom>
          <a:solidFill>
            <a:srgbClr val="FF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A88DE9F8-B2BB-49B0-05C5-B8EE1BE4E2F7}"/>
              </a:ext>
            </a:extLst>
          </p:cNvPr>
          <p:cNvSpPr/>
          <p:nvPr/>
        </p:nvSpPr>
        <p:spPr bwMode="auto">
          <a:xfrm>
            <a:off x="1403648" y="4437112"/>
            <a:ext cx="5112568" cy="28803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Αποφύγετε τη χρήση τιμών</a:t>
            </a:r>
            <a:r>
              <a:rPr lang="en-AU" altLang="el-GR" sz="3600"/>
              <a:t>!</a:t>
            </a:r>
          </a:p>
        </p:txBody>
      </p:sp>
      <p:sp>
        <p:nvSpPr>
          <p:cNvPr id="415747" name="Text Box 3"/>
          <p:cNvSpPr txBox="1">
            <a:spLocks noChangeArrowheads="1"/>
          </p:cNvSpPr>
          <p:nvPr/>
        </p:nvSpPr>
        <p:spPr bwMode="auto">
          <a:xfrm>
            <a:off x="943331" y="2232248"/>
            <a:ext cx="5500877" cy="25273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AU" altLang="el-GR" sz="18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private</a:t>
            </a:r>
            <a:r>
              <a:rPr lang="en-AU" altLang="el-GR" sz="1800" b="1" dirty="0">
                <a:effectLst/>
                <a:latin typeface="Courier New" panose="02070309020205020404" pitchFamily="49" charset="0"/>
              </a:rPr>
              <a:t> </a:t>
            </a:r>
            <a:r>
              <a:rPr lang="en-AU" altLang="el-GR" sz="18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static</a:t>
            </a:r>
            <a:r>
              <a:rPr lang="en-AU" altLang="el-GR" sz="1800" b="1" dirty="0">
                <a:effectLst/>
                <a:latin typeface="Courier New" panose="02070309020205020404" pitchFamily="49" charset="0"/>
              </a:rPr>
              <a:t> </a:t>
            </a:r>
            <a:r>
              <a:rPr lang="en-AU" altLang="el-GR" sz="18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final</a:t>
            </a:r>
            <a:r>
              <a:rPr lang="en-AU" altLang="el-GR" sz="1800" b="1" dirty="0">
                <a:effectLst/>
                <a:latin typeface="Courier New" panose="02070309020205020404" pitchFamily="49" charset="0"/>
              </a:rPr>
              <a:t> </a:t>
            </a:r>
            <a:r>
              <a:rPr lang="en-AU" altLang="el-GR" sz="18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AU" altLang="el-GR" sz="1800" b="1" dirty="0">
                <a:effectLst/>
                <a:latin typeface="Courier New" panose="02070309020205020404" pitchFamily="49" charset="0"/>
              </a:rPr>
              <a:t> ROWS = 5;</a:t>
            </a:r>
          </a:p>
          <a:p>
            <a:pPr>
              <a:lnSpc>
                <a:spcPct val="80000"/>
              </a:lnSpc>
            </a:pPr>
            <a:r>
              <a:rPr lang="en-AU" altLang="el-GR" sz="18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private</a:t>
            </a:r>
            <a:r>
              <a:rPr lang="en-AU" altLang="el-GR" sz="1800" b="1" dirty="0">
                <a:effectLst/>
                <a:latin typeface="Courier New" panose="02070309020205020404" pitchFamily="49" charset="0"/>
              </a:rPr>
              <a:t> </a:t>
            </a:r>
            <a:r>
              <a:rPr lang="en-AU" altLang="el-GR" sz="18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static</a:t>
            </a:r>
            <a:r>
              <a:rPr lang="en-AU" altLang="el-GR" sz="1800" b="1" dirty="0">
                <a:effectLst/>
                <a:latin typeface="Courier New" panose="02070309020205020404" pitchFamily="49" charset="0"/>
              </a:rPr>
              <a:t> </a:t>
            </a:r>
            <a:r>
              <a:rPr lang="en-AU" altLang="el-GR" sz="18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final</a:t>
            </a:r>
            <a:r>
              <a:rPr lang="en-AU" altLang="el-GR" sz="1800" b="1" dirty="0">
                <a:effectLst/>
                <a:latin typeface="Courier New" panose="02070309020205020404" pitchFamily="49" charset="0"/>
              </a:rPr>
              <a:t> </a:t>
            </a:r>
            <a:r>
              <a:rPr lang="en-AU" altLang="el-GR" sz="18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AU" altLang="el-GR" sz="1800" b="1" dirty="0">
                <a:effectLst/>
                <a:latin typeface="Courier New" panose="02070309020205020404" pitchFamily="49" charset="0"/>
              </a:rPr>
              <a:t> COLUMNS = 4;</a:t>
            </a:r>
          </a:p>
          <a:p>
            <a:pPr>
              <a:lnSpc>
                <a:spcPct val="80000"/>
              </a:lnSpc>
            </a:pPr>
            <a:endParaRPr lang="en-AU" altLang="el-GR" sz="1800" b="1" dirty="0"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AU" altLang="el-GR" sz="1800" b="1" dirty="0">
                <a:effectLst/>
                <a:latin typeface="Courier New" panose="02070309020205020404" pitchFamily="49" charset="0"/>
              </a:rPr>
              <a:t>...</a:t>
            </a:r>
          </a:p>
          <a:p>
            <a:pPr>
              <a:lnSpc>
                <a:spcPct val="80000"/>
              </a:lnSpc>
            </a:pPr>
            <a:r>
              <a:rPr lang="en-AU" altLang="el-GR" sz="18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AU" altLang="el-GR" sz="1800" b="1" dirty="0">
                <a:effectLst/>
                <a:latin typeface="Courier New" panose="02070309020205020404" pitchFamily="49" charset="0"/>
              </a:rPr>
              <a:t> a[][];</a:t>
            </a:r>
          </a:p>
          <a:p>
            <a:pPr>
              <a:lnSpc>
                <a:spcPct val="80000"/>
              </a:lnSpc>
            </a:pPr>
            <a:endParaRPr lang="en-AU" altLang="el-GR" sz="1800" b="1" dirty="0"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AU" altLang="el-GR" sz="1800" b="1" dirty="0">
                <a:effectLst/>
                <a:latin typeface="Courier New" panose="02070309020205020404" pitchFamily="49" charset="0"/>
              </a:rPr>
              <a:t>a = </a:t>
            </a:r>
            <a:r>
              <a:rPr lang="en-AU" altLang="el-GR" sz="18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new </a:t>
            </a:r>
            <a:r>
              <a:rPr lang="en-AU" altLang="el-GR" sz="18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AU" altLang="el-GR" sz="1800" b="1" dirty="0">
                <a:effectLst/>
                <a:latin typeface="Courier New" panose="02070309020205020404" pitchFamily="49" charset="0"/>
              </a:rPr>
              <a:t>[ROWS]</a:t>
            </a:r>
            <a:r>
              <a:rPr lang="en-AU" altLang="el-GR" sz="1800" b="1" dirty="0">
                <a:solidFill>
                  <a:srgbClr val="3333FF"/>
                </a:solidFill>
                <a:effectLst/>
                <a:latin typeface="Courier New" panose="02070309020205020404" pitchFamily="49" charset="0"/>
              </a:rPr>
              <a:t>[]</a:t>
            </a:r>
            <a:r>
              <a:rPr lang="en-AU" altLang="el-GR" sz="1800" b="1" dirty="0">
                <a:effectLst/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AU" altLang="el-GR" sz="18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for</a:t>
            </a:r>
            <a:r>
              <a:rPr lang="en-AU" altLang="el-GR" sz="1800" b="1" dirty="0">
                <a:effectLst/>
                <a:latin typeface="Courier New" panose="02070309020205020404" pitchFamily="49" charset="0"/>
              </a:rPr>
              <a:t>(</a:t>
            </a:r>
            <a:r>
              <a:rPr lang="en-AU" altLang="el-GR" sz="18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AU" altLang="el-GR" sz="1800" b="1" dirty="0">
                <a:effectLst/>
                <a:latin typeface="Courier New" panose="02070309020205020404" pitchFamily="49" charset="0"/>
              </a:rPr>
              <a:t> </a:t>
            </a:r>
            <a:r>
              <a:rPr lang="en-AU" altLang="el-GR" sz="1800" b="1" dirty="0" err="1">
                <a:effectLst/>
                <a:latin typeface="Courier New" panose="02070309020205020404" pitchFamily="49" charset="0"/>
              </a:rPr>
              <a:t>i</a:t>
            </a:r>
            <a:r>
              <a:rPr lang="en-AU" altLang="el-GR" sz="1800" b="1" dirty="0">
                <a:effectLst/>
                <a:latin typeface="Courier New" panose="02070309020205020404" pitchFamily="49" charset="0"/>
              </a:rPr>
              <a:t> = 0; </a:t>
            </a:r>
            <a:r>
              <a:rPr lang="en-AU" altLang="el-GR" sz="1800" b="1" dirty="0" err="1">
                <a:effectLst/>
                <a:latin typeface="Courier New" panose="02070309020205020404" pitchFamily="49" charset="0"/>
              </a:rPr>
              <a:t>i</a:t>
            </a:r>
            <a:r>
              <a:rPr lang="en-AU" altLang="el-GR" sz="1800" b="1" dirty="0">
                <a:effectLst/>
                <a:latin typeface="Courier New" panose="02070309020205020404" pitchFamily="49" charset="0"/>
              </a:rPr>
              <a:t> &lt; ROWS; </a:t>
            </a:r>
            <a:r>
              <a:rPr lang="en-AU" altLang="el-GR" sz="1800" b="1" dirty="0" err="1">
                <a:effectLst/>
                <a:latin typeface="Courier New" panose="02070309020205020404" pitchFamily="49" charset="0"/>
              </a:rPr>
              <a:t>i</a:t>
            </a:r>
            <a:r>
              <a:rPr lang="en-AU" altLang="el-GR" sz="1800" b="1" dirty="0">
                <a:effectLst/>
                <a:latin typeface="Courier New" panose="02070309020205020404" pitchFamily="49" charset="0"/>
              </a:rPr>
              <a:t>++)</a:t>
            </a:r>
          </a:p>
          <a:p>
            <a:pPr>
              <a:lnSpc>
                <a:spcPct val="80000"/>
              </a:lnSpc>
            </a:pPr>
            <a:r>
              <a:rPr lang="en-AU" altLang="el-GR" sz="1800" b="1" dirty="0">
                <a:effectLst/>
                <a:latin typeface="Courier New" panose="02070309020205020404" pitchFamily="49" charset="0"/>
              </a:rPr>
              <a:t>   a[</a:t>
            </a:r>
            <a:r>
              <a:rPr lang="en-AU" altLang="el-GR" sz="1800" b="1" dirty="0" err="1">
                <a:effectLst/>
                <a:latin typeface="Courier New" panose="02070309020205020404" pitchFamily="49" charset="0"/>
              </a:rPr>
              <a:t>i</a:t>
            </a:r>
            <a:r>
              <a:rPr lang="en-AU" altLang="el-GR" sz="1800" b="1" dirty="0">
                <a:effectLst/>
                <a:latin typeface="Courier New" panose="02070309020205020404" pitchFamily="49" charset="0"/>
              </a:rPr>
              <a:t>] = </a:t>
            </a:r>
            <a:r>
              <a:rPr lang="en-AU" altLang="el-GR" sz="18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new </a:t>
            </a:r>
            <a:r>
              <a:rPr lang="en-AU" altLang="el-GR" sz="18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AU" altLang="el-GR" sz="1800" b="1" dirty="0">
                <a:effectLst/>
                <a:latin typeface="Courier New" panose="02070309020205020404" pitchFamily="49" charset="0"/>
              </a:rPr>
              <a:t>[COLUMNS];</a:t>
            </a:r>
          </a:p>
        </p:txBody>
      </p:sp>
      <p:sp>
        <p:nvSpPr>
          <p:cNvPr id="415748" name="Text Box 4"/>
          <p:cNvSpPr txBox="1">
            <a:spLocks noChangeArrowheads="1"/>
          </p:cNvSpPr>
          <p:nvPr/>
        </p:nvSpPr>
        <p:spPr bwMode="auto">
          <a:xfrm>
            <a:off x="900113" y="1196752"/>
            <a:ext cx="6491287" cy="82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l-GR" altLang="el-GR" sz="2400" dirty="0">
                <a:effectLst/>
              </a:rPr>
              <a:t>Αποφύγετε τη χρήση αριθμητικών τιμών για τον προσδιορισμό του μεγέθους των πινάκων. </a:t>
            </a:r>
            <a:endParaRPr lang="en-AU" altLang="el-GR" sz="2400" dirty="0">
              <a:effectLst/>
            </a:endParaRPr>
          </a:p>
        </p:txBody>
      </p:sp>
      <p:sp>
        <p:nvSpPr>
          <p:cNvPr id="415749" name="Text Box 5"/>
          <p:cNvSpPr txBox="1">
            <a:spLocks noChangeArrowheads="1"/>
          </p:cNvSpPr>
          <p:nvPr/>
        </p:nvSpPr>
        <p:spPr bwMode="auto">
          <a:xfrm>
            <a:off x="7086600" y="2209800"/>
            <a:ext cx="17526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 sz="2400" i="1">
                <a:effectLst/>
                <a:latin typeface="Times New Roman" panose="02020603050405020304" pitchFamily="18" charset="0"/>
              </a:rPr>
              <a:t>Μία σταθερά</a:t>
            </a:r>
            <a:endParaRPr lang="en-AU" altLang="el-GR" sz="2400" i="1">
              <a:effectLst/>
              <a:latin typeface="Times New Roman" panose="02020603050405020304" pitchFamily="18" charset="0"/>
            </a:endParaRPr>
          </a:p>
        </p:txBody>
      </p:sp>
      <p:sp>
        <p:nvSpPr>
          <p:cNvPr id="415750" name="Line 6"/>
          <p:cNvSpPr>
            <a:spLocks noChangeShapeType="1"/>
          </p:cNvSpPr>
          <p:nvPr/>
        </p:nvSpPr>
        <p:spPr bwMode="auto">
          <a:xfrm flipH="1" flipV="1">
            <a:off x="6012158" y="2447923"/>
            <a:ext cx="1224137" cy="44972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3059832" y="5157192"/>
            <a:ext cx="5500877" cy="115621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AU" altLang="el-GR" sz="18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private static final </a:t>
            </a:r>
            <a:r>
              <a:rPr lang="en-AU" altLang="el-GR" sz="18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AU" altLang="el-GR" sz="1800" b="1" dirty="0">
                <a:effectLst/>
                <a:latin typeface="Courier New" panose="02070309020205020404" pitchFamily="49" charset="0"/>
              </a:rPr>
              <a:t> ROWS = 5;</a:t>
            </a:r>
          </a:p>
          <a:p>
            <a:pPr>
              <a:lnSpc>
                <a:spcPct val="80000"/>
              </a:lnSpc>
            </a:pPr>
            <a:r>
              <a:rPr lang="en-AU" altLang="el-GR" sz="18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private static final </a:t>
            </a:r>
            <a:r>
              <a:rPr lang="en-AU" altLang="el-GR" sz="18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AU" altLang="el-GR" sz="1800" b="1" dirty="0">
                <a:effectLst/>
                <a:latin typeface="Courier New" panose="02070309020205020404" pitchFamily="49" charset="0"/>
              </a:rPr>
              <a:t> COLUMNS = 4;</a:t>
            </a:r>
          </a:p>
          <a:p>
            <a:pPr>
              <a:lnSpc>
                <a:spcPct val="80000"/>
              </a:lnSpc>
            </a:pPr>
            <a:endParaRPr lang="en-AU" altLang="el-GR" sz="1800" b="1" dirty="0"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l-GR" sz="18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altLang="el-GR" sz="1800" b="1" dirty="0">
                <a:effectLst/>
                <a:latin typeface="Courier New" panose="02070309020205020404" pitchFamily="49" charset="0"/>
              </a:rPr>
              <a:t> </a:t>
            </a:r>
            <a:r>
              <a:rPr lang="en-AU" altLang="el-GR" sz="1800" b="1" dirty="0">
                <a:effectLst/>
                <a:latin typeface="Courier New" panose="02070309020205020404" pitchFamily="49" charset="0"/>
              </a:rPr>
              <a:t>a[][] = </a:t>
            </a:r>
            <a:r>
              <a:rPr lang="en-AU" altLang="el-GR" sz="1800" b="1" dirty="0">
                <a:solidFill>
                  <a:srgbClr val="3333FF"/>
                </a:solidFill>
                <a:effectLst/>
                <a:latin typeface="Courier New" panose="02070309020205020404" pitchFamily="49" charset="0"/>
              </a:rPr>
              <a:t>new </a:t>
            </a:r>
            <a:r>
              <a:rPr lang="en-AU" altLang="el-GR" sz="1800" b="1" dirty="0" err="1">
                <a:solidFill>
                  <a:srgbClr val="3333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AU" altLang="el-GR" sz="1800" b="1" dirty="0">
                <a:solidFill>
                  <a:srgbClr val="3333FF"/>
                </a:solidFill>
                <a:effectLst/>
                <a:latin typeface="Courier New" panose="02070309020205020404" pitchFamily="49" charset="0"/>
              </a:rPr>
              <a:t>[ROWS][COLUMNS]</a:t>
            </a:r>
            <a:r>
              <a:rPr lang="en-AU" altLang="el-GR" sz="1800" b="1" dirty="0">
                <a:effectLst/>
                <a:latin typeface="Courier New" panose="02070309020205020404" pitchFamily="49" charset="0"/>
              </a:rPr>
              <a:t>;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43331" y="5193236"/>
            <a:ext cx="18527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dirty="0"/>
              <a:t>Εναλλακτικά…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ED0985A3-2179-BC86-63E2-FCB9C3BDB2F5}"/>
              </a:ext>
            </a:extLst>
          </p:cNvPr>
          <p:cNvSpPr/>
          <p:nvPr/>
        </p:nvSpPr>
        <p:spPr bwMode="auto">
          <a:xfrm>
            <a:off x="467544" y="1268760"/>
            <a:ext cx="6624736" cy="3024336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C72D1BF4-D67D-BF92-498F-F1EA5C4F1D76}"/>
              </a:ext>
            </a:extLst>
          </p:cNvPr>
          <p:cNvSpPr/>
          <p:nvPr/>
        </p:nvSpPr>
        <p:spPr bwMode="auto">
          <a:xfrm>
            <a:off x="539552" y="1340768"/>
            <a:ext cx="6480720" cy="288032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6069BB0A-148B-AC3A-1DB4-47E7C8AC00FE}"/>
              </a:ext>
            </a:extLst>
          </p:cNvPr>
          <p:cNvSpPr/>
          <p:nvPr/>
        </p:nvSpPr>
        <p:spPr bwMode="auto">
          <a:xfrm>
            <a:off x="611560" y="2132856"/>
            <a:ext cx="6408712" cy="2088232"/>
          </a:xfrm>
          <a:prstGeom prst="roundRect">
            <a:avLst>
              <a:gd name="adj" fmla="val 3537"/>
            </a:avLst>
          </a:prstGeom>
          <a:solidFill>
            <a:srgbClr val="FF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B59A592C-13B2-235B-2DEA-D85E9B1D3AC0}"/>
              </a:ext>
            </a:extLst>
          </p:cNvPr>
          <p:cNvSpPr/>
          <p:nvPr/>
        </p:nvSpPr>
        <p:spPr bwMode="auto">
          <a:xfrm>
            <a:off x="1475656" y="3212976"/>
            <a:ext cx="5472608" cy="43204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14789" name="Text Box 69"/>
          <p:cNvSpPr txBox="1">
            <a:spLocks noChangeArrowheads="1"/>
          </p:cNvSpPr>
          <p:nvPr/>
        </p:nvSpPr>
        <p:spPr bwMode="auto">
          <a:xfrm>
            <a:off x="533400" y="1482725"/>
            <a:ext cx="7010400" cy="281359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AU" altLang="el-GR" sz="2000" b="1" dirty="0">
                <a:solidFill>
                  <a:srgbClr val="919191"/>
                </a:solidFill>
                <a:effectLst/>
                <a:latin typeface="Courier New" panose="02070309020205020404" pitchFamily="49" charset="0"/>
              </a:rPr>
              <a:t>// initialise all array elements to 5</a:t>
            </a:r>
          </a:p>
          <a:p>
            <a:pPr>
              <a:lnSpc>
                <a:spcPct val="80000"/>
              </a:lnSpc>
            </a:pPr>
            <a:endParaRPr lang="en-AU" altLang="el-GR" sz="2000" b="1" dirty="0"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for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(</a:t>
            </a:r>
            <a:r>
              <a:rPr lang="en-AU" altLang="el-GR" sz="20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row = 0; row &lt; ROWS; row++)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  </a:t>
            </a:r>
            <a:r>
              <a:rPr lang="en-AU" altLang="el-GR" sz="2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for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(</a:t>
            </a:r>
            <a:r>
              <a:rPr lang="en-AU" altLang="el-GR" sz="20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col = 0; col &lt; COLUMNS; col++)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  {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     a[row][col] = 5;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  }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414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1650"/>
            <a:ext cx="8534400" cy="565150"/>
          </a:xfrm>
        </p:spPr>
        <p:txBody>
          <a:bodyPr/>
          <a:lstStyle/>
          <a:p>
            <a:r>
              <a:rPr lang="el-GR" altLang="el-GR" sz="3200" dirty="0"/>
              <a:t>Προσπέλαση δισδιάστατων πινάκων</a:t>
            </a:r>
            <a:endParaRPr lang="en-AU" altLang="el-GR" sz="3200" dirty="0"/>
          </a:p>
        </p:txBody>
      </p:sp>
      <p:grpSp>
        <p:nvGrpSpPr>
          <p:cNvPr id="414790" name="Group 70"/>
          <p:cNvGrpSpPr>
            <a:grpSpLocks/>
          </p:cNvGrpSpPr>
          <p:nvPr/>
        </p:nvGrpSpPr>
        <p:grpSpPr bwMode="auto">
          <a:xfrm>
            <a:off x="3962400" y="3200400"/>
            <a:ext cx="4651375" cy="3197225"/>
            <a:chOff x="2496" y="2016"/>
            <a:chExt cx="2930" cy="2014"/>
          </a:xfrm>
        </p:grpSpPr>
        <p:sp>
          <p:nvSpPr>
            <p:cNvPr id="414724" name="Rectangle 4"/>
            <p:cNvSpPr>
              <a:spLocks noChangeArrowheads="1"/>
            </p:cNvSpPr>
            <p:nvPr/>
          </p:nvSpPr>
          <p:spPr bwMode="auto">
            <a:xfrm>
              <a:off x="2496" y="3120"/>
              <a:ext cx="432" cy="192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4725" name="Rectangle 5"/>
            <p:cNvSpPr>
              <a:spLocks noChangeArrowheads="1"/>
            </p:cNvSpPr>
            <p:nvPr/>
          </p:nvSpPr>
          <p:spPr bwMode="auto">
            <a:xfrm>
              <a:off x="3456" y="2832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4726" name="Rectangle 6"/>
            <p:cNvSpPr>
              <a:spLocks noChangeArrowheads="1"/>
            </p:cNvSpPr>
            <p:nvPr/>
          </p:nvSpPr>
          <p:spPr bwMode="auto">
            <a:xfrm>
              <a:off x="3456" y="3072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4727" name="Rectangle 7"/>
            <p:cNvSpPr>
              <a:spLocks noChangeArrowheads="1"/>
            </p:cNvSpPr>
            <p:nvPr/>
          </p:nvSpPr>
          <p:spPr bwMode="auto">
            <a:xfrm>
              <a:off x="3456" y="3312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4728" name="Rectangle 8"/>
            <p:cNvSpPr>
              <a:spLocks noChangeArrowheads="1"/>
            </p:cNvSpPr>
            <p:nvPr/>
          </p:nvSpPr>
          <p:spPr bwMode="auto">
            <a:xfrm>
              <a:off x="3456" y="3552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4729" name="Rectangle 9"/>
            <p:cNvSpPr>
              <a:spLocks noChangeArrowheads="1"/>
            </p:cNvSpPr>
            <p:nvPr/>
          </p:nvSpPr>
          <p:spPr bwMode="auto">
            <a:xfrm>
              <a:off x="3456" y="3792"/>
              <a:ext cx="242" cy="237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cxnSp>
          <p:nvCxnSpPr>
            <p:cNvPr id="414730" name="AutoShape 10"/>
            <p:cNvCxnSpPr>
              <a:cxnSpLocks noChangeShapeType="1"/>
              <a:stCxn id="414731" idx="6"/>
              <a:endCxn id="414725" idx="1"/>
            </p:cNvCxnSpPr>
            <p:nvPr/>
          </p:nvCxnSpPr>
          <p:spPr bwMode="auto">
            <a:xfrm flipV="1">
              <a:off x="2768" y="2951"/>
              <a:ext cx="688" cy="265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4731" name="Oval 11"/>
            <p:cNvSpPr>
              <a:spLocks noChangeArrowheads="1"/>
            </p:cNvSpPr>
            <p:nvPr/>
          </p:nvSpPr>
          <p:spPr bwMode="auto">
            <a:xfrm>
              <a:off x="2672" y="3168"/>
              <a:ext cx="96" cy="96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4732" name="Text Box 12"/>
            <p:cNvSpPr txBox="1">
              <a:spLocks noChangeArrowheads="1"/>
            </p:cNvSpPr>
            <p:nvPr/>
          </p:nvSpPr>
          <p:spPr bwMode="auto">
            <a:xfrm>
              <a:off x="3264" y="2880"/>
              <a:ext cx="176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400">
                  <a:effectLst/>
                  <a:latin typeface="Helvetica" panose="020B0604020202020204" pitchFamily="34" charset="0"/>
                </a:rPr>
                <a:t>0</a:t>
              </a:r>
            </a:p>
          </p:txBody>
        </p:sp>
        <p:sp>
          <p:nvSpPr>
            <p:cNvPr id="414733" name="Text Box 13"/>
            <p:cNvSpPr txBox="1">
              <a:spLocks noChangeArrowheads="1"/>
            </p:cNvSpPr>
            <p:nvPr/>
          </p:nvSpPr>
          <p:spPr bwMode="auto">
            <a:xfrm>
              <a:off x="3264" y="3120"/>
              <a:ext cx="176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400">
                  <a:effectLst/>
                  <a:latin typeface="Helvetica" panose="020B0604020202020204" pitchFamily="34" charset="0"/>
                </a:rPr>
                <a:t>1</a:t>
              </a:r>
            </a:p>
          </p:txBody>
        </p:sp>
        <p:sp>
          <p:nvSpPr>
            <p:cNvPr id="414734" name="Text Box 14"/>
            <p:cNvSpPr txBox="1">
              <a:spLocks noChangeArrowheads="1"/>
            </p:cNvSpPr>
            <p:nvPr/>
          </p:nvSpPr>
          <p:spPr bwMode="auto">
            <a:xfrm>
              <a:off x="3264" y="3360"/>
              <a:ext cx="176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400">
                  <a:effectLst/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414735" name="Text Box 15"/>
            <p:cNvSpPr txBox="1">
              <a:spLocks noChangeArrowheads="1"/>
            </p:cNvSpPr>
            <p:nvPr/>
          </p:nvSpPr>
          <p:spPr bwMode="auto">
            <a:xfrm>
              <a:off x="3264" y="3600"/>
              <a:ext cx="176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400">
                  <a:effectLst/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414736" name="Text Box 16"/>
            <p:cNvSpPr txBox="1">
              <a:spLocks noChangeArrowheads="1"/>
            </p:cNvSpPr>
            <p:nvPr/>
          </p:nvSpPr>
          <p:spPr bwMode="auto">
            <a:xfrm>
              <a:off x="3264" y="3840"/>
              <a:ext cx="176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400">
                  <a:effectLst/>
                  <a:latin typeface="Helvetica" panose="020B0604020202020204" pitchFamily="34" charset="0"/>
                </a:rPr>
                <a:t>4</a:t>
              </a:r>
            </a:p>
          </p:txBody>
        </p:sp>
        <p:cxnSp>
          <p:nvCxnSpPr>
            <p:cNvPr id="414737" name="AutoShape 17"/>
            <p:cNvCxnSpPr>
              <a:cxnSpLocks noChangeShapeType="1"/>
              <a:stCxn id="414738" idx="6"/>
              <a:endCxn id="414740" idx="1"/>
            </p:cNvCxnSpPr>
            <p:nvPr/>
          </p:nvCxnSpPr>
          <p:spPr bwMode="auto">
            <a:xfrm flipV="1">
              <a:off x="3624" y="2327"/>
              <a:ext cx="840" cy="625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4738" name="Oval 18"/>
            <p:cNvSpPr>
              <a:spLocks noChangeArrowheads="1"/>
            </p:cNvSpPr>
            <p:nvPr/>
          </p:nvSpPr>
          <p:spPr bwMode="auto">
            <a:xfrm>
              <a:off x="3528" y="2904"/>
              <a:ext cx="96" cy="96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4740" name="Rectangle 20"/>
            <p:cNvSpPr>
              <a:spLocks noChangeArrowheads="1"/>
            </p:cNvSpPr>
            <p:nvPr/>
          </p:nvSpPr>
          <p:spPr bwMode="auto">
            <a:xfrm>
              <a:off x="4464" y="2208"/>
              <a:ext cx="242" cy="2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4741" name="Rectangle 21"/>
            <p:cNvSpPr>
              <a:spLocks noChangeArrowheads="1"/>
            </p:cNvSpPr>
            <p:nvPr/>
          </p:nvSpPr>
          <p:spPr bwMode="auto">
            <a:xfrm>
              <a:off x="4704" y="2208"/>
              <a:ext cx="242" cy="2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4742" name="Rectangle 22"/>
            <p:cNvSpPr>
              <a:spLocks noChangeArrowheads="1"/>
            </p:cNvSpPr>
            <p:nvPr/>
          </p:nvSpPr>
          <p:spPr bwMode="auto">
            <a:xfrm>
              <a:off x="4944" y="2208"/>
              <a:ext cx="242" cy="2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4743" name="Rectangle 23"/>
            <p:cNvSpPr>
              <a:spLocks noChangeArrowheads="1"/>
            </p:cNvSpPr>
            <p:nvPr/>
          </p:nvSpPr>
          <p:spPr bwMode="auto">
            <a:xfrm>
              <a:off x="5184" y="2208"/>
              <a:ext cx="242" cy="2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cxnSp>
          <p:nvCxnSpPr>
            <p:cNvPr id="414744" name="AutoShape 24"/>
            <p:cNvCxnSpPr>
              <a:cxnSpLocks noChangeShapeType="1"/>
              <a:stCxn id="414745" idx="6"/>
              <a:endCxn id="414747" idx="1"/>
            </p:cNvCxnSpPr>
            <p:nvPr/>
          </p:nvCxnSpPr>
          <p:spPr bwMode="auto">
            <a:xfrm flipV="1">
              <a:off x="3624" y="2663"/>
              <a:ext cx="840" cy="529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4745" name="Oval 25"/>
            <p:cNvSpPr>
              <a:spLocks noChangeArrowheads="1"/>
            </p:cNvSpPr>
            <p:nvPr/>
          </p:nvSpPr>
          <p:spPr bwMode="auto">
            <a:xfrm>
              <a:off x="3528" y="3144"/>
              <a:ext cx="96" cy="96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4747" name="Rectangle 27"/>
            <p:cNvSpPr>
              <a:spLocks noChangeArrowheads="1"/>
            </p:cNvSpPr>
            <p:nvPr/>
          </p:nvSpPr>
          <p:spPr bwMode="auto">
            <a:xfrm>
              <a:off x="4464" y="2544"/>
              <a:ext cx="242" cy="2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4748" name="Rectangle 28"/>
            <p:cNvSpPr>
              <a:spLocks noChangeArrowheads="1"/>
            </p:cNvSpPr>
            <p:nvPr/>
          </p:nvSpPr>
          <p:spPr bwMode="auto">
            <a:xfrm>
              <a:off x="4704" y="2544"/>
              <a:ext cx="242" cy="2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4749" name="Rectangle 29"/>
            <p:cNvSpPr>
              <a:spLocks noChangeArrowheads="1"/>
            </p:cNvSpPr>
            <p:nvPr/>
          </p:nvSpPr>
          <p:spPr bwMode="auto">
            <a:xfrm>
              <a:off x="4944" y="2544"/>
              <a:ext cx="242" cy="2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4750" name="Rectangle 30"/>
            <p:cNvSpPr>
              <a:spLocks noChangeArrowheads="1"/>
            </p:cNvSpPr>
            <p:nvPr/>
          </p:nvSpPr>
          <p:spPr bwMode="auto">
            <a:xfrm>
              <a:off x="5184" y="2544"/>
              <a:ext cx="242" cy="2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cxnSp>
          <p:nvCxnSpPr>
            <p:cNvPr id="414751" name="AutoShape 31"/>
            <p:cNvCxnSpPr>
              <a:cxnSpLocks noChangeShapeType="1"/>
              <a:stCxn id="414752" idx="6"/>
              <a:endCxn id="414754" idx="1"/>
            </p:cNvCxnSpPr>
            <p:nvPr/>
          </p:nvCxnSpPr>
          <p:spPr bwMode="auto">
            <a:xfrm flipV="1">
              <a:off x="3624" y="2999"/>
              <a:ext cx="840" cy="433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4752" name="Oval 32"/>
            <p:cNvSpPr>
              <a:spLocks noChangeArrowheads="1"/>
            </p:cNvSpPr>
            <p:nvPr/>
          </p:nvSpPr>
          <p:spPr bwMode="auto">
            <a:xfrm>
              <a:off x="3528" y="3384"/>
              <a:ext cx="96" cy="96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4754" name="Rectangle 34"/>
            <p:cNvSpPr>
              <a:spLocks noChangeArrowheads="1"/>
            </p:cNvSpPr>
            <p:nvPr/>
          </p:nvSpPr>
          <p:spPr bwMode="auto">
            <a:xfrm>
              <a:off x="4464" y="2880"/>
              <a:ext cx="242" cy="2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4755" name="Rectangle 35"/>
            <p:cNvSpPr>
              <a:spLocks noChangeArrowheads="1"/>
            </p:cNvSpPr>
            <p:nvPr/>
          </p:nvSpPr>
          <p:spPr bwMode="auto">
            <a:xfrm>
              <a:off x="4704" y="2880"/>
              <a:ext cx="242" cy="2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4756" name="Rectangle 36"/>
            <p:cNvSpPr>
              <a:spLocks noChangeArrowheads="1"/>
            </p:cNvSpPr>
            <p:nvPr/>
          </p:nvSpPr>
          <p:spPr bwMode="auto">
            <a:xfrm>
              <a:off x="4944" y="2880"/>
              <a:ext cx="242" cy="2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4757" name="Rectangle 37"/>
            <p:cNvSpPr>
              <a:spLocks noChangeArrowheads="1"/>
            </p:cNvSpPr>
            <p:nvPr/>
          </p:nvSpPr>
          <p:spPr bwMode="auto">
            <a:xfrm>
              <a:off x="5184" y="2880"/>
              <a:ext cx="242" cy="2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cxnSp>
          <p:nvCxnSpPr>
            <p:cNvPr id="414758" name="AutoShape 38"/>
            <p:cNvCxnSpPr>
              <a:cxnSpLocks noChangeShapeType="1"/>
              <a:stCxn id="414759" idx="6"/>
              <a:endCxn id="414761" idx="1"/>
            </p:cNvCxnSpPr>
            <p:nvPr/>
          </p:nvCxnSpPr>
          <p:spPr bwMode="auto">
            <a:xfrm flipV="1">
              <a:off x="3624" y="3335"/>
              <a:ext cx="840" cy="337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4759" name="Oval 39"/>
            <p:cNvSpPr>
              <a:spLocks noChangeArrowheads="1"/>
            </p:cNvSpPr>
            <p:nvPr/>
          </p:nvSpPr>
          <p:spPr bwMode="auto">
            <a:xfrm>
              <a:off x="3528" y="3624"/>
              <a:ext cx="96" cy="96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4761" name="Rectangle 41"/>
            <p:cNvSpPr>
              <a:spLocks noChangeArrowheads="1"/>
            </p:cNvSpPr>
            <p:nvPr/>
          </p:nvSpPr>
          <p:spPr bwMode="auto">
            <a:xfrm>
              <a:off x="4464" y="3216"/>
              <a:ext cx="242" cy="2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4762" name="Rectangle 42"/>
            <p:cNvSpPr>
              <a:spLocks noChangeArrowheads="1"/>
            </p:cNvSpPr>
            <p:nvPr/>
          </p:nvSpPr>
          <p:spPr bwMode="auto">
            <a:xfrm>
              <a:off x="4704" y="3216"/>
              <a:ext cx="242" cy="2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4763" name="Rectangle 43"/>
            <p:cNvSpPr>
              <a:spLocks noChangeArrowheads="1"/>
            </p:cNvSpPr>
            <p:nvPr/>
          </p:nvSpPr>
          <p:spPr bwMode="auto">
            <a:xfrm>
              <a:off x="4944" y="3216"/>
              <a:ext cx="242" cy="2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4764" name="Rectangle 44"/>
            <p:cNvSpPr>
              <a:spLocks noChangeArrowheads="1"/>
            </p:cNvSpPr>
            <p:nvPr/>
          </p:nvSpPr>
          <p:spPr bwMode="auto">
            <a:xfrm>
              <a:off x="5184" y="3216"/>
              <a:ext cx="242" cy="2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cxnSp>
          <p:nvCxnSpPr>
            <p:cNvPr id="414765" name="AutoShape 45"/>
            <p:cNvCxnSpPr>
              <a:cxnSpLocks noChangeShapeType="1"/>
              <a:stCxn id="414766" idx="6"/>
              <a:endCxn id="414768" idx="1"/>
            </p:cNvCxnSpPr>
            <p:nvPr/>
          </p:nvCxnSpPr>
          <p:spPr bwMode="auto">
            <a:xfrm flipV="1">
              <a:off x="3624" y="3671"/>
              <a:ext cx="840" cy="241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4766" name="Oval 46"/>
            <p:cNvSpPr>
              <a:spLocks noChangeArrowheads="1"/>
            </p:cNvSpPr>
            <p:nvPr/>
          </p:nvSpPr>
          <p:spPr bwMode="auto">
            <a:xfrm>
              <a:off x="3528" y="3864"/>
              <a:ext cx="96" cy="96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414768" name="Rectangle 48"/>
            <p:cNvSpPr>
              <a:spLocks noChangeArrowheads="1"/>
            </p:cNvSpPr>
            <p:nvPr/>
          </p:nvSpPr>
          <p:spPr bwMode="auto">
            <a:xfrm>
              <a:off x="4464" y="3552"/>
              <a:ext cx="242" cy="2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4769" name="Rectangle 49"/>
            <p:cNvSpPr>
              <a:spLocks noChangeArrowheads="1"/>
            </p:cNvSpPr>
            <p:nvPr/>
          </p:nvSpPr>
          <p:spPr bwMode="auto">
            <a:xfrm>
              <a:off x="4704" y="3552"/>
              <a:ext cx="242" cy="2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4770" name="Rectangle 50"/>
            <p:cNvSpPr>
              <a:spLocks noChangeArrowheads="1"/>
            </p:cNvSpPr>
            <p:nvPr/>
          </p:nvSpPr>
          <p:spPr bwMode="auto">
            <a:xfrm>
              <a:off x="4944" y="3552"/>
              <a:ext cx="242" cy="2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4771" name="Rectangle 51"/>
            <p:cNvSpPr>
              <a:spLocks noChangeArrowheads="1"/>
            </p:cNvSpPr>
            <p:nvPr/>
          </p:nvSpPr>
          <p:spPr bwMode="auto">
            <a:xfrm>
              <a:off x="5184" y="3552"/>
              <a:ext cx="242" cy="2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r>
                <a:rPr lang="en-AU" altLang="el-GR" sz="1800">
                  <a:effectLst/>
                  <a:latin typeface="Helvetica" panose="020B0604020202020204" pitchFamily="34" charset="0"/>
                </a:rPr>
                <a:t>   </a:t>
              </a:r>
            </a:p>
          </p:txBody>
        </p:sp>
        <p:sp>
          <p:nvSpPr>
            <p:cNvPr id="414772" name="Text Box 52"/>
            <p:cNvSpPr txBox="1">
              <a:spLocks noChangeArrowheads="1"/>
            </p:cNvSpPr>
            <p:nvPr/>
          </p:nvSpPr>
          <p:spPr bwMode="auto">
            <a:xfrm>
              <a:off x="4512" y="2016"/>
              <a:ext cx="176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400">
                  <a:effectLst/>
                  <a:latin typeface="Helvetica" panose="020B0604020202020204" pitchFamily="34" charset="0"/>
                </a:rPr>
                <a:t>0</a:t>
              </a:r>
            </a:p>
          </p:txBody>
        </p:sp>
        <p:sp>
          <p:nvSpPr>
            <p:cNvPr id="414773" name="Text Box 53"/>
            <p:cNvSpPr txBox="1">
              <a:spLocks noChangeArrowheads="1"/>
            </p:cNvSpPr>
            <p:nvPr/>
          </p:nvSpPr>
          <p:spPr bwMode="auto">
            <a:xfrm>
              <a:off x="4752" y="2016"/>
              <a:ext cx="176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400">
                  <a:effectLst/>
                  <a:latin typeface="Helvetica" panose="020B0604020202020204" pitchFamily="34" charset="0"/>
                </a:rPr>
                <a:t>1</a:t>
              </a:r>
            </a:p>
          </p:txBody>
        </p:sp>
        <p:sp>
          <p:nvSpPr>
            <p:cNvPr id="414774" name="Text Box 54"/>
            <p:cNvSpPr txBox="1">
              <a:spLocks noChangeArrowheads="1"/>
            </p:cNvSpPr>
            <p:nvPr/>
          </p:nvSpPr>
          <p:spPr bwMode="auto">
            <a:xfrm>
              <a:off x="4992" y="2016"/>
              <a:ext cx="176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400">
                  <a:effectLst/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414775" name="Text Box 55"/>
            <p:cNvSpPr txBox="1">
              <a:spLocks noChangeArrowheads="1"/>
            </p:cNvSpPr>
            <p:nvPr/>
          </p:nvSpPr>
          <p:spPr bwMode="auto">
            <a:xfrm>
              <a:off x="5232" y="2016"/>
              <a:ext cx="176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400">
                  <a:effectLst/>
                  <a:latin typeface="Helvetica" panose="020B0604020202020204" pitchFamily="34" charset="0"/>
                </a:rPr>
                <a:t>3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C2291A68-193A-EB51-4925-4BD246A15ECC}"/>
              </a:ext>
            </a:extLst>
          </p:cNvPr>
          <p:cNvSpPr/>
          <p:nvPr/>
        </p:nvSpPr>
        <p:spPr bwMode="auto">
          <a:xfrm>
            <a:off x="323528" y="1196752"/>
            <a:ext cx="7992888" cy="5184576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D50EAD7E-CF5B-B773-434F-F6B0E7A0785A}"/>
              </a:ext>
            </a:extLst>
          </p:cNvPr>
          <p:cNvSpPr/>
          <p:nvPr/>
        </p:nvSpPr>
        <p:spPr bwMode="auto">
          <a:xfrm>
            <a:off x="395536" y="1268760"/>
            <a:ext cx="7776864" cy="504056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157F5F3F-A8F1-2729-46C5-D72BD17F5437}"/>
              </a:ext>
            </a:extLst>
          </p:cNvPr>
          <p:cNvSpPr/>
          <p:nvPr/>
        </p:nvSpPr>
        <p:spPr bwMode="auto">
          <a:xfrm>
            <a:off x="683568" y="2132856"/>
            <a:ext cx="7488832" cy="3672408"/>
          </a:xfrm>
          <a:prstGeom prst="roundRect">
            <a:avLst>
              <a:gd name="adj" fmla="val 3537"/>
            </a:avLst>
          </a:prstGeom>
          <a:solidFill>
            <a:srgbClr val="FF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7609076B-7823-D4C9-4E3D-AF53A2D92FFD}"/>
              </a:ext>
            </a:extLst>
          </p:cNvPr>
          <p:cNvSpPr/>
          <p:nvPr/>
        </p:nvSpPr>
        <p:spPr bwMode="auto">
          <a:xfrm>
            <a:off x="1259632" y="2708920"/>
            <a:ext cx="6840760" cy="280831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FA66405C-52E3-E11A-0CD4-4E9CDEE72953}"/>
              </a:ext>
            </a:extLst>
          </p:cNvPr>
          <p:cNvSpPr/>
          <p:nvPr/>
        </p:nvSpPr>
        <p:spPr bwMode="auto">
          <a:xfrm>
            <a:off x="1259632" y="2996952"/>
            <a:ext cx="6912768" cy="1080120"/>
          </a:xfrm>
          <a:prstGeom prst="roundRect">
            <a:avLst>
              <a:gd name="adj" fmla="val 3537"/>
            </a:avLst>
          </a:prstGeom>
          <a:solidFill>
            <a:srgbClr val="FF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C4843954-2729-55A4-6EB7-71BC000F3D34}"/>
              </a:ext>
            </a:extLst>
          </p:cNvPr>
          <p:cNvSpPr/>
          <p:nvPr/>
        </p:nvSpPr>
        <p:spPr bwMode="auto">
          <a:xfrm>
            <a:off x="1763688" y="3429000"/>
            <a:ext cx="6336704" cy="50405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A208880B-8681-23E1-A396-4C101E62B29F}"/>
              </a:ext>
            </a:extLst>
          </p:cNvPr>
          <p:cNvSpPr/>
          <p:nvPr/>
        </p:nvSpPr>
        <p:spPr bwMode="auto">
          <a:xfrm>
            <a:off x="1259632" y="4077072"/>
            <a:ext cx="6840760" cy="1440160"/>
          </a:xfrm>
          <a:prstGeom prst="roundRect">
            <a:avLst>
              <a:gd name="adj" fmla="val 3537"/>
            </a:avLst>
          </a:prstGeom>
          <a:solidFill>
            <a:srgbClr val="CC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31B64E24-DF77-75BE-6475-C2AFB8A14685}"/>
              </a:ext>
            </a:extLst>
          </p:cNvPr>
          <p:cNvSpPr/>
          <p:nvPr/>
        </p:nvSpPr>
        <p:spPr bwMode="auto">
          <a:xfrm>
            <a:off x="1763688" y="4581128"/>
            <a:ext cx="6264696" cy="64807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8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200"/>
              <a:t>Εύρεση γραμμής μέγιστου αθροίσματος</a:t>
            </a:r>
            <a:endParaRPr lang="en-AU" altLang="el-GR" sz="3200"/>
          </a:p>
        </p:txBody>
      </p:sp>
      <p:sp>
        <p:nvSpPr>
          <p:cNvPr id="388099" name="Text Box 3"/>
          <p:cNvSpPr txBox="1">
            <a:spLocks noChangeArrowheads="1"/>
          </p:cNvSpPr>
          <p:nvPr/>
        </p:nvSpPr>
        <p:spPr bwMode="auto">
          <a:xfrm>
            <a:off x="304800" y="1371600"/>
            <a:ext cx="7924800" cy="50372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>
              <a:lnSpc>
                <a:spcPct val="70000"/>
              </a:lnSpc>
            </a:pP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 </a:t>
            </a:r>
            <a:r>
              <a:rPr lang="en-AU" altLang="el-GR" sz="20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max = -1;</a:t>
            </a:r>
          </a:p>
          <a:p>
            <a:pPr>
              <a:lnSpc>
                <a:spcPct val="70000"/>
              </a:lnSpc>
            </a:pP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 </a:t>
            </a:r>
            <a:r>
              <a:rPr lang="en-AU" altLang="el-GR" sz="20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effectLst/>
                <a:latin typeface="Courier New" panose="02070309020205020404" pitchFamily="49" charset="0"/>
              </a:rPr>
              <a:t>maxRow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70000"/>
              </a:lnSpc>
            </a:pPr>
            <a:endParaRPr lang="en-AU" altLang="el-GR" sz="2000" b="1" dirty="0">
              <a:effectLst/>
              <a:latin typeface="Courier New" panose="02070309020205020404" pitchFamily="49" charset="0"/>
            </a:endParaRPr>
          </a:p>
          <a:p>
            <a:pPr>
              <a:lnSpc>
                <a:spcPct val="70000"/>
              </a:lnSpc>
            </a:pP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 </a:t>
            </a:r>
            <a:r>
              <a:rPr lang="en-AU" altLang="el-GR" sz="2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for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row = 0; row &lt; </a:t>
            </a:r>
            <a:r>
              <a:rPr lang="en-AU" altLang="el-GR" sz="2000" b="1" dirty="0" err="1">
                <a:effectLst/>
                <a:latin typeface="Courier New" panose="02070309020205020404" pitchFamily="49" charset="0"/>
              </a:rPr>
              <a:t>a.length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; row++)</a:t>
            </a:r>
          </a:p>
          <a:p>
            <a:pPr>
              <a:lnSpc>
                <a:spcPct val="70000"/>
              </a:lnSpc>
            </a:pP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 {</a:t>
            </a:r>
          </a:p>
          <a:p>
            <a:pPr>
              <a:lnSpc>
                <a:spcPct val="70000"/>
              </a:lnSpc>
            </a:pP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	</a:t>
            </a:r>
            <a:r>
              <a:rPr lang="en-AU" altLang="el-GR" sz="20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sum = 0;</a:t>
            </a:r>
          </a:p>
          <a:p>
            <a:pPr>
              <a:lnSpc>
                <a:spcPct val="70000"/>
              </a:lnSpc>
            </a:pP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     </a:t>
            </a:r>
            <a:r>
              <a:rPr lang="en-AU" altLang="el-GR" sz="2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for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(col = 0; col &lt; a[row].length; col++)</a:t>
            </a:r>
          </a:p>
          <a:p>
            <a:pPr>
              <a:lnSpc>
                <a:spcPct val="70000"/>
              </a:lnSpc>
            </a:pP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     {</a:t>
            </a:r>
          </a:p>
          <a:p>
            <a:pPr>
              <a:lnSpc>
                <a:spcPct val="70000"/>
              </a:lnSpc>
            </a:pP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         sum += a[row][col];</a:t>
            </a:r>
          </a:p>
          <a:p>
            <a:pPr>
              <a:lnSpc>
                <a:spcPct val="70000"/>
              </a:lnSpc>
            </a:pP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     }</a:t>
            </a:r>
          </a:p>
          <a:p>
            <a:pPr>
              <a:lnSpc>
                <a:spcPct val="70000"/>
              </a:lnSpc>
            </a:pP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     </a:t>
            </a:r>
            <a:r>
              <a:rPr lang="en-AU" altLang="el-GR" sz="2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(sum &gt; max) </a:t>
            </a:r>
          </a:p>
          <a:p>
            <a:pPr>
              <a:lnSpc>
                <a:spcPct val="70000"/>
              </a:lnSpc>
            </a:pP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     {</a:t>
            </a:r>
          </a:p>
          <a:p>
            <a:pPr>
              <a:lnSpc>
                <a:spcPct val="70000"/>
              </a:lnSpc>
            </a:pP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         max = sum;</a:t>
            </a:r>
          </a:p>
          <a:p>
            <a:pPr>
              <a:lnSpc>
                <a:spcPct val="70000"/>
              </a:lnSpc>
            </a:pP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         </a:t>
            </a:r>
            <a:r>
              <a:rPr lang="en-AU" altLang="el-GR" sz="2000" b="1" dirty="0" err="1">
                <a:effectLst/>
                <a:latin typeface="Courier New" panose="02070309020205020404" pitchFamily="49" charset="0"/>
              </a:rPr>
              <a:t>maxRow</a:t>
            </a: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= row;</a:t>
            </a:r>
          </a:p>
          <a:p>
            <a:pPr>
              <a:lnSpc>
                <a:spcPct val="70000"/>
              </a:lnSpc>
            </a:pP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     }</a:t>
            </a:r>
          </a:p>
          <a:p>
            <a:pPr>
              <a:lnSpc>
                <a:spcPct val="70000"/>
              </a:lnSpc>
            </a:pPr>
            <a:r>
              <a:rPr lang="en-AU" altLang="el-GR" sz="2000" b="1" dirty="0">
                <a:effectLst/>
                <a:latin typeface="Courier New" panose="02070309020205020404" pitchFamily="49" charset="0"/>
              </a:rPr>
              <a:t>  }</a:t>
            </a:r>
          </a:p>
          <a:p>
            <a:pPr>
              <a:lnSpc>
                <a:spcPct val="70000"/>
              </a:lnSpc>
            </a:pPr>
            <a:endParaRPr lang="en-AU" altLang="el-GR" sz="2000" b="1" dirty="0">
              <a:effectLst/>
              <a:latin typeface="Courier New" panose="02070309020205020404" pitchFamily="49" charset="0"/>
            </a:endParaRPr>
          </a:p>
          <a:p>
            <a:pPr>
              <a:lnSpc>
                <a:spcPct val="70000"/>
              </a:lnSpc>
            </a:pPr>
            <a:r>
              <a:rPr lang="en-AU" altLang="el-GR" sz="2000" b="1" dirty="0">
                <a:solidFill>
                  <a:srgbClr val="919191"/>
                </a:solidFill>
                <a:effectLst/>
                <a:latin typeface="Courier New" panose="02070309020205020404" pitchFamily="49" charset="0"/>
              </a:rPr>
              <a:t>// result is in </a:t>
            </a:r>
            <a:r>
              <a:rPr lang="en-AU" altLang="el-GR" sz="2000" b="1" dirty="0" err="1">
                <a:solidFill>
                  <a:srgbClr val="919191"/>
                </a:solidFill>
                <a:effectLst/>
                <a:latin typeface="Courier New" panose="02070309020205020404" pitchFamily="49" charset="0"/>
              </a:rPr>
              <a:t>maxRow</a:t>
            </a:r>
            <a:endParaRPr lang="en-AU" altLang="el-GR" sz="2000" b="1" dirty="0">
              <a:solidFill>
                <a:srgbClr val="919191"/>
              </a:solidFill>
              <a:effectLst/>
              <a:latin typeface="Courier New" panose="02070309020205020404" pitchFamily="49" charset="0"/>
            </a:endParaRPr>
          </a:p>
        </p:txBody>
      </p:sp>
      <p:sp>
        <p:nvSpPr>
          <p:cNvPr id="388100" name="Rectangle 4"/>
          <p:cNvSpPr>
            <a:spLocks noChangeArrowheads="1"/>
          </p:cNvSpPr>
          <p:nvPr/>
        </p:nvSpPr>
        <p:spPr bwMode="auto">
          <a:xfrm>
            <a:off x="5410200" y="4038600"/>
            <a:ext cx="3429000" cy="1474788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l-GR" altLang="el-GR" sz="2000">
                <a:effectLst/>
                <a:latin typeface="Times New Roman" panose="02020603050405020304" pitchFamily="18" charset="0"/>
              </a:rPr>
              <a:t>Πρόβλημα: Να βρεθεί η γραμμή ενός δισδιάστατου πίνακα θετικών ακέραιων της οποίας το άθροισμα των στοιχείων είναι μέγιστο</a:t>
            </a:r>
            <a:endParaRPr lang="en-AU" altLang="el-GR" sz="2000">
              <a:effectLst/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01650"/>
            <a:ext cx="8153400" cy="565150"/>
          </a:xfrm>
        </p:spPr>
        <p:txBody>
          <a:bodyPr/>
          <a:lstStyle/>
          <a:p>
            <a:endParaRPr lang="en-AU" altLang="el-GR">
              <a:solidFill>
                <a:srgbClr val="FFFFFF"/>
              </a:solidFill>
            </a:endParaRPr>
          </a:p>
        </p:txBody>
      </p:sp>
      <p:sp>
        <p:nvSpPr>
          <p:cNvPr id="416771" name="Rectangle 3"/>
          <p:cNvSpPr>
            <a:spLocks noChangeArrowheads="1"/>
          </p:cNvSpPr>
          <p:nvPr/>
        </p:nvSpPr>
        <p:spPr bwMode="auto">
          <a:xfrm>
            <a:off x="1219200" y="1905000"/>
            <a:ext cx="6705600" cy="3048000"/>
          </a:xfrm>
          <a:prstGeom prst="rect">
            <a:avLst/>
          </a:prstGeom>
          <a:gradFill rotWithShape="0">
            <a:gsLst>
              <a:gs pos="0">
                <a:srgbClr val="676767"/>
              </a:gs>
              <a:gs pos="50000">
                <a:srgbClr val="676767">
                  <a:gamma/>
                  <a:tint val="0"/>
                  <a:invGamma/>
                </a:srgbClr>
              </a:gs>
              <a:gs pos="100000">
                <a:srgbClr val="676767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l-GR" altLang="el-GR">
                <a:effectLst/>
              </a:rPr>
              <a:t>Κλάση </a:t>
            </a:r>
            <a:r>
              <a:rPr lang="en-AU" altLang="el-GR">
                <a:effectLst/>
              </a:rPr>
              <a:t>ArrayList</a:t>
            </a:r>
          </a:p>
        </p:txBody>
      </p:sp>
      <p:sp>
        <p:nvSpPr>
          <p:cNvPr id="416772" name="Rectangle 4"/>
          <p:cNvSpPr>
            <a:spLocks noChangeArrowheads="1"/>
          </p:cNvSpPr>
          <p:nvPr/>
        </p:nvSpPr>
        <p:spPr bwMode="auto">
          <a:xfrm>
            <a:off x="457200" y="5715000"/>
            <a:ext cx="8229600" cy="76200"/>
          </a:xfrm>
          <a:prstGeom prst="rect">
            <a:avLst/>
          </a:prstGeom>
          <a:gradFill rotWithShape="0">
            <a:gsLst>
              <a:gs pos="0">
                <a:srgbClr val="474747">
                  <a:gamma/>
                  <a:tint val="30196"/>
                  <a:invGamma/>
                </a:srgbClr>
              </a:gs>
              <a:gs pos="100000">
                <a:srgbClr val="474747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Η κλάση</a:t>
            </a:r>
            <a:r>
              <a:rPr lang="en-AU" altLang="el-GR" sz="3600"/>
              <a:t> ArrayList</a:t>
            </a:r>
          </a:p>
        </p:txBody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400"/>
              <a:t>Η κλάση</a:t>
            </a:r>
            <a:r>
              <a:rPr lang="en-AU" altLang="el-GR" sz="2400"/>
              <a:t> "ArrayList" </a:t>
            </a:r>
            <a:r>
              <a:rPr lang="el-GR" altLang="el-GR" sz="2400"/>
              <a:t>είναι μέλος της βασικής βιβλιοθήκης κλάσεων της </a:t>
            </a:r>
            <a:r>
              <a:rPr lang="en-US" altLang="el-GR" sz="2400"/>
              <a:t>Java</a:t>
            </a:r>
            <a:endParaRPr lang="el-GR" altLang="el-GR" sz="2400"/>
          </a:p>
          <a:p>
            <a:pPr>
              <a:buFontTx/>
              <a:buNone/>
            </a:pPr>
            <a:endParaRPr lang="en-AU" altLang="el-GR" sz="2400"/>
          </a:p>
          <a:p>
            <a:r>
              <a:rPr lang="el-GR" altLang="el-GR" sz="2400"/>
              <a:t>Σκοπός της είναι, όμοια με ένα διάνυσμα, να αποθηκεύει μια συλλογή από αντικείμενα</a:t>
            </a:r>
          </a:p>
          <a:p>
            <a:pPr>
              <a:buFontTx/>
              <a:buNone/>
            </a:pPr>
            <a:endParaRPr lang="en-AU" altLang="el-GR" sz="2400"/>
          </a:p>
          <a:p>
            <a:r>
              <a:rPr lang="el-GR" altLang="el-GR" sz="2400"/>
              <a:t>Είναι πιο ευέλικτη από ένα διάνυσμα: μπορεί να αυξομειώσει το μέγεθος της αυτόματα</a:t>
            </a:r>
            <a:endParaRPr lang="en-AU" altLang="el-GR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ntitled 2">
  <a:themeElements>
    <a:clrScheme name="">
      <a:dk1>
        <a:srgbClr val="474747"/>
      </a:dk1>
      <a:lt1>
        <a:srgbClr val="B3B3B3"/>
      </a:lt1>
      <a:dk2>
        <a:srgbClr val="232323"/>
      </a:dk2>
      <a:lt2>
        <a:srgbClr val="676767"/>
      </a:lt2>
      <a:accent1>
        <a:srgbClr val="B3B3B3"/>
      </a:accent1>
      <a:accent2>
        <a:srgbClr val="919191"/>
      </a:accent2>
      <a:accent3>
        <a:srgbClr val="D6D6D6"/>
      </a:accent3>
      <a:accent4>
        <a:srgbClr val="3B3B3B"/>
      </a:accent4>
      <a:accent5>
        <a:srgbClr val="D6D6D6"/>
      </a:accent5>
      <a:accent6>
        <a:srgbClr val="838383"/>
      </a:accent6>
      <a:hlink>
        <a:srgbClr val="CECECE"/>
      </a:hlink>
      <a:folHlink>
        <a:srgbClr val="A3A3A3"/>
      </a:folHlink>
    </a:clrScheme>
    <a:fontScheme name="untitled 2">
      <a:majorFont>
        <a:latin typeface="Arial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3600" b="0" i="0" u="none" strike="noStrike" cap="none" normalizeH="0" baseline="0" smtClean="0">
            <a:ln>
              <a:noFill/>
            </a:ln>
            <a:solidFill>
              <a:srgbClr val="0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3600" b="0" i="0" u="none" strike="noStrike" cap="none" normalizeH="0" baseline="0" smtClean="0">
            <a:ln>
              <a:noFill/>
            </a:ln>
            <a:solidFill>
              <a:srgbClr val="0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untitled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titled 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Madsen G4:Microsoft Office:Microsoft PowerPoint 4:Templates:B&amp;W Overheads:pastelb.ppt - Pastel</Template>
  <TotalTime>7660</TotalTime>
  <Pages>43</Pages>
  <Words>681</Words>
  <Application>Microsoft Office PowerPoint</Application>
  <PresentationFormat>Προβολή στην οθόνη (4:3)</PresentationFormat>
  <Paragraphs>229</Paragraphs>
  <Slides>10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7" baseType="lpstr">
      <vt:lpstr>Arial</vt:lpstr>
      <vt:lpstr>Courier New</vt:lpstr>
      <vt:lpstr>Helvetica</vt:lpstr>
      <vt:lpstr>Monotype Sorts</vt:lpstr>
      <vt:lpstr>Times</vt:lpstr>
      <vt:lpstr>Times New Roman</vt:lpstr>
      <vt:lpstr>untitled 2</vt:lpstr>
      <vt:lpstr>Παρουσίαση του PowerPoint</vt:lpstr>
      <vt:lpstr>Δισδιάστατοι πίνακες</vt:lpstr>
      <vt:lpstr>Δημιουργία δισδιάστατων πινάκων</vt:lpstr>
      <vt:lpstr>Δημιουργία δισδιάστατων πινάκων</vt:lpstr>
      <vt:lpstr>Αποφύγετε τη χρήση τιμών!</vt:lpstr>
      <vt:lpstr>Προσπέλαση δισδιάστατων πινάκων</vt:lpstr>
      <vt:lpstr>Εύρεση γραμμής μέγιστου αθροίσματος</vt:lpstr>
      <vt:lpstr>Παρουσίαση του PowerPoint</vt:lpstr>
      <vt:lpstr>Η κλάση ArrayList</vt:lpstr>
      <vt:lpstr>Η διαπροσωπεία της  ArrayList&lt;Ε&gt;</vt:lpstr>
    </vt:vector>
  </TitlesOfParts>
  <Company>National Technical University of Athens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στον Προγραμματισμό</dc:title>
  <dc:subject>Lecture slides</dc:subject>
  <dc:creator>Αντώνιος Συμβώνης</dc:creator>
  <cp:keywords/>
  <dc:description>Translated from the lecture notes of _x000d_
Michael Kölling, Monash University</dc:description>
  <cp:lastModifiedBy>Chrysanthi Raftopoulou</cp:lastModifiedBy>
  <cp:revision>313</cp:revision>
  <cp:lastPrinted>2000-09-11T02:45:09Z</cp:lastPrinted>
  <dcterms:created xsi:type="dcterms:W3CDTF">1996-04-15T15:18:02Z</dcterms:created>
  <dcterms:modified xsi:type="dcterms:W3CDTF">2022-11-03T10:19:13Z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epartment">
    <vt:lpwstr>CSSE</vt:lpwstr>
  </property>
</Properties>
</file>