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16" r:id="rId2"/>
    <p:sldId id="317" r:id="rId3"/>
    <p:sldId id="335" r:id="rId4"/>
    <p:sldId id="336" r:id="rId5"/>
    <p:sldId id="337" r:id="rId6"/>
    <p:sldId id="318" r:id="rId7"/>
    <p:sldId id="320" r:id="rId8"/>
    <p:sldId id="321" r:id="rId9"/>
    <p:sldId id="322" r:id="rId10"/>
    <p:sldId id="323" r:id="rId11"/>
    <p:sldId id="324" r:id="rId12"/>
    <p:sldId id="325" r:id="rId13"/>
    <p:sldId id="338" r:id="rId14"/>
    <p:sldId id="327" r:id="rId15"/>
    <p:sldId id="339" r:id="rId16"/>
    <p:sldId id="326" r:id="rId17"/>
    <p:sldId id="334" r:id="rId18"/>
    <p:sldId id="328" r:id="rId19"/>
    <p:sldId id="329" r:id="rId20"/>
    <p:sldId id="330" r:id="rId21"/>
    <p:sldId id="331" r:id="rId22"/>
    <p:sldId id="319" r:id="rId23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FF"/>
    <a:srgbClr val="919191"/>
    <a:srgbClr val="CECECE"/>
    <a:srgbClr val="B3B3B3"/>
    <a:srgbClr val="333333"/>
    <a:srgbClr val="232323"/>
    <a:srgbClr val="474747"/>
    <a:srgbClr val="0000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51" autoAdjust="0"/>
    <p:restoredTop sz="90929"/>
  </p:normalViewPr>
  <p:slideViewPr>
    <p:cSldViewPr>
      <p:cViewPr varScale="1">
        <p:scale>
          <a:sx n="65" d="100"/>
          <a:sy n="65" d="100"/>
        </p:scale>
        <p:origin x="84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3396" y="-96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063273" y="8914656"/>
            <a:ext cx="2839713" cy="293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l-GR" altLang="el-GR" sz="1300">
                <a:solidFill>
                  <a:srgbClr val="000000"/>
                </a:solidFill>
                <a:latin typeface="Arial" panose="020B0604020202020204" pitchFamily="34" charset="0"/>
              </a:rPr>
              <a:t>Αντώνιος Συμβώνης</a:t>
            </a:r>
            <a:r>
              <a:rPr lang="en-AU" altLang="el-GR" sz="130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300">
                <a:solidFill>
                  <a:srgbClr val="000000"/>
                </a:solidFill>
                <a:latin typeface="Arial" panose="020B0604020202020204" pitchFamily="34" charset="0"/>
              </a:rPr>
              <a:t>ΣΕΜΦΕ, ΕΜΠ</a:t>
            </a:r>
            <a:endParaRPr lang="en-AU" altLang="el-GR" sz="13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43732" y="449754"/>
            <a:ext cx="6827738" cy="3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Διάλεξη #8</a:t>
            </a:r>
            <a:endParaRPr lang="en-AU" altLang="el-GR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924" y="4563065"/>
            <a:ext cx="5365352" cy="404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42" tIns="46344" rIns="94342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notes styles</a:t>
            </a:r>
          </a:p>
          <a:p>
            <a:pPr lvl="1"/>
            <a:r>
              <a:rPr lang="en-AU" altLang="el-GR"/>
              <a:t>Second Level</a:t>
            </a:r>
          </a:p>
          <a:p>
            <a:pPr lvl="2"/>
            <a:r>
              <a:rPr lang="en-AU" altLang="el-GR"/>
              <a:t>Third Level</a:t>
            </a:r>
          </a:p>
          <a:p>
            <a:pPr lvl="3"/>
            <a:r>
              <a:rPr lang="en-AU" altLang="el-GR"/>
              <a:t>Fourth Level</a:t>
            </a:r>
          </a:p>
          <a:p>
            <a:pPr lvl="4"/>
            <a:r>
              <a:rPr lang="en-AU" altLang="el-GR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4212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endParaRPr lang="en-AU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2367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399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969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939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986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744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610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3357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426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6733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6430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80000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80000"/>
                <a:invGamma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474747">
                  <a:gamma/>
                  <a:tint val="30196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sample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592092" y="6434138"/>
            <a:ext cx="6399508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Αντικειμενοστρεφή</a:t>
            </a:r>
            <a:r>
              <a:rPr lang="el-GR" altLang="el-GR" sz="1200" baseline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Slide </a:t>
            </a:r>
            <a:fld id="{EB3CDAA0-9EE8-4AAF-A562-1A6541D47E29}" type="slidenum">
              <a:rPr lang="en-AU" altLang="el-GR" sz="1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AU" altLang="el-GR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382000" cy="565150"/>
          </a:xfrm>
        </p:spPr>
        <p:txBody>
          <a:bodyPr/>
          <a:lstStyle/>
          <a:p>
            <a:endParaRPr lang="en-AU" altLang="el-GR" sz="4000">
              <a:solidFill>
                <a:srgbClr val="FFFFFF"/>
              </a:solidFill>
            </a:endParaRPr>
          </a:p>
        </p:txBody>
      </p:sp>
      <p:sp>
        <p:nvSpPr>
          <p:cNvPr id="269315" name="Rectangle 3"/>
          <p:cNvSpPr>
            <a:spLocks noChangeArrowheads="1"/>
          </p:cNvSpPr>
          <p:nvPr/>
        </p:nvSpPr>
        <p:spPr bwMode="auto">
          <a:xfrm>
            <a:off x="1219200" y="1905000"/>
            <a:ext cx="6705600" cy="304800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676767">
                  <a:gamma/>
                  <a:tint val="0"/>
                  <a:invGamma/>
                </a:srgbClr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altLang="el-GR" sz="3600" dirty="0"/>
              <a:t>Διάλεξη #</a:t>
            </a:r>
            <a:r>
              <a:rPr lang="en-AU" altLang="el-GR" sz="3600" dirty="0"/>
              <a:t>8:</a:t>
            </a:r>
          </a:p>
          <a:p>
            <a:pPr algn="ctr"/>
            <a:r>
              <a:rPr lang="el-GR" altLang="el-GR" sz="3600" dirty="0"/>
              <a:t>  Διανύσματα</a:t>
            </a:r>
            <a:endParaRPr lang="en-AU" altLang="el-GR" sz="3600" dirty="0"/>
          </a:p>
          <a:p>
            <a:pPr algn="ctr"/>
            <a:r>
              <a:rPr lang="el-GR" altLang="el-GR" sz="3600" dirty="0"/>
              <a:t> </a:t>
            </a:r>
            <a:r>
              <a:rPr lang="el-GR" altLang="el-GR" dirty="0"/>
              <a:t>[Μονοδιάστατοι πίνακες]</a:t>
            </a:r>
            <a:endParaRPr lang="en-AU" altLang="el-GR" dirty="0"/>
          </a:p>
        </p:txBody>
      </p:sp>
      <p:sp>
        <p:nvSpPr>
          <p:cNvPr id="269316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>
                  <a:gamma/>
                  <a:tint val="30196"/>
                  <a:invGamma/>
                </a:srgbClr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D5305659-63E8-4F18-EC0E-74A77C0B7C94}"/>
              </a:ext>
            </a:extLst>
          </p:cNvPr>
          <p:cNvSpPr/>
          <p:nvPr/>
        </p:nvSpPr>
        <p:spPr bwMode="auto">
          <a:xfrm>
            <a:off x="1835697" y="4725144"/>
            <a:ext cx="4176463" cy="108012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C1BC24F-0D6D-016A-BDB3-777FD2A3BF12}"/>
              </a:ext>
            </a:extLst>
          </p:cNvPr>
          <p:cNvSpPr/>
          <p:nvPr/>
        </p:nvSpPr>
        <p:spPr bwMode="auto">
          <a:xfrm>
            <a:off x="1907704" y="4797152"/>
            <a:ext cx="3960440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Σύνταξη: προσπέλαση διανύσματος</a:t>
            </a:r>
            <a:endParaRPr lang="en-AU" altLang="el-GR" sz="3600"/>
          </a:p>
        </p:txBody>
      </p:sp>
      <p:sp>
        <p:nvSpPr>
          <p:cNvPr id="381955" name="Text Box 3"/>
          <p:cNvSpPr txBox="1">
            <a:spLocks noChangeArrowheads="1"/>
          </p:cNvSpPr>
          <p:nvPr/>
        </p:nvSpPr>
        <p:spPr bwMode="auto">
          <a:xfrm>
            <a:off x="1676400" y="2057400"/>
            <a:ext cx="5715000" cy="17811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endParaRPr lang="el-GR" altLang="el-GR" i="1">
              <a:latin typeface="Times New Roman" panose="02020603050405020304" pitchFamily="18" charset="0"/>
            </a:endParaRPr>
          </a:p>
          <a:p>
            <a:r>
              <a:rPr lang="el-GR" altLang="el-GR" i="1">
                <a:latin typeface="Times New Roman" panose="02020603050405020304" pitchFamily="18" charset="0"/>
              </a:rPr>
              <a:t>	όνομαΔιανύσματος</a:t>
            </a:r>
            <a:r>
              <a:rPr lang="en-AU" altLang="el-GR">
                <a:latin typeface="Times New Roman" panose="02020603050405020304" pitchFamily="18" charset="0"/>
              </a:rPr>
              <a:t>[</a:t>
            </a:r>
            <a:r>
              <a:rPr lang="el-GR" altLang="el-GR" i="1">
                <a:latin typeface="Times New Roman" panose="02020603050405020304" pitchFamily="18" charset="0"/>
              </a:rPr>
              <a:t>δείκτης</a:t>
            </a:r>
            <a:r>
              <a:rPr lang="en-AU" altLang="el-GR">
                <a:latin typeface="Times New Roman" panose="02020603050405020304" pitchFamily="18" charset="0"/>
              </a:rPr>
              <a:t>]</a:t>
            </a:r>
          </a:p>
          <a:p>
            <a:r>
              <a:rPr lang="el-GR" altLang="el-GR" i="1">
                <a:latin typeface="Times New Roman" panose="02020603050405020304" pitchFamily="18" charset="0"/>
              </a:rPr>
              <a:t>	</a:t>
            </a:r>
            <a:r>
              <a:rPr lang="en-AU" altLang="el-GR" b="1" i="1">
                <a:latin typeface="Times New Roman" panose="02020603050405020304" pitchFamily="18" charset="0"/>
              </a:rPr>
              <a:t>arrayName</a:t>
            </a:r>
            <a:r>
              <a:rPr lang="en-AU" altLang="el-GR" b="1">
                <a:latin typeface="Times New Roman" panose="02020603050405020304" pitchFamily="18" charset="0"/>
              </a:rPr>
              <a:t>[</a:t>
            </a:r>
            <a:r>
              <a:rPr lang="en-AU" altLang="el-GR" b="1" i="1">
                <a:latin typeface="Times New Roman" panose="02020603050405020304" pitchFamily="18" charset="0"/>
              </a:rPr>
              <a:t>index</a:t>
            </a:r>
            <a:r>
              <a:rPr lang="en-AU" altLang="el-GR" b="1">
                <a:latin typeface="Times New Roman" panose="02020603050405020304" pitchFamily="18" charset="0"/>
              </a:rPr>
              <a:t>]</a:t>
            </a:r>
          </a:p>
          <a:p>
            <a:endParaRPr lang="en-AU" altLang="el-GR">
              <a:latin typeface="Times New Roman" panose="02020603050405020304" pitchFamily="18" charset="0"/>
            </a:endParaRPr>
          </a:p>
        </p:txBody>
      </p:sp>
      <p:sp>
        <p:nvSpPr>
          <p:cNvPr id="381956" name="Text Box 4"/>
          <p:cNvSpPr txBox="1">
            <a:spLocks noChangeArrowheads="1"/>
          </p:cNvSpPr>
          <p:nvPr/>
        </p:nvSpPr>
        <p:spPr bwMode="auto">
          <a:xfrm>
            <a:off x="1676400" y="4265613"/>
            <a:ext cx="21875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/>
              <a:t>Παραδείγματα:</a:t>
            </a:r>
            <a:endParaRPr lang="en-AU" altLang="el-GR"/>
          </a:p>
        </p:txBody>
      </p:sp>
      <p:sp>
        <p:nvSpPr>
          <p:cNvPr id="381957" name="Text Box 5"/>
          <p:cNvSpPr txBox="1">
            <a:spLocks noChangeArrowheads="1"/>
          </p:cNvSpPr>
          <p:nvPr/>
        </p:nvSpPr>
        <p:spPr bwMode="auto">
          <a:xfrm>
            <a:off x="2133600" y="4795838"/>
            <a:ext cx="2924175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>
                <a:latin typeface="Courier New" panose="02070309020205020404" pitchFamily="49" charset="0"/>
              </a:rPr>
              <a:t>a[10] = 77;</a:t>
            </a:r>
          </a:p>
          <a:p>
            <a:r>
              <a:rPr lang="en-AU" altLang="el-GR" sz="2000" b="1">
                <a:latin typeface="Courier New" panose="02070309020205020404" pitchFamily="49" charset="0"/>
              </a:rPr>
              <a:t>num[i] = num[i+1];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51D4A15-C9EA-8C43-4002-DE77A083DA46}"/>
              </a:ext>
            </a:extLst>
          </p:cNvPr>
          <p:cNvSpPr/>
          <p:nvPr/>
        </p:nvSpPr>
        <p:spPr bwMode="auto">
          <a:xfrm>
            <a:off x="1043608" y="3140968"/>
            <a:ext cx="5760640" cy="72008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4325030-BCF1-47B5-F38A-FEF27108555E}"/>
              </a:ext>
            </a:extLst>
          </p:cNvPr>
          <p:cNvSpPr/>
          <p:nvPr/>
        </p:nvSpPr>
        <p:spPr bwMode="auto">
          <a:xfrm>
            <a:off x="1115614" y="3212976"/>
            <a:ext cx="5544617" cy="50405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3200"/>
              <a:t>Σύνηθες λάθος</a:t>
            </a:r>
            <a:r>
              <a:rPr lang="el-GR" altLang="el-GR" sz="2400"/>
              <a:t>: προσπέλαση εκτός ορίων</a:t>
            </a:r>
            <a:endParaRPr lang="en-AU" altLang="el-GR" sz="2400"/>
          </a:p>
        </p:txBody>
      </p:sp>
      <p:sp>
        <p:nvSpPr>
          <p:cNvPr id="382979" name="Rectangle 3"/>
          <p:cNvSpPr>
            <a:spLocks noChangeArrowheads="1"/>
          </p:cNvSpPr>
          <p:nvPr/>
        </p:nvSpPr>
        <p:spPr bwMode="auto">
          <a:xfrm>
            <a:off x="5795963" y="2362200"/>
            <a:ext cx="685800" cy="304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2980" name="Text Box 4"/>
          <p:cNvSpPr txBox="1">
            <a:spLocks noChangeArrowheads="1"/>
          </p:cNvSpPr>
          <p:nvPr/>
        </p:nvSpPr>
        <p:spPr bwMode="auto">
          <a:xfrm>
            <a:off x="4957763" y="2057400"/>
            <a:ext cx="146843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600" b="1">
                <a:latin typeface="Helvetica" panose="020B0604020202020204" pitchFamily="34" charset="0"/>
              </a:rPr>
              <a:t>temperatures</a:t>
            </a:r>
          </a:p>
        </p:txBody>
      </p:sp>
      <p:sp>
        <p:nvSpPr>
          <p:cNvPr id="382981" name="Rectangle 5"/>
          <p:cNvSpPr>
            <a:spLocks noChangeArrowheads="1"/>
          </p:cNvSpPr>
          <p:nvPr/>
        </p:nvSpPr>
        <p:spPr bwMode="auto">
          <a:xfrm>
            <a:off x="7319963" y="19050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Helvetica" panose="020B0604020202020204" pitchFamily="34" charset="0"/>
              </a:rPr>
              <a:t>12.3</a:t>
            </a:r>
          </a:p>
        </p:txBody>
      </p:sp>
      <p:sp>
        <p:nvSpPr>
          <p:cNvPr id="382982" name="Rectangle 6"/>
          <p:cNvSpPr>
            <a:spLocks noChangeArrowheads="1"/>
          </p:cNvSpPr>
          <p:nvPr/>
        </p:nvSpPr>
        <p:spPr bwMode="auto">
          <a:xfrm>
            <a:off x="7319963" y="22860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12.7</a:t>
            </a:r>
          </a:p>
        </p:txBody>
      </p:sp>
      <p:sp>
        <p:nvSpPr>
          <p:cNvPr id="382983" name="Rectangle 7"/>
          <p:cNvSpPr>
            <a:spLocks noChangeArrowheads="1"/>
          </p:cNvSpPr>
          <p:nvPr/>
        </p:nvSpPr>
        <p:spPr bwMode="auto">
          <a:xfrm>
            <a:off x="7319963" y="26670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14.9</a:t>
            </a:r>
          </a:p>
        </p:txBody>
      </p:sp>
      <p:sp>
        <p:nvSpPr>
          <p:cNvPr id="382984" name="Rectangle 8"/>
          <p:cNvSpPr>
            <a:spLocks noChangeArrowheads="1"/>
          </p:cNvSpPr>
          <p:nvPr/>
        </p:nvSpPr>
        <p:spPr bwMode="auto">
          <a:xfrm>
            <a:off x="7319963" y="30480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16.2</a:t>
            </a:r>
          </a:p>
        </p:txBody>
      </p:sp>
      <p:sp>
        <p:nvSpPr>
          <p:cNvPr id="382985" name="Rectangle 9"/>
          <p:cNvSpPr>
            <a:spLocks noChangeArrowheads="1"/>
          </p:cNvSpPr>
          <p:nvPr/>
        </p:nvSpPr>
        <p:spPr bwMode="auto">
          <a:xfrm>
            <a:off x="7319963" y="34290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15.1</a:t>
            </a:r>
          </a:p>
        </p:txBody>
      </p:sp>
      <p:cxnSp>
        <p:nvCxnSpPr>
          <p:cNvPr id="382986" name="AutoShape 10"/>
          <p:cNvCxnSpPr>
            <a:cxnSpLocks noChangeShapeType="1"/>
            <a:stCxn id="382987" idx="6"/>
            <a:endCxn id="382981" idx="1"/>
          </p:cNvCxnSpPr>
          <p:nvPr/>
        </p:nvCxnSpPr>
        <p:spPr bwMode="auto">
          <a:xfrm flipV="1">
            <a:off x="6227763" y="2093913"/>
            <a:ext cx="1092200" cy="4206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2987" name="Oval 11"/>
          <p:cNvSpPr>
            <a:spLocks noChangeArrowheads="1"/>
          </p:cNvSpPr>
          <p:nvPr/>
        </p:nvSpPr>
        <p:spPr bwMode="auto">
          <a:xfrm>
            <a:off x="6075363" y="24384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2988" name="Text Box 12"/>
          <p:cNvSpPr txBox="1">
            <a:spLocks noChangeArrowheads="1"/>
          </p:cNvSpPr>
          <p:nvPr/>
        </p:nvSpPr>
        <p:spPr bwMode="auto">
          <a:xfrm>
            <a:off x="7853363" y="1600200"/>
            <a:ext cx="74136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1400">
                <a:latin typeface="Helvetica" panose="020B0604020202020204" pitchFamily="34" charset="0"/>
              </a:rPr>
              <a:t>δείκτης</a:t>
            </a:r>
            <a:endParaRPr lang="en-AU" altLang="el-GR" sz="1400">
              <a:latin typeface="Helvetica" panose="020B0604020202020204" pitchFamily="34" charset="0"/>
            </a:endParaRPr>
          </a:p>
        </p:txBody>
      </p:sp>
      <p:sp>
        <p:nvSpPr>
          <p:cNvPr id="382989" name="Text Box 13"/>
          <p:cNvSpPr txBox="1">
            <a:spLocks noChangeArrowheads="1"/>
          </p:cNvSpPr>
          <p:nvPr/>
        </p:nvSpPr>
        <p:spPr bwMode="auto">
          <a:xfrm>
            <a:off x="7929563" y="19812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latin typeface="Helvetica" panose="020B0604020202020204" pitchFamily="34" charset="0"/>
              </a:rPr>
              <a:t>0</a:t>
            </a:r>
          </a:p>
        </p:txBody>
      </p:sp>
      <p:sp>
        <p:nvSpPr>
          <p:cNvPr id="382990" name="Text Box 14"/>
          <p:cNvSpPr txBox="1">
            <a:spLocks noChangeArrowheads="1"/>
          </p:cNvSpPr>
          <p:nvPr/>
        </p:nvSpPr>
        <p:spPr bwMode="auto">
          <a:xfrm>
            <a:off x="7929563" y="23622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82991" name="Text Box 15"/>
          <p:cNvSpPr txBox="1">
            <a:spLocks noChangeArrowheads="1"/>
          </p:cNvSpPr>
          <p:nvPr/>
        </p:nvSpPr>
        <p:spPr bwMode="auto">
          <a:xfrm>
            <a:off x="7929563" y="27432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82992" name="Text Box 16"/>
          <p:cNvSpPr txBox="1">
            <a:spLocks noChangeArrowheads="1"/>
          </p:cNvSpPr>
          <p:nvPr/>
        </p:nvSpPr>
        <p:spPr bwMode="auto">
          <a:xfrm>
            <a:off x="7929563" y="31242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82993" name="Text Box 17"/>
          <p:cNvSpPr txBox="1">
            <a:spLocks noChangeArrowheads="1"/>
          </p:cNvSpPr>
          <p:nvPr/>
        </p:nvSpPr>
        <p:spPr bwMode="auto">
          <a:xfrm>
            <a:off x="7929563" y="35052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382994" name="Rectangle 18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3657600" cy="3352800"/>
          </a:xfrm>
        </p:spPr>
        <p:txBody>
          <a:bodyPr/>
          <a:lstStyle/>
          <a:p>
            <a:r>
              <a:rPr lang="el-GR" altLang="el-GR" sz="2400"/>
              <a:t>Έστω ένα διάνυσμα </a:t>
            </a:r>
            <a:br>
              <a:rPr lang="el-GR" altLang="el-GR" sz="2400"/>
            </a:br>
            <a:r>
              <a:rPr lang="el-GR" altLang="el-GR" sz="2400"/>
              <a:t>5 στοιχείων</a:t>
            </a:r>
            <a:r>
              <a:rPr lang="en-AU" altLang="el-GR" sz="2400"/>
              <a:t>:</a:t>
            </a:r>
            <a:endParaRPr lang="el-GR" altLang="el-GR" sz="2400"/>
          </a:p>
          <a:p>
            <a:pPr>
              <a:buFontTx/>
              <a:buNone/>
            </a:pPr>
            <a:endParaRPr lang="en-AU" altLang="el-GR" sz="2400"/>
          </a:p>
          <a:p>
            <a:r>
              <a:rPr lang="el-GR" altLang="el-GR" sz="2400"/>
              <a:t>Μετά γράφουμε</a:t>
            </a:r>
            <a:r>
              <a:rPr lang="en-AU" altLang="el-GR" sz="2400"/>
              <a:t>:</a:t>
            </a:r>
          </a:p>
          <a:p>
            <a:endParaRPr lang="en-AU" altLang="el-GR" sz="2400"/>
          </a:p>
          <a:p>
            <a:pPr>
              <a:buFontTx/>
              <a:buNone/>
            </a:pPr>
            <a:endParaRPr lang="en-AU" altLang="el-GR" sz="2400"/>
          </a:p>
          <a:p>
            <a:r>
              <a:rPr lang="el-GR" altLang="el-GR" sz="2400"/>
              <a:t>Τι θα συμβεί;</a:t>
            </a:r>
            <a:endParaRPr lang="en-AU" altLang="el-GR" sz="2400"/>
          </a:p>
        </p:txBody>
      </p:sp>
      <p:sp>
        <p:nvSpPr>
          <p:cNvPr id="382995" name="Text Box 19"/>
          <p:cNvSpPr txBox="1">
            <a:spLocks noChangeArrowheads="1"/>
          </p:cNvSpPr>
          <p:nvPr/>
        </p:nvSpPr>
        <p:spPr bwMode="auto">
          <a:xfrm>
            <a:off x="1066800" y="3276600"/>
            <a:ext cx="56673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>
                <a:latin typeface="Courier New" panose="02070309020205020404" pitchFamily="49" charset="0"/>
              </a:rPr>
              <a:t>System.out.println(temperatures[5]);</a:t>
            </a:r>
          </a:p>
        </p:txBody>
      </p:sp>
      <p:sp>
        <p:nvSpPr>
          <p:cNvPr id="382996" name="Text Box 20"/>
          <p:cNvSpPr txBox="1">
            <a:spLocks noChangeArrowheads="1"/>
          </p:cNvSpPr>
          <p:nvPr/>
        </p:nvSpPr>
        <p:spPr bwMode="auto">
          <a:xfrm>
            <a:off x="2209800" y="5029200"/>
            <a:ext cx="6266138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b="1" dirty="0" err="1">
                <a:solidFill>
                  <a:srgbClr val="C00000"/>
                </a:solidFill>
                <a:latin typeface="Courier New" panose="02070309020205020404" pitchFamily="49" charset="0"/>
              </a:rPr>
              <a:t>ArrayIndexOutOfBoundsException</a:t>
            </a:r>
            <a:r>
              <a:rPr lang="en-AU" altLang="el-GR" b="1" dirty="0">
                <a:solidFill>
                  <a:srgbClr val="C00000"/>
                </a:solidFill>
                <a:latin typeface="Courier New" panose="02070309020205020404" pitchFamily="49" charset="0"/>
              </a:rPr>
              <a:t>: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82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96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32F9516-9B6D-1287-3A9F-EB93EA626C5D}"/>
              </a:ext>
            </a:extLst>
          </p:cNvPr>
          <p:cNvSpPr/>
          <p:nvPr/>
        </p:nvSpPr>
        <p:spPr bwMode="auto">
          <a:xfrm>
            <a:off x="5580112" y="1340768"/>
            <a:ext cx="2952327" cy="108012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9182BF25-BAB8-231C-5459-AA1C89A4A91B}"/>
              </a:ext>
            </a:extLst>
          </p:cNvPr>
          <p:cNvSpPr/>
          <p:nvPr/>
        </p:nvSpPr>
        <p:spPr bwMode="auto">
          <a:xfrm>
            <a:off x="5652119" y="1412776"/>
            <a:ext cx="2736303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382000" cy="565150"/>
          </a:xfrm>
        </p:spPr>
        <p:txBody>
          <a:bodyPr/>
          <a:lstStyle/>
          <a:p>
            <a:r>
              <a:rPr lang="el-GR" altLang="el-GR" sz="3200"/>
              <a:t>Σύνηθες λάθος</a:t>
            </a:r>
            <a:r>
              <a:rPr lang="el-GR" altLang="el-GR" sz="2400"/>
              <a:t>: παράλειψη δημιουργίας διανύσματος</a:t>
            </a:r>
            <a:endParaRPr lang="en-AU" altLang="el-GR" sz="2400"/>
          </a:p>
        </p:txBody>
      </p:sp>
      <p:sp>
        <p:nvSpPr>
          <p:cNvPr id="384018" name="Rectangle 18"/>
          <p:cNvSpPr>
            <a:spLocks noChangeArrowheads="1"/>
          </p:cNvSpPr>
          <p:nvPr/>
        </p:nvSpPr>
        <p:spPr bwMode="auto">
          <a:xfrm>
            <a:off x="685800" y="1447800"/>
            <a:ext cx="4876800" cy="2133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lr>
                <a:schemeClr val="tx2"/>
              </a:buClr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400"/>
              <a:t>Έστω η δήλωση διανύσματος</a:t>
            </a:r>
            <a:r>
              <a:rPr lang="en-AU" altLang="el-GR" sz="2400"/>
              <a:t>:</a:t>
            </a:r>
          </a:p>
          <a:p>
            <a:pPr>
              <a:buFontTx/>
              <a:buChar char="•"/>
            </a:pPr>
            <a:r>
              <a:rPr lang="el-GR" altLang="el-GR" sz="2400"/>
              <a:t>Μετά γράφουμε</a:t>
            </a:r>
            <a:r>
              <a:rPr lang="en-AU" altLang="el-GR" sz="2400"/>
              <a:t>:</a:t>
            </a:r>
          </a:p>
          <a:p>
            <a:pPr>
              <a:buFontTx/>
              <a:buChar char="•"/>
            </a:pPr>
            <a:endParaRPr lang="en-AU" altLang="el-GR" sz="2400"/>
          </a:p>
          <a:p>
            <a:pPr>
              <a:buFontTx/>
              <a:buChar char="•"/>
            </a:pPr>
            <a:r>
              <a:rPr lang="el-GR" altLang="el-GR" sz="2400"/>
              <a:t>Τι θα συμβεί;</a:t>
            </a:r>
            <a:endParaRPr lang="en-AU" altLang="el-GR" sz="2400"/>
          </a:p>
        </p:txBody>
      </p:sp>
      <p:sp>
        <p:nvSpPr>
          <p:cNvPr id="384019" name="Text Box 19"/>
          <p:cNvSpPr txBox="1">
            <a:spLocks noChangeArrowheads="1"/>
          </p:cNvSpPr>
          <p:nvPr/>
        </p:nvSpPr>
        <p:spPr bwMode="auto">
          <a:xfrm>
            <a:off x="5638800" y="1492250"/>
            <a:ext cx="23145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numbers[];</a:t>
            </a:r>
          </a:p>
        </p:txBody>
      </p:sp>
      <p:sp>
        <p:nvSpPr>
          <p:cNvPr id="384020" name="Text Box 20"/>
          <p:cNvSpPr txBox="1">
            <a:spLocks noChangeArrowheads="1"/>
          </p:cNvSpPr>
          <p:nvPr/>
        </p:nvSpPr>
        <p:spPr bwMode="auto">
          <a:xfrm>
            <a:off x="1066800" y="3733800"/>
            <a:ext cx="3869648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b="1" dirty="0" err="1">
                <a:solidFill>
                  <a:srgbClr val="C00000"/>
                </a:solidFill>
                <a:latin typeface="Courier New" panose="02070309020205020404" pitchFamily="49" charset="0"/>
              </a:rPr>
              <a:t>NullPointerException</a:t>
            </a:r>
            <a:endParaRPr lang="en-AU" altLang="el-GR" b="1" dirty="0">
              <a:solidFill>
                <a:srgbClr val="C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84021" name="Text Box 21"/>
          <p:cNvSpPr txBox="1">
            <a:spLocks noChangeArrowheads="1"/>
          </p:cNvSpPr>
          <p:nvPr/>
        </p:nvSpPr>
        <p:spPr bwMode="auto">
          <a:xfrm>
            <a:off x="5638800" y="1905000"/>
            <a:ext cx="26193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>
                <a:latin typeface="Courier New" panose="02070309020205020404" pitchFamily="49" charset="0"/>
              </a:rPr>
              <a:t>numbers[0] = 42;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8B2D668-500D-AD1B-4D2A-8D2CB3289609}"/>
              </a:ext>
            </a:extLst>
          </p:cNvPr>
          <p:cNvSpPr/>
          <p:nvPr/>
        </p:nvSpPr>
        <p:spPr bwMode="auto">
          <a:xfrm>
            <a:off x="2267745" y="5373216"/>
            <a:ext cx="3816424" cy="79208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2AA1F350-528B-73F7-FC4C-66A7100C6A96}"/>
              </a:ext>
            </a:extLst>
          </p:cNvPr>
          <p:cNvSpPr/>
          <p:nvPr/>
        </p:nvSpPr>
        <p:spPr bwMode="auto">
          <a:xfrm>
            <a:off x="2339751" y="5445224"/>
            <a:ext cx="3600401" cy="57606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84025" name="Group 25"/>
          <p:cNvGrpSpPr>
            <a:grpSpLocks/>
          </p:cNvGrpSpPr>
          <p:nvPr/>
        </p:nvGrpSpPr>
        <p:grpSpPr bwMode="auto">
          <a:xfrm>
            <a:off x="1143000" y="3657600"/>
            <a:ext cx="6708775" cy="2266950"/>
            <a:chOff x="720" y="2352"/>
            <a:chExt cx="4226" cy="1428"/>
          </a:xfrm>
        </p:grpSpPr>
        <p:grpSp>
          <p:nvGrpSpPr>
            <p:cNvPr id="384024" name="Group 24"/>
            <p:cNvGrpSpPr>
              <a:grpSpLocks/>
            </p:cNvGrpSpPr>
            <p:nvPr/>
          </p:nvGrpSpPr>
          <p:grpSpPr bwMode="auto">
            <a:xfrm>
              <a:off x="3552" y="2352"/>
              <a:ext cx="1394" cy="1197"/>
              <a:chOff x="3552" y="2352"/>
              <a:chExt cx="1394" cy="1197"/>
            </a:xfrm>
          </p:grpSpPr>
          <p:sp>
            <p:nvSpPr>
              <p:cNvPr id="384003" name="Rectangle 3"/>
              <p:cNvSpPr>
                <a:spLocks noChangeArrowheads="1"/>
              </p:cNvSpPr>
              <p:nvPr/>
            </p:nvSpPr>
            <p:spPr bwMode="auto">
              <a:xfrm>
                <a:off x="3744" y="2640"/>
                <a:ext cx="43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endParaRPr lang="el-GR"/>
              </a:p>
            </p:txBody>
          </p:sp>
          <p:sp>
            <p:nvSpPr>
              <p:cNvPr id="384004" name="Text Box 4"/>
              <p:cNvSpPr txBox="1">
                <a:spLocks noChangeArrowheads="1"/>
              </p:cNvSpPr>
              <p:nvPr/>
            </p:nvSpPr>
            <p:spPr bwMode="auto">
              <a:xfrm>
                <a:off x="3552" y="2448"/>
                <a:ext cx="654" cy="2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AU" altLang="el-GR" sz="1600" b="1">
                    <a:latin typeface="Helvetica" panose="020B0604020202020204" pitchFamily="34" charset="0"/>
                  </a:rPr>
                  <a:t>numbers</a:t>
                </a:r>
              </a:p>
            </p:txBody>
          </p:sp>
          <p:sp>
            <p:nvSpPr>
              <p:cNvPr id="384005" name="Rectangle 5"/>
              <p:cNvSpPr>
                <a:spLocks noChangeArrowheads="1"/>
              </p:cNvSpPr>
              <p:nvPr/>
            </p:nvSpPr>
            <p:spPr bwMode="auto">
              <a:xfrm>
                <a:off x="4704" y="2352"/>
                <a:ext cx="242" cy="237"/>
              </a:xfrm>
              <a:prstGeom prst="rect">
                <a:avLst/>
              </a:prstGeom>
              <a:noFill/>
              <a:ln w="12700">
                <a:solidFill>
                  <a:srgbClr val="B3B3B3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384006" name="Rectangle 6"/>
              <p:cNvSpPr>
                <a:spLocks noChangeArrowheads="1"/>
              </p:cNvSpPr>
              <p:nvPr/>
            </p:nvSpPr>
            <p:spPr bwMode="auto">
              <a:xfrm>
                <a:off x="4704" y="2592"/>
                <a:ext cx="242" cy="237"/>
              </a:xfrm>
              <a:prstGeom prst="rect">
                <a:avLst/>
              </a:prstGeom>
              <a:noFill/>
              <a:ln w="12700">
                <a:solidFill>
                  <a:srgbClr val="B3B3B3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pPr algn="ctr"/>
                <a:r>
                  <a:rPr lang="en-AU" altLang="el-GR" sz="1800"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384007" name="Rectangle 7"/>
              <p:cNvSpPr>
                <a:spLocks noChangeArrowheads="1"/>
              </p:cNvSpPr>
              <p:nvPr/>
            </p:nvSpPr>
            <p:spPr bwMode="auto">
              <a:xfrm>
                <a:off x="4704" y="2832"/>
                <a:ext cx="242" cy="237"/>
              </a:xfrm>
              <a:prstGeom prst="rect">
                <a:avLst/>
              </a:prstGeom>
              <a:noFill/>
              <a:ln w="12700">
                <a:solidFill>
                  <a:srgbClr val="B3B3B3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384008" name="Rectangle 8"/>
              <p:cNvSpPr>
                <a:spLocks noChangeArrowheads="1"/>
              </p:cNvSpPr>
              <p:nvPr/>
            </p:nvSpPr>
            <p:spPr bwMode="auto">
              <a:xfrm>
                <a:off x="4704" y="3072"/>
                <a:ext cx="242" cy="237"/>
              </a:xfrm>
              <a:prstGeom prst="rect">
                <a:avLst/>
              </a:prstGeom>
              <a:noFill/>
              <a:ln w="12700">
                <a:solidFill>
                  <a:srgbClr val="B3B3B3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latin typeface="Helvetica" panose="020B0604020202020204" pitchFamily="34" charset="0"/>
                  </a:rPr>
                  <a:t>   </a:t>
                </a:r>
              </a:p>
            </p:txBody>
          </p:sp>
          <p:sp>
            <p:nvSpPr>
              <p:cNvPr id="384009" name="Rectangle 9"/>
              <p:cNvSpPr>
                <a:spLocks noChangeArrowheads="1"/>
              </p:cNvSpPr>
              <p:nvPr/>
            </p:nvSpPr>
            <p:spPr bwMode="auto">
              <a:xfrm>
                <a:off x="4704" y="3312"/>
                <a:ext cx="242" cy="237"/>
              </a:xfrm>
              <a:prstGeom prst="rect">
                <a:avLst/>
              </a:prstGeom>
              <a:noFill/>
              <a:ln w="12700">
                <a:solidFill>
                  <a:srgbClr val="B3B3B3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/>
              <a:p>
                <a:r>
                  <a:rPr lang="en-AU" altLang="el-GR" sz="1800">
                    <a:latin typeface="Helvetica" panose="020B0604020202020204" pitchFamily="34" charset="0"/>
                  </a:rPr>
                  <a:t>   </a:t>
                </a:r>
              </a:p>
            </p:txBody>
          </p:sp>
          <p:cxnSp>
            <p:nvCxnSpPr>
              <p:cNvPr id="384010" name="AutoShape 10"/>
              <p:cNvCxnSpPr>
                <a:cxnSpLocks noChangeShapeType="1"/>
                <a:stCxn id="384011" idx="6"/>
                <a:endCxn id="384005" idx="1"/>
              </p:cNvCxnSpPr>
              <p:nvPr/>
            </p:nvCxnSpPr>
            <p:spPr bwMode="auto">
              <a:xfrm flipV="1">
                <a:off x="4016" y="2471"/>
                <a:ext cx="688" cy="265"/>
              </a:xfrm>
              <a:prstGeom prst="curvedConnector3">
                <a:avLst>
                  <a:gd name="adj1" fmla="val 50000"/>
                </a:avLst>
              </a:prstGeom>
              <a:noFill/>
              <a:ln w="12700">
                <a:solidFill>
                  <a:srgbClr val="B3B3B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84011" name="Oval 11"/>
              <p:cNvSpPr>
                <a:spLocks noChangeArrowheads="1"/>
              </p:cNvSpPr>
              <p:nvPr/>
            </p:nvSpPr>
            <p:spPr bwMode="auto">
              <a:xfrm>
                <a:off x="3920" y="2688"/>
                <a:ext cx="96" cy="96"/>
              </a:xfrm>
              <a:prstGeom prst="ellipse">
                <a:avLst/>
              </a:prstGeom>
              <a:solidFill>
                <a:srgbClr val="B3B3B3"/>
              </a:solidFill>
              <a:ln w="12700">
                <a:solidFill>
                  <a:srgbClr val="B3B3B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7" tIns="44450" rIns="90487" bIns="44450" anchor="ctr">
                <a:spAutoFit/>
              </a:bodyPr>
              <a:lstStyle/>
              <a:p>
                <a:endParaRPr lang="el-GR"/>
              </a:p>
            </p:txBody>
          </p:sp>
        </p:grpSp>
        <p:sp>
          <p:nvSpPr>
            <p:cNvPr id="384022" name="Text Box 22"/>
            <p:cNvSpPr txBox="1">
              <a:spLocks noChangeArrowheads="1"/>
            </p:cNvSpPr>
            <p:nvPr/>
          </p:nvSpPr>
          <p:spPr bwMode="auto">
            <a:xfrm>
              <a:off x="1440" y="3532"/>
              <a:ext cx="2130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2000" b="1" dirty="0">
                  <a:latin typeface="Courier New" panose="02070309020205020404" pitchFamily="49" charset="0"/>
                </a:rPr>
                <a:t>numbers = </a:t>
              </a:r>
              <a:r>
                <a:rPr lang="en-AU" altLang="el-GR" sz="2000" b="1" dirty="0">
                  <a:solidFill>
                    <a:srgbClr val="C00000"/>
                  </a:solidFill>
                  <a:latin typeface="Courier New" panose="02070309020205020404" pitchFamily="49" charset="0"/>
                </a:rPr>
                <a:t>new</a:t>
              </a:r>
              <a:r>
                <a:rPr lang="en-AU" altLang="el-GR" sz="2000" b="1" dirty="0">
                  <a:latin typeface="Courier New" panose="02070309020205020404" pitchFamily="49" charset="0"/>
                </a:rPr>
                <a:t> </a:t>
              </a:r>
              <a:r>
                <a:rPr lang="en-AU" altLang="el-GR" sz="2000" b="1" dirty="0">
                  <a:solidFill>
                    <a:srgbClr val="C00000"/>
                  </a:solidFill>
                  <a:latin typeface="Courier New" panose="02070309020205020404" pitchFamily="49" charset="0"/>
                </a:rPr>
                <a:t>int</a:t>
              </a:r>
              <a:r>
                <a:rPr lang="en-AU" altLang="el-GR" sz="2000" b="1" dirty="0">
                  <a:latin typeface="Courier New" panose="02070309020205020404" pitchFamily="49" charset="0"/>
                </a:rPr>
                <a:t>[5];</a:t>
              </a:r>
            </a:p>
          </p:txBody>
        </p:sp>
        <p:sp>
          <p:nvSpPr>
            <p:cNvPr id="384023" name="Text Box 23"/>
            <p:cNvSpPr txBox="1">
              <a:spLocks noChangeArrowheads="1"/>
            </p:cNvSpPr>
            <p:nvPr/>
          </p:nvSpPr>
          <p:spPr bwMode="auto">
            <a:xfrm>
              <a:off x="720" y="3167"/>
              <a:ext cx="3309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l-GR" altLang="el-GR" b="1"/>
                <a:t>Παράλειψη: </a:t>
              </a:r>
              <a:r>
                <a:rPr lang="el-GR" altLang="el-GR"/>
                <a:t>δημιουργία διανύσματος</a:t>
              </a:r>
              <a:endParaRPr lang="en-AU" alt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84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20" grpId="0" build="p" autoUpdateAnimBg="0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12">
            <a:extLst>
              <a:ext uri="{FF2B5EF4-FFF2-40B4-BE49-F238E27FC236}">
                <a16:creationId xmlns:a16="http://schemas.microsoft.com/office/drawing/2014/main" id="{03FB26B8-1C6E-CD8E-04AD-9B88796DD88F}"/>
              </a:ext>
            </a:extLst>
          </p:cNvPr>
          <p:cNvSpPr/>
          <p:nvPr/>
        </p:nvSpPr>
        <p:spPr bwMode="auto">
          <a:xfrm>
            <a:off x="1331640" y="3356992"/>
            <a:ext cx="6048672" cy="1944216"/>
          </a:xfrm>
          <a:prstGeom prst="roundRect">
            <a:avLst>
              <a:gd name="adj" fmla="val 2020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1">
            <a:extLst>
              <a:ext uri="{FF2B5EF4-FFF2-40B4-BE49-F238E27FC236}">
                <a16:creationId xmlns:a16="http://schemas.microsoft.com/office/drawing/2014/main" id="{C29019C7-F36A-43FA-277F-B2078DF1DC97}"/>
              </a:ext>
            </a:extLst>
          </p:cNvPr>
          <p:cNvSpPr/>
          <p:nvPr/>
        </p:nvSpPr>
        <p:spPr bwMode="auto">
          <a:xfrm>
            <a:off x="1403648" y="3429000"/>
            <a:ext cx="5832648" cy="172819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505E0917-BA68-9334-D5FA-91DB760C4B38}"/>
              </a:ext>
            </a:extLst>
          </p:cNvPr>
          <p:cNvSpPr/>
          <p:nvPr/>
        </p:nvSpPr>
        <p:spPr bwMode="auto">
          <a:xfrm>
            <a:off x="1547664" y="3573016"/>
            <a:ext cx="5616624" cy="1440160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637E202-046F-5D05-DA05-8551065EC8FF}"/>
              </a:ext>
            </a:extLst>
          </p:cNvPr>
          <p:cNvSpPr/>
          <p:nvPr/>
        </p:nvSpPr>
        <p:spPr bwMode="auto">
          <a:xfrm>
            <a:off x="2051720" y="4293096"/>
            <a:ext cx="5040560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448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Επεξεργασία διανυσμάτων</a:t>
            </a:r>
            <a:endParaRPr lang="en-AU" altLang="el-GR" sz="3600"/>
          </a:p>
        </p:txBody>
      </p:sp>
      <p:sp>
        <p:nvSpPr>
          <p:cNvPr id="404483" name="Rectangle 102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 dirty="0"/>
              <a:t>Οι βρόγχοι </a:t>
            </a:r>
            <a:r>
              <a:rPr lang="el-GR" altLang="el-GR" sz="2400" dirty="0">
                <a:solidFill>
                  <a:srgbClr val="FF66FF"/>
                </a:solidFill>
              </a:rPr>
              <a:t>[</a:t>
            </a:r>
            <a:r>
              <a:rPr lang="en-US" altLang="el-GR" sz="2400" dirty="0">
                <a:solidFill>
                  <a:srgbClr val="FF66FF"/>
                </a:solidFill>
              </a:rPr>
              <a:t>l</a:t>
            </a:r>
            <a:r>
              <a:rPr lang="en-AU" altLang="el-GR" sz="2400" dirty="0">
                <a:solidFill>
                  <a:srgbClr val="FF66FF"/>
                </a:solidFill>
              </a:rPr>
              <a:t>oops</a:t>
            </a:r>
            <a:r>
              <a:rPr lang="el-GR" altLang="el-GR" sz="2400" dirty="0">
                <a:solidFill>
                  <a:srgbClr val="FF66FF"/>
                </a:solidFill>
              </a:rPr>
              <a:t>]</a:t>
            </a:r>
            <a:r>
              <a:rPr lang="el-GR" altLang="el-GR" sz="2400" dirty="0"/>
              <a:t> συχνά χρησιμοποιούνται για την επεξεργασία των στοιχείων ενός διανύσματος</a:t>
            </a:r>
          </a:p>
          <a:p>
            <a:pPr>
              <a:buFontTx/>
              <a:buNone/>
            </a:pPr>
            <a:endParaRPr lang="en-AU" altLang="el-GR" sz="2400" dirty="0"/>
          </a:p>
          <a:p>
            <a:r>
              <a:rPr lang="el-GR" altLang="el-GR" sz="2400" dirty="0"/>
              <a:t>Παράδειγμα: Εκτύπωση στοιχείων διανύσματος</a:t>
            </a:r>
            <a:endParaRPr lang="en-AU" altLang="el-GR" sz="2400" dirty="0"/>
          </a:p>
        </p:txBody>
      </p:sp>
      <p:sp>
        <p:nvSpPr>
          <p:cNvPr id="404484" name="Text Box 1028"/>
          <p:cNvSpPr txBox="1">
            <a:spLocks noChangeArrowheads="1"/>
          </p:cNvSpPr>
          <p:nvPr/>
        </p:nvSpPr>
        <p:spPr bwMode="auto">
          <a:xfrm>
            <a:off x="1524000" y="3549650"/>
            <a:ext cx="5414943" cy="1505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= 0;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&lt; 5;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++)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(numbers[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]);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12">
            <a:extLst>
              <a:ext uri="{FF2B5EF4-FFF2-40B4-BE49-F238E27FC236}">
                <a16:creationId xmlns:a16="http://schemas.microsoft.com/office/drawing/2014/main" id="{E2584A3E-6D5F-AC94-DC89-C1FE8FDA81B7}"/>
              </a:ext>
            </a:extLst>
          </p:cNvPr>
          <p:cNvSpPr/>
          <p:nvPr/>
        </p:nvSpPr>
        <p:spPr bwMode="auto">
          <a:xfrm>
            <a:off x="971600" y="5373216"/>
            <a:ext cx="6192688" cy="792088"/>
          </a:xfrm>
          <a:prstGeom prst="roundRect">
            <a:avLst>
              <a:gd name="adj" fmla="val 5585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1">
            <a:extLst>
              <a:ext uri="{FF2B5EF4-FFF2-40B4-BE49-F238E27FC236}">
                <a16:creationId xmlns:a16="http://schemas.microsoft.com/office/drawing/2014/main" id="{0C158AD5-E1D8-7236-B62F-690CD9C22C79}"/>
              </a:ext>
            </a:extLst>
          </p:cNvPr>
          <p:cNvSpPr/>
          <p:nvPr/>
        </p:nvSpPr>
        <p:spPr bwMode="auto">
          <a:xfrm>
            <a:off x="1115616" y="5517232"/>
            <a:ext cx="5904656" cy="50405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12">
            <a:extLst>
              <a:ext uri="{FF2B5EF4-FFF2-40B4-BE49-F238E27FC236}">
                <a16:creationId xmlns:a16="http://schemas.microsoft.com/office/drawing/2014/main" id="{A56BF1EA-9A1D-E59C-4B6B-CD40637A91BF}"/>
              </a:ext>
            </a:extLst>
          </p:cNvPr>
          <p:cNvSpPr/>
          <p:nvPr/>
        </p:nvSpPr>
        <p:spPr bwMode="auto">
          <a:xfrm>
            <a:off x="971600" y="2636912"/>
            <a:ext cx="6192688" cy="259228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1">
            <a:extLst>
              <a:ext uri="{FF2B5EF4-FFF2-40B4-BE49-F238E27FC236}">
                <a16:creationId xmlns:a16="http://schemas.microsoft.com/office/drawing/2014/main" id="{22CBAD55-72A9-A2DC-260C-E35C9F3E9A53}"/>
              </a:ext>
            </a:extLst>
          </p:cNvPr>
          <p:cNvSpPr/>
          <p:nvPr/>
        </p:nvSpPr>
        <p:spPr bwMode="auto">
          <a:xfrm>
            <a:off x="1331640" y="3356992"/>
            <a:ext cx="5760640" cy="151216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EB96D8EB-CB98-A080-CCD8-2B196A87C7BC}"/>
              </a:ext>
            </a:extLst>
          </p:cNvPr>
          <p:cNvSpPr/>
          <p:nvPr/>
        </p:nvSpPr>
        <p:spPr bwMode="auto">
          <a:xfrm>
            <a:off x="1547664" y="3429000"/>
            <a:ext cx="5472608" cy="1368152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450AC904-1EFF-5851-F9B2-16C2E0C40288}"/>
              </a:ext>
            </a:extLst>
          </p:cNvPr>
          <p:cNvSpPr/>
          <p:nvPr/>
        </p:nvSpPr>
        <p:spPr bwMode="auto">
          <a:xfrm>
            <a:off x="2051720" y="4149080"/>
            <a:ext cx="4896544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Διανύσματα σε ρόλο παραμέτρων</a:t>
            </a:r>
            <a:endParaRPr lang="en-AU" altLang="el-GR" sz="3600"/>
          </a:p>
        </p:txBody>
      </p:sp>
      <p:sp>
        <p:nvSpPr>
          <p:cNvPr id="386051" name="Rectangle 3"/>
          <p:cNvSpPr>
            <a:spLocks noChangeArrowheads="1"/>
          </p:cNvSpPr>
          <p:nvPr/>
        </p:nvSpPr>
        <p:spPr bwMode="auto">
          <a:xfrm>
            <a:off x="685800" y="14478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lr>
                <a:schemeClr val="tx2"/>
              </a:buClr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400"/>
              <a:t>Τα διανύσματα μπορεί να χρησιμοποιηθούν σαν παράμετροι μεθόδων:</a:t>
            </a:r>
            <a:endParaRPr lang="en-AU" altLang="el-GR" sz="2400"/>
          </a:p>
        </p:txBody>
      </p:sp>
      <p:sp>
        <p:nvSpPr>
          <p:cNvPr id="386052" name="Text Box 4"/>
          <p:cNvSpPr txBox="1">
            <a:spLocks noChangeArrowheads="1"/>
          </p:cNvSpPr>
          <p:nvPr/>
        </p:nvSpPr>
        <p:spPr bwMode="auto">
          <a:xfrm>
            <a:off x="1066800" y="2782888"/>
            <a:ext cx="5984875" cy="2386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public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printArray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[])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for(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= 0;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&lt; 5;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++)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]);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386053" name="Text Box 5"/>
          <p:cNvSpPr txBox="1">
            <a:spLocks noChangeArrowheads="1"/>
          </p:cNvSpPr>
          <p:nvPr/>
        </p:nvSpPr>
        <p:spPr bwMode="auto">
          <a:xfrm>
            <a:off x="1066800" y="5573042"/>
            <a:ext cx="7162800" cy="376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AU" altLang="el-GR" sz="2000" b="1" dirty="0" err="1">
                <a:latin typeface="Courier New" panose="02070309020205020404" pitchFamily="49" charset="0"/>
              </a:rPr>
              <a:t>printArray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(numbers);</a:t>
            </a:r>
          </a:p>
        </p:txBody>
      </p:sp>
      <p:sp>
        <p:nvSpPr>
          <p:cNvPr id="386054" name="Line 6"/>
          <p:cNvSpPr>
            <a:spLocks noChangeShapeType="1"/>
          </p:cNvSpPr>
          <p:nvPr/>
        </p:nvSpPr>
        <p:spPr bwMode="auto">
          <a:xfrm>
            <a:off x="4800600" y="3733800"/>
            <a:ext cx="2438400" cy="381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6055" name="Text Box 7"/>
          <p:cNvSpPr txBox="1">
            <a:spLocks noChangeArrowheads="1"/>
          </p:cNvSpPr>
          <p:nvPr/>
        </p:nvSpPr>
        <p:spPr bwMode="auto">
          <a:xfrm>
            <a:off x="7086600" y="3886200"/>
            <a:ext cx="17510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/>
              <a:t>πρόβλημα</a:t>
            </a:r>
            <a:r>
              <a:rPr lang="en-AU" altLang="el-GR"/>
              <a:t>!!</a:t>
            </a:r>
          </a:p>
        </p:txBody>
      </p:sp>
      <p:sp>
        <p:nvSpPr>
          <p:cNvPr id="386056" name="Oval 8"/>
          <p:cNvSpPr>
            <a:spLocks noChangeArrowheads="1"/>
          </p:cNvSpPr>
          <p:nvPr/>
        </p:nvSpPr>
        <p:spPr bwMode="auto">
          <a:xfrm>
            <a:off x="4267200" y="3352800"/>
            <a:ext cx="533400" cy="533400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12">
            <a:extLst>
              <a:ext uri="{FF2B5EF4-FFF2-40B4-BE49-F238E27FC236}">
                <a16:creationId xmlns:a16="http://schemas.microsoft.com/office/drawing/2014/main" id="{B74A863F-91D5-D766-4210-D99DE20A35F5}"/>
              </a:ext>
            </a:extLst>
          </p:cNvPr>
          <p:cNvSpPr/>
          <p:nvPr/>
        </p:nvSpPr>
        <p:spPr bwMode="auto">
          <a:xfrm>
            <a:off x="971600" y="5157192"/>
            <a:ext cx="7200800" cy="792088"/>
          </a:xfrm>
          <a:prstGeom prst="roundRect">
            <a:avLst>
              <a:gd name="adj" fmla="val 5585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1">
            <a:extLst>
              <a:ext uri="{FF2B5EF4-FFF2-40B4-BE49-F238E27FC236}">
                <a16:creationId xmlns:a16="http://schemas.microsoft.com/office/drawing/2014/main" id="{0221A76A-11CF-FB0B-27F9-9334EC0EAC98}"/>
              </a:ext>
            </a:extLst>
          </p:cNvPr>
          <p:cNvSpPr/>
          <p:nvPr/>
        </p:nvSpPr>
        <p:spPr bwMode="auto">
          <a:xfrm>
            <a:off x="1115616" y="5301208"/>
            <a:ext cx="6912768" cy="50405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12">
            <a:extLst>
              <a:ext uri="{FF2B5EF4-FFF2-40B4-BE49-F238E27FC236}">
                <a16:creationId xmlns:a16="http://schemas.microsoft.com/office/drawing/2014/main" id="{931D6BCD-FB00-B47E-A427-3E11A71AA663}"/>
              </a:ext>
            </a:extLst>
          </p:cNvPr>
          <p:cNvSpPr/>
          <p:nvPr/>
        </p:nvSpPr>
        <p:spPr bwMode="auto">
          <a:xfrm>
            <a:off x="971600" y="2420888"/>
            <a:ext cx="7200800" cy="259228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1">
            <a:extLst>
              <a:ext uri="{FF2B5EF4-FFF2-40B4-BE49-F238E27FC236}">
                <a16:creationId xmlns:a16="http://schemas.microsoft.com/office/drawing/2014/main" id="{2E0F6C70-B270-0BE9-92C5-F97968F503C1}"/>
              </a:ext>
            </a:extLst>
          </p:cNvPr>
          <p:cNvSpPr/>
          <p:nvPr/>
        </p:nvSpPr>
        <p:spPr bwMode="auto">
          <a:xfrm>
            <a:off x="1331640" y="3140968"/>
            <a:ext cx="6696744" cy="151216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E556471A-A935-ACF3-A9AC-7923B31DA9D3}"/>
              </a:ext>
            </a:extLst>
          </p:cNvPr>
          <p:cNvSpPr/>
          <p:nvPr/>
        </p:nvSpPr>
        <p:spPr bwMode="auto">
          <a:xfrm>
            <a:off x="1547664" y="3212976"/>
            <a:ext cx="6336704" cy="1368152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2F6F0DC6-4212-309A-C88F-8EBA0D2B95D7}"/>
              </a:ext>
            </a:extLst>
          </p:cNvPr>
          <p:cNvSpPr/>
          <p:nvPr/>
        </p:nvSpPr>
        <p:spPr bwMode="auto">
          <a:xfrm>
            <a:off x="2051720" y="3933056"/>
            <a:ext cx="5760640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65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Το πεδίο</a:t>
            </a:r>
            <a:r>
              <a:rPr lang="en-AU" altLang="el-GR" sz="3600"/>
              <a:t> "length"</a:t>
            </a:r>
            <a:r>
              <a:rPr lang="en-AU" altLang="el-GR"/>
              <a:t> </a:t>
            </a:r>
          </a:p>
        </p:txBody>
      </p:sp>
      <p:sp>
        <p:nvSpPr>
          <p:cNvPr id="406531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8001000" cy="685800"/>
          </a:xfrm>
        </p:spPr>
        <p:txBody>
          <a:bodyPr/>
          <a:lstStyle/>
          <a:p>
            <a:r>
              <a:rPr lang="el-GR" altLang="el-GR" sz="2400" dirty="0"/>
              <a:t>Τα διανύσματα παρέχουν το πεδίο</a:t>
            </a:r>
            <a:r>
              <a:rPr lang="en-AU" altLang="el-GR" sz="2400" dirty="0"/>
              <a:t> "</a:t>
            </a:r>
            <a:r>
              <a:rPr lang="en-AU" altLang="el-GR" sz="2400" b="1" dirty="0">
                <a:latin typeface="Courier New" panose="02070309020205020404" pitchFamily="49" charset="0"/>
              </a:rPr>
              <a:t>public</a:t>
            </a:r>
            <a:r>
              <a:rPr lang="el-GR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latin typeface="Courier New" panose="02070309020205020404" pitchFamily="49" charset="0"/>
              </a:rPr>
              <a:t>length</a:t>
            </a:r>
            <a:r>
              <a:rPr lang="en-AU" altLang="el-GR" sz="2400" dirty="0"/>
              <a:t>" </a:t>
            </a:r>
            <a:endParaRPr lang="en-AU" altLang="el-GR" dirty="0"/>
          </a:p>
        </p:txBody>
      </p:sp>
      <p:sp>
        <p:nvSpPr>
          <p:cNvPr id="406533" name="Text Box 1029"/>
          <p:cNvSpPr txBox="1">
            <a:spLocks noChangeArrowheads="1"/>
          </p:cNvSpPr>
          <p:nvPr/>
        </p:nvSpPr>
        <p:spPr bwMode="auto">
          <a:xfrm>
            <a:off x="1066800" y="2514600"/>
            <a:ext cx="6781800" cy="2386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public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printArray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[])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for(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= 0;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&lt;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intArray.length</a:t>
            </a:r>
            <a:r>
              <a:rPr lang="en-AU" altLang="el-GR" sz="2000" b="1" dirty="0">
                <a:latin typeface="Courier New" panose="02070309020205020404" pitchFamily="49" charset="0"/>
              </a:rPr>
              <a:t>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++)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]);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406534" name="Text Box 1030"/>
          <p:cNvSpPr txBox="1">
            <a:spLocks noChangeArrowheads="1"/>
          </p:cNvSpPr>
          <p:nvPr/>
        </p:nvSpPr>
        <p:spPr bwMode="auto">
          <a:xfrm>
            <a:off x="1066800" y="5357018"/>
            <a:ext cx="6781800" cy="376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printArray(numbers);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Μη-πλήρη διανύσματα</a:t>
            </a:r>
            <a:endParaRPr lang="en-AU" altLang="el-GR" sz="3600"/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/>
              <a:t>Πολλές φορές δεν γνωρίζουμε από πριν το ακριβές μέγεθος του διανύσματος </a:t>
            </a:r>
            <a:r>
              <a:rPr lang="en-AU" altLang="el-GR" sz="2400"/>
              <a:t>(</a:t>
            </a:r>
            <a:r>
              <a:rPr lang="el-GR" altLang="el-GR" sz="2400"/>
              <a:t>παράδειγμα</a:t>
            </a:r>
            <a:r>
              <a:rPr lang="en-AU" altLang="el-GR" sz="2400"/>
              <a:t>: </a:t>
            </a:r>
            <a:r>
              <a:rPr lang="el-GR" altLang="el-GR" sz="2400"/>
              <a:t>είσοδος αριθμών από τον χρήστη</a:t>
            </a:r>
            <a:r>
              <a:rPr lang="en-AU" altLang="el-GR" sz="2400"/>
              <a:t>)</a:t>
            </a:r>
            <a:endParaRPr lang="el-GR" altLang="el-GR" sz="2400"/>
          </a:p>
          <a:p>
            <a:pPr>
              <a:buFontTx/>
              <a:buNone/>
            </a:pPr>
            <a:endParaRPr lang="en-AU" altLang="el-GR" sz="2400"/>
          </a:p>
          <a:p>
            <a:r>
              <a:rPr lang="el-GR" altLang="el-GR" sz="2400"/>
              <a:t>Στην περίπτωση αυτή πρέπει να:</a:t>
            </a:r>
            <a:endParaRPr lang="en-AU" altLang="el-GR" sz="2400"/>
          </a:p>
          <a:p>
            <a:pPr lvl="1"/>
            <a:r>
              <a:rPr lang="el-GR" altLang="el-GR" sz="2000">
                <a:solidFill>
                  <a:schemeClr val="tx2"/>
                </a:solidFill>
                <a:latin typeface="Arial" panose="020B0604020202020204" pitchFamily="34" charset="0"/>
              </a:rPr>
              <a:t>δημιουργήσουμε διάνυσμα με μέγεθος μεγαλύτερο από τον αριθμό των στοιχείων που αναμένουμε</a:t>
            </a:r>
            <a:endParaRPr lang="en-AU" altLang="el-GR" sz="20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lvl="1"/>
            <a:r>
              <a:rPr lang="el-GR" altLang="el-GR" sz="2000">
                <a:solidFill>
                  <a:schemeClr val="tx2"/>
                </a:solidFill>
                <a:latin typeface="Arial" panose="020B0604020202020204" pitchFamily="34" charset="0"/>
              </a:rPr>
              <a:t>μετρήσουμε πόσα στοιχεία χρησιμοποιήθηκαν</a:t>
            </a:r>
            <a:endParaRPr lang="en-AU" altLang="el-GR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60BF45C-68FA-2CFB-9785-81CAA4C047C3}"/>
              </a:ext>
            </a:extLst>
          </p:cNvPr>
          <p:cNvSpPr/>
          <p:nvPr/>
        </p:nvSpPr>
        <p:spPr bwMode="auto">
          <a:xfrm>
            <a:off x="2843808" y="1268760"/>
            <a:ext cx="5904656" cy="468052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F7593AF-7242-6B3C-3659-AA4A6C878F75}"/>
              </a:ext>
            </a:extLst>
          </p:cNvPr>
          <p:cNvSpPr/>
          <p:nvPr/>
        </p:nvSpPr>
        <p:spPr bwMode="auto">
          <a:xfrm>
            <a:off x="2915816" y="1412776"/>
            <a:ext cx="5760640" cy="439248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F1E29652-340E-0C06-0497-86A579A7B502}"/>
              </a:ext>
            </a:extLst>
          </p:cNvPr>
          <p:cNvSpPr/>
          <p:nvPr/>
        </p:nvSpPr>
        <p:spPr bwMode="auto">
          <a:xfrm>
            <a:off x="2987824" y="2348880"/>
            <a:ext cx="5616624" cy="338437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D9C74117-914F-F135-1986-667608430F2F}"/>
              </a:ext>
            </a:extLst>
          </p:cNvPr>
          <p:cNvSpPr/>
          <p:nvPr/>
        </p:nvSpPr>
        <p:spPr bwMode="auto">
          <a:xfrm>
            <a:off x="3347864" y="3068960"/>
            <a:ext cx="5184576" cy="237626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08DF9F9-2DC7-080B-B693-D5D3F4FC32AE}"/>
              </a:ext>
            </a:extLst>
          </p:cNvPr>
          <p:cNvSpPr/>
          <p:nvPr/>
        </p:nvSpPr>
        <p:spPr bwMode="auto">
          <a:xfrm>
            <a:off x="3491880" y="3429000"/>
            <a:ext cx="5040560" cy="1944216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CC8377D-A711-E58F-2B34-D683C01C20C3}"/>
              </a:ext>
            </a:extLst>
          </p:cNvPr>
          <p:cNvSpPr/>
          <p:nvPr/>
        </p:nvSpPr>
        <p:spPr bwMode="auto">
          <a:xfrm>
            <a:off x="3923928" y="4149080"/>
            <a:ext cx="4536504" cy="93610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32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Πλήρωση διανυσμάτων</a:t>
            </a:r>
            <a:endParaRPr lang="en-AU" altLang="el-GR" sz="3600"/>
          </a:p>
        </p:txBody>
      </p:sp>
      <p:sp>
        <p:nvSpPr>
          <p:cNvPr id="393219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2209800" cy="4648200"/>
          </a:xfrm>
        </p:spPr>
        <p:txBody>
          <a:bodyPr/>
          <a:lstStyle/>
          <a:p>
            <a:r>
              <a:rPr lang="el-GR" altLang="el-GR" sz="2000" dirty="0"/>
              <a:t>Παράδειγμα: Διαβάζουμε ακέραιους έως ότου εισαχθεί ο αριθμός </a:t>
            </a:r>
            <a:r>
              <a:rPr lang="el-GR" altLang="el-GR" sz="2000" b="1" dirty="0"/>
              <a:t>-1</a:t>
            </a:r>
            <a:r>
              <a:rPr lang="el-GR" altLang="el-GR" sz="2000" dirty="0"/>
              <a:t> από το χρήστη.</a:t>
            </a:r>
            <a:endParaRPr lang="en-AU" altLang="el-GR" sz="2000" dirty="0"/>
          </a:p>
        </p:txBody>
      </p:sp>
      <p:sp>
        <p:nvSpPr>
          <p:cNvPr id="393220" name="Text Box 1028"/>
          <p:cNvSpPr txBox="1">
            <a:spLocks noChangeArrowheads="1"/>
          </p:cNvSpPr>
          <p:nvPr/>
        </p:nvSpPr>
        <p:spPr bwMode="auto">
          <a:xfrm>
            <a:off x="2971800" y="1447800"/>
            <a:ext cx="5680075" cy="4333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numbers[] = new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[20];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count = 0;</a:t>
            </a:r>
          </a:p>
          <a:p>
            <a:pPr>
              <a:lnSpc>
                <a:spcPct val="90000"/>
              </a:lnSpc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fillArray</a:t>
            </a:r>
            <a:r>
              <a:rPr lang="en-AU" altLang="el-GR" sz="2000" b="1" dirty="0">
                <a:latin typeface="Courier New" panose="02070309020205020404" pitchFamily="49" charset="0"/>
              </a:rPr>
              <a:t>()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newNumber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getNewNumber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while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newNumber</a:t>
            </a:r>
            <a:r>
              <a:rPr lang="en-AU" altLang="el-GR" sz="2000" b="1" dirty="0">
                <a:latin typeface="Courier New" panose="02070309020205020404" pitchFamily="49" charset="0"/>
              </a:rPr>
              <a:t> != -1)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numbers[count]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newNumber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count++;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newNumber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getNewNumber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pPr>
              <a:lnSpc>
                <a:spcPct val="7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219181E-D009-71A6-3269-2274166AEA54}"/>
              </a:ext>
            </a:extLst>
          </p:cNvPr>
          <p:cNvSpPr/>
          <p:nvPr/>
        </p:nvSpPr>
        <p:spPr bwMode="auto">
          <a:xfrm>
            <a:off x="1187624" y="1556792"/>
            <a:ext cx="7272808" cy="410445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5F236EC-76B1-0924-7409-BD811D7B7444}"/>
              </a:ext>
            </a:extLst>
          </p:cNvPr>
          <p:cNvSpPr/>
          <p:nvPr/>
        </p:nvSpPr>
        <p:spPr bwMode="auto">
          <a:xfrm>
            <a:off x="1259632" y="1700808"/>
            <a:ext cx="7128792" cy="388843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F0E17CC-6FA6-C332-CC0A-AE2BC29EB734}"/>
              </a:ext>
            </a:extLst>
          </p:cNvPr>
          <p:cNvSpPr/>
          <p:nvPr/>
        </p:nvSpPr>
        <p:spPr bwMode="auto">
          <a:xfrm>
            <a:off x="1331640" y="2708920"/>
            <a:ext cx="6912768" cy="280831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D6FF39F4-C75F-A263-019A-148625562D64}"/>
              </a:ext>
            </a:extLst>
          </p:cNvPr>
          <p:cNvSpPr/>
          <p:nvPr/>
        </p:nvSpPr>
        <p:spPr bwMode="auto">
          <a:xfrm>
            <a:off x="1691680" y="3356992"/>
            <a:ext cx="6480720" cy="180020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FD72F31B-1A43-1BE0-F3B2-88FD2C65BA2C}"/>
              </a:ext>
            </a:extLst>
          </p:cNvPr>
          <p:cNvSpPr/>
          <p:nvPr/>
        </p:nvSpPr>
        <p:spPr bwMode="auto">
          <a:xfrm>
            <a:off x="1835696" y="3717032"/>
            <a:ext cx="6336704" cy="1368152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CEA01116-6275-C164-B8A8-F4D882A18354}"/>
              </a:ext>
            </a:extLst>
          </p:cNvPr>
          <p:cNvSpPr/>
          <p:nvPr/>
        </p:nvSpPr>
        <p:spPr bwMode="auto">
          <a:xfrm>
            <a:off x="2267744" y="4437112"/>
            <a:ext cx="5832648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Γεννήτρια τυχαίων αριθμών</a:t>
            </a:r>
            <a:endParaRPr lang="en-AU" altLang="el-GR" sz="3600"/>
          </a:p>
        </p:txBody>
      </p:sp>
      <p:sp>
        <p:nvSpPr>
          <p:cNvPr id="387075" name="Text Box 3"/>
          <p:cNvSpPr txBox="1">
            <a:spLocks noChangeArrowheads="1"/>
          </p:cNvSpPr>
          <p:nvPr/>
        </p:nvSpPr>
        <p:spPr bwMode="auto">
          <a:xfrm>
            <a:off x="1371600" y="1752600"/>
            <a:ext cx="6746875" cy="3725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import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java.util.Random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...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fillArrayRandom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[])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Random rand =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Random();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= 0;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&lt;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intArray.length</a:t>
            </a:r>
            <a:r>
              <a:rPr lang="en-AU" altLang="el-GR" sz="2000" b="1" dirty="0">
                <a:latin typeface="Courier New" panose="02070309020205020404" pitchFamily="49" charset="0"/>
              </a:rPr>
              <a:t>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++)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]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rand.nextInt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2C6A92A2-2334-5AE1-B412-34CFB13E32D5}"/>
              </a:ext>
            </a:extLst>
          </p:cNvPr>
          <p:cNvSpPr/>
          <p:nvPr/>
        </p:nvSpPr>
        <p:spPr bwMode="auto">
          <a:xfrm>
            <a:off x="467544" y="1268760"/>
            <a:ext cx="8208912" cy="468052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BF30CFB6-03D5-6A8F-F3EF-9BB08DE951BA}"/>
              </a:ext>
            </a:extLst>
          </p:cNvPr>
          <p:cNvSpPr/>
          <p:nvPr/>
        </p:nvSpPr>
        <p:spPr bwMode="auto">
          <a:xfrm>
            <a:off x="539552" y="1412776"/>
            <a:ext cx="8064896" cy="439248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3340BA3-02AD-BFF2-9300-2A23CA94A927}"/>
              </a:ext>
            </a:extLst>
          </p:cNvPr>
          <p:cNvSpPr/>
          <p:nvPr/>
        </p:nvSpPr>
        <p:spPr bwMode="auto">
          <a:xfrm>
            <a:off x="683568" y="2636912"/>
            <a:ext cx="7776864" cy="309634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31838B74-8851-FC1A-EC30-A7C05F09C247}"/>
              </a:ext>
            </a:extLst>
          </p:cNvPr>
          <p:cNvSpPr/>
          <p:nvPr/>
        </p:nvSpPr>
        <p:spPr bwMode="auto">
          <a:xfrm>
            <a:off x="1043608" y="3212976"/>
            <a:ext cx="7344816" cy="22322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90F6EFC-8696-623B-5723-C0CAB19ACD9C}"/>
              </a:ext>
            </a:extLst>
          </p:cNvPr>
          <p:cNvSpPr/>
          <p:nvPr/>
        </p:nvSpPr>
        <p:spPr bwMode="auto">
          <a:xfrm>
            <a:off x="1187624" y="3501008"/>
            <a:ext cx="7128792" cy="1584176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27980B4B-4D28-57C3-C79E-B3A748E70738}"/>
              </a:ext>
            </a:extLst>
          </p:cNvPr>
          <p:cNvSpPr/>
          <p:nvPr/>
        </p:nvSpPr>
        <p:spPr bwMode="auto">
          <a:xfrm>
            <a:off x="1475656" y="4005064"/>
            <a:ext cx="6768752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A37B0E58-6CE0-8575-48E4-09ACDB16192D}"/>
              </a:ext>
            </a:extLst>
          </p:cNvPr>
          <p:cNvSpPr/>
          <p:nvPr/>
        </p:nvSpPr>
        <p:spPr bwMode="auto">
          <a:xfrm>
            <a:off x="1691680" y="4077072"/>
            <a:ext cx="6552728" cy="720080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4C932BBD-49FF-5A03-1C43-C31D97AE4AF6}"/>
              </a:ext>
            </a:extLst>
          </p:cNvPr>
          <p:cNvSpPr/>
          <p:nvPr/>
        </p:nvSpPr>
        <p:spPr bwMode="auto">
          <a:xfrm>
            <a:off x="2123728" y="4437112"/>
            <a:ext cx="6048672" cy="28803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8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dirty="0"/>
              <a:t>Εύρεση μέγιστης τιμής</a:t>
            </a:r>
            <a:endParaRPr lang="en-AU" altLang="el-GR" sz="3600" dirty="0"/>
          </a:p>
        </p:txBody>
      </p:sp>
      <p:sp>
        <p:nvSpPr>
          <p:cNvPr id="388099" name="Text Box 1027"/>
          <p:cNvSpPr txBox="1">
            <a:spLocks noChangeArrowheads="1"/>
          </p:cNvSpPr>
          <p:nvPr/>
        </p:nvSpPr>
        <p:spPr bwMode="auto">
          <a:xfrm>
            <a:off x="685800" y="1447800"/>
            <a:ext cx="7696200" cy="429091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AU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/**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 * Return the maximum number in an array.</a:t>
            </a:r>
            <a:r>
              <a:rPr lang="el-GR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 </a:t>
            </a:r>
            <a:br>
              <a:rPr lang="en-US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</a:br>
            <a:r>
              <a:rPr lang="en-US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 * The array must be non-empty.</a:t>
            </a:r>
            <a:endParaRPr lang="en-AU" altLang="el-GR" sz="2000" b="1" dirty="0">
              <a:solidFill>
                <a:srgbClr val="0070C0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 */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findMax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[])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max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[0];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= 1;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&lt;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intArray.length</a:t>
            </a:r>
            <a:r>
              <a:rPr lang="en-AU" altLang="el-GR" sz="2000" b="1" dirty="0">
                <a:latin typeface="Courier New" panose="02070309020205020404" pitchFamily="49" charset="0"/>
              </a:rPr>
              <a:t>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++)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] &gt; max)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   max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];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AU" altLang="el-GR" sz="2000" b="1" dirty="0">
                <a:latin typeface="Courier New" panose="02070309020205020404" pitchFamily="49" charset="0"/>
              </a:rPr>
              <a:t> max;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Παράδειγμα</a:t>
            </a:r>
            <a:endParaRPr lang="en-AU" altLang="el-GR" sz="3600"/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 b="1"/>
              <a:t>Πρόβλημα</a:t>
            </a:r>
            <a:r>
              <a:rPr lang="en-AU" altLang="el-GR" sz="2400" b="1"/>
              <a:t>:</a:t>
            </a:r>
            <a:r>
              <a:rPr lang="en-AU" altLang="el-GR" sz="2400"/>
              <a:t> </a:t>
            </a:r>
            <a:r>
              <a:rPr lang="el-GR" altLang="el-GR" sz="2400"/>
              <a:t>Καταγραφέας θερμοκρασιών για μετεωρολογική υπηρεσία </a:t>
            </a:r>
          </a:p>
          <a:p>
            <a:pPr>
              <a:buFontTx/>
              <a:buNone/>
            </a:pPr>
            <a:endParaRPr lang="el-GR" altLang="el-GR" sz="2400"/>
          </a:p>
          <a:p>
            <a:r>
              <a:rPr lang="el-GR" altLang="el-GR" sz="2400"/>
              <a:t>Αισθητήρες συλλέγουν θερμοκρασία σε τακτά διαστήματα κατά τη διάρκεια της ημέρας </a:t>
            </a:r>
          </a:p>
          <a:p>
            <a:pPr>
              <a:buFontTx/>
              <a:buNone/>
            </a:pPr>
            <a:endParaRPr lang="el-GR" altLang="el-GR" sz="2400"/>
          </a:p>
          <a:p>
            <a:r>
              <a:rPr lang="el-GR" altLang="el-GR" sz="2400"/>
              <a:t>Θέλουμε</a:t>
            </a:r>
            <a:endParaRPr lang="en-AU" altLang="el-GR" sz="2400"/>
          </a:p>
          <a:p>
            <a:pPr lvl="1"/>
            <a:r>
              <a:rPr lang="el-GR" altLang="el-GR" sz="2000"/>
              <a:t>να αποθηκεύσουμε τις θερμοκρασίες</a:t>
            </a:r>
            <a:endParaRPr lang="en-AU" altLang="el-GR" sz="2000"/>
          </a:p>
          <a:p>
            <a:pPr lvl="1"/>
            <a:r>
              <a:rPr lang="el-GR" altLang="el-GR" sz="2000"/>
              <a:t>να υπολογίσουμε τη μέγιστη θερμοκρασία</a:t>
            </a:r>
            <a:endParaRPr lang="en-AU" altLang="el-GR" sz="2000"/>
          </a:p>
          <a:p>
            <a:pPr lvl="1"/>
            <a:r>
              <a:rPr lang="el-GR" altLang="el-GR" sz="2000"/>
              <a:t>να υπολογίσουμε την ελάχιστη  θερμοκρασία</a:t>
            </a:r>
            <a:endParaRPr lang="en-AU" altLang="el-GR" sz="2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CCA1F21-8758-D340-065F-86038770EBAE}"/>
              </a:ext>
            </a:extLst>
          </p:cNvPr>
          <p:cNvSpPr/>
          <p:nvPr/>
        </p:nvSpPr>
        <p:spPr bwMode="auto">
          <a:xfrm>
            <a:off x="467544" y="1268760"/>
            <a:ext cx="8280920" cy="504056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95FAB14F-F9C6-A675-0ABC-87B3C03F3A6E}"/>
              </a:ext>
            </a:extLst>
          </p:cNvPr>
          <p:cNvSpPr/>
          <p:nvPr/>
        </p:nvSpPr>
        <p:spPr bwMode="auto">
          <a:xfrm>
            <a:off x="539552" y="1412776"/>
            <a:ext cx="8136904" cy="482453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CB8F025-3FE1-AF72-90D9-867F28DA58ED}"/>
              </a:ext>
            </a:extLst>
          </p:cNvPr>
          <p:cNvSpPr/>
          <p:nvPr/>
        </p:nvSpPr>
        <p:spPr bwMode="auto">
          <a:xfrm>
            <a:off x="683568" y="2780928"/>
            <a:ext cx="7848872" cy="338437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FA4F84A4-2D15-EB35-AFF8-3B81134AAAAD}"/>
              </a:ext>
            </a:extLst>
          </p:cNvPr>
          <p:cNvSpPr/>
          <p:nvPr/>
        </p:nvSpPr>
        <p:spPr bwMode="auto">
          <a:xfrm>
            <a:off x="1115616" y="3429000"/>
            <a:ext cx="7272808" cy="244827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55BD916D-E264-BBBA-9EA6-7732F5A7ADA4}"/>
              </a:ext>
            </a:extLst>
          </p:cNvPr>
          <p:cNvSpPr/>
          <p:nvPr/>
        </p:nvSpPr>
        <p:spPr bwMode="auto">
          <a:xfrm>
            <a:off x="1187624" y="3789040"/>
            <a:ext cx="7128792" cy="1728192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271B3490-FC4B-0694-D3A4-6C50B32F4366}"/>
              </a:ext>
            </a:extLst>
          </p:cNvPr>
          <p:cNvSpPr/>
          <p:nvPr/>
        </p:nvSpPr>
        <p:spPr bwMode="auto">
          <a:xfrm>
            <a:off x="1475656" y="4365104"/>
            <a:ext cx="6768752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62E576F1-EA3E-E570-1727-BA0C766E78DD}"/>
              </a:ext>
            </a:extLst>
          </p:cNvPr>
          <p:cNvSpPr/>
          <p:nvPr/>
        </p:nvSpPr>
        <p:spPr bwMode="auto">
          <a:xfrm>
            <a:off x="1619672" y="4437112"/>
            <a:ext cx="6552728" cy="720080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3FF585A6-CE2F-713D-3D62-B31C2857CEEC}"/>
              </a:ext>
            </a:extLst>
          </p:cNvPr>
          <p:cNvSpPr/>
          <p:nvPr/>
        </p:nvSpPr>
        <p:spPr bwMode="auto">
          <a:xfrm>
            <a:off x="2051720" y="4797152"/>
            <a:ext cx="6048672" cy="28803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Μέτρηση στοιχείων</a:t>
            </a:r>
            <a:endParaRPr lang="en-AU" altLang="el-GR" sz="3600"/>
          </a:p>
        </p:txBody>
      </p:sp>
      <p:sp>
        <p:nvSpPr>
          <p:cNvPr id="389123" name="Text Box 3"/>
          <p:cNvSpPr txBox="1">
            <a:spLocks noChangeArrowheads="1"/>
          </p:cNvSpPr>
          <p:nvPr/>
        </p:nvSpPr>
        <p:spPr bwMode="auto">
          <a:xfrm>
            <a:off x="644525" y="1447800"/>
            <a:ext cx="7813675" cy="4730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/**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 * Count the number of times a value appears 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 * in an array.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 */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countElements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[],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elem</a:t>
            </a:r>
            <a:r>
              <a:rPr lang="en-AU" altLang="el-GR" sz="2000" b="1" dirty="0">
                <a:latin typeface="Courier New" panose="02070309020205020404" pitchFamily="49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count = 0;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= 0;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&lt;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intArray.length</a:t>
            </a:r>
            <a:r>
              <a:rPr lang="en-AU" altLang="el-GR" sz="2000" b="1" dirty="0">
                <a:latin typeface="Courier New" panose="02070309020205020404" pitchFamily="49" charset="0"/>
              </a:rPr>
              <a:t>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++)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intArray</a:t>
            </a:r>
            <a:r>
              <a:rPr lang="en-AU" altLang="el-GR" sz="2000" b="1" dirty="0">
                <a:latin typeface="Courier New" panose="02070309020205020404" pitchFamily="49" charset="0"/>
              </a:rPr>
              <a:t>[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] ==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elem</a:t>
            </a:r>
            <a:r>
              <a:rPr lang="en-AU" altLang="el-GR" sz="2000" b="1" dirty="0">
                <a:latin typeface="Courier New" panose="02070309020205020404" pitchFamily="49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   count++;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AU" altLang="el-GR" sz="2000" b="1" dirty="0">
                <a:latin typeface="Courier New" panose="02070309020205020404" pitchFamily="49" charset="0"/>
              </a:rPr>
              <a:t> count;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CA88240-56CA-CBC4-033A-6B7A8B933A8E}"/>
              </a:ext>
            </a:extLst>
          </p:cNvPr>
          <p:cNvSpPr/>
          <p:nvPr/>
        </p:nvSpPr>
        <p:spPr bwMode="auto">
          <a:xfrm>
            <a:off x="323528" y="1196752"/>
            <a:ext cx="8496944" cy="525658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2C6E4BD-A67F-F693-659A-F7F80E796F4A}"/>
              </a:ext>
            </a:extLst>
          </p:cNvPr>
          <p:cNvSpPr/>
          <p:nvPr/>
        </p:nvSpPr>
        <p:spPr bwMode="auto">
          <a:xfrm>
            <a:off x="395536" y="1268760"/>
            <a:ext cx="8352928" cy="511256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E0C0E026-5BA4-0198-78A0-A2FEEA79D3C3}"/>
              </a:ext>
            </a:extLst>
          </p:cNvPr>
          <p:cNvSpPr/>
          <p:nvPr/>
        </p:nvSpPr>
        <p:spPr bwMode="auto">
          <a:xfrm>
            <a:off x="467544" y="2636912"/>
            <a:ext cx="8136904" cy="367240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E0306CDD-FAA6-1C6F-2E38-8EA9B3EA9228}"/>
              </a:ext>
            </a:extLst>
          </p:cNvPr>
          <p:cNvSpPr/>
          <p:nvPr/>
        </p:nvSpPr>
        <p:spPr bwMode="auto">
          <a:xfrm>
            <a:off x="827584" y="3212976"/>
            <a:ext cx="7704856" cy="280831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232E2F9-87E0-97A0-2F07-58CDC0A352D1}"/>
              </a:ext>
            </a:extLst>
          </p:cNvPr>
          <p:cNvSpPr/>
          <p:nvPr/>
        </p:nvSpPr>
        <p:spPr bwMode="auto">
          <a:xfrm>
            <a:off x="899592" y="4293096"/>
            <a:ext cx="7560840" cy="1368152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AA53DA0D-40B4-FF9C-2328-4207C2791FBC}"/>
              </a:ext>
            </a:extLst>
          </p:cNvPr>
          <p:cNvSpPr/>
          <p:nvPr/>
        </p:nvSpPr>
        <p:spPr bwMode="auto">
          <a:xfrm>
            <a:off x="1331640" y="4869160"/>
            <a:ext cx="7056784" cy="57606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4BB4CC13-F07B-50E2-7904-CA7DC6B39FED}"/>
              </a:ext>
            </a:extLst>
          </p:cNvPr>
          <p:cNvSpPr/>
          <p:nvPr/>
        </p:nvSpPr>
        <p:spPr bwMode="auto">
          <a:xfrm>
            <a:off x="899592" y="3284984"/>
            <a:ext cx="7560840" cy="864096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DD0FB836-B5E9-F5D9-E26B-9AE542AB642B}"/>
              </a:ext>
            </a:extLst>
          </p:cNvPr>
          <p:cNvSpPr/>
          <p:nvPr/>
        </p:nvSpPr>
        <p:spPr bwMode="auto">
          <a:xfrm>
            <a:off x="1331640" y="3645024"/>
            <a:ext cx="7056784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Διαγραφή στοιχείου</a:t>
            </a:r>
            <a:endParaRPr lang="en-AU" altLang="el-GR" sz="3600"/>
          </a:p>
        </p:txBody>
      </p:sp>
      <p:sp>
        <p:nvSpPr>
          <p:cNvPr id="390147" name="Text Box 3"/>
          <p:cNvSpPr txBox="1">
            <a:spLocks noChangeArrowheads="1"/>
          </p:cNvSpPr>
          <p:nvPr/>
        </p:nvSpPr>
        <p:spPr bwMode="auto">
          <a:xfrm>
            <a:off x="381000" y="1295400"/>
            <a:ext cx="8270875" cy="5065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/**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 * Remove an element from array 'numbers' at a 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 * given position. 'count' is the number of elements.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0070C0"/>
                </a:solidFill>
                <a:latin typeface="Courier New" panose="02070309020205020404" pitchFamily="49" charset="0"/>
              </a:rPr>
              <a:t> */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void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removeElement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pos)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(pos &lt; 0 || pos &gt;= count)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= pos;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&lt; count - 1;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++)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numbers[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] = numbers[i+1];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count--;</a:t>
            </a:r>
          </a:p>
          <a:p>
            <a:pPr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077200" cy="565150"/>
          </a:xfrm>
        </p:spPr>
        <p:txBody>
          <a:bodyPr/>
          <a:lstStyle/>
          <a:p>
            <a:r>
              <a:rPr lang="el-GR" altLang="el-GR" sz="3600"/>
              <a:t>Απλοί τύποι / τύποι αντικειμένων</a:t>
            </a:r>
            <a:endParaRPr lang="en-AU" altLang="el-GR" sz="3600"/>
          </a:p>
        </p:txBody>
      </p:sp>
      <p:sp>
        <p:nvSpPr>
          <p:cNvPr id="377859" name="Rectangle 3"/>
          <p:cNvSpPr>
            <a:spLocks noChangeArrowheads="1"/>
          </p:cNvSpPr>
          <p:nvPr/>
        </p:nvSpPr>
        <p:spPr bwMode="auto">
          <a:xfrm>
            <a:off x="1295400" y="1981200"/>
            <a:ext cx="685800" cy="304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77860" name="Text Box 4"/>
          <p:cNvSpPr txBox="1">
            <a:spLocks noChangeArrowheads="1"/>
          </p:cNvSpPr>
          <p:nvPr/>
        </p:nvSpPr>
        <p:spPr bwMode="auto">
          <a:xfrm>
            <a:off x="914400" y="1600200"/>
            <a:ext cx="10382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600" b="1">
                <a:latin typeface="Helvetica" panose="020B0604020202020204" pitchFamily="34" charset="0"/>
              </a:rPr>
              <a:t>numbers</a:t>
            </a:r>
          </a:p>
        </p:txBody>
      </p:sp>
      <p:sp>
        <p:nvSpPr>
          <p:cNvPr id="377861" name="Rectangle 5"/>
          <p:cNvSpPr>
            <a:spLocks noChangeArrowheads="1"/>
          </p:cNvSpPr>
          <p:nvPr/>
        </p:nvSpPr>
        <p:spPr bwMode="auto">
          <a:xfrm>
            <a:off x="2819400" y="15240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Helvetica" panose="020B0604020202020204" pitchFamily="34" charset="0"/>
              </a:rPr>
              <a:t>12.3</a:t>
            </a:r>
          </a:p>
        </p:txBody>
      </p:sp>
      <p:sp>
        <p:nvSpPr>
          <p:cNvPr id="377862" name="Rectangle 6"/>
          <p:cNvSpPr>
            <a:spLocks noChangeArrowheads="1"/>
          </p:cNvSpPr>
          <p:nvPr/>
        </p:nvSpPr>
        <p:spPr bwMode="auto">
          <a:xfrm>
            <a:off x="2819400" y="19050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12.7</a:t>
            </a:r>
          </a:p>
        </p:txBody>
      </p:sp>
      <p:sp>
        <p:nvSpPr>
          <p:cNvPr id="377863" name="Rectangle 7"/>
          <p:cNvSpPr>
            <a:spLocks noChangeArrowheads="1"/>
          </p:cNvSpPr>
          <p:nvPr/>
        </p:nvSpPr>
        <p:spPr bwMode="auto">
          <a:xfrm>
            <a:off x="2819400" y="22860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14.9</a:t>
            </a:r>
          </a:p>
        </p:txBody>
      </p:sp>
      <p:sp>
        <p:nvSpPr>
          <p:cNvPr id="377864" name="Rectangle 8"/>
          <p:cNvSpPr>
            <a:spLocks noChangeArrowheads="1"/>
          </p:cNvSpPr>
          <p:nvPr/>
        </p:nvSpPr>
        <p:spPr bwMode="auto">
          <a:xfrm>
            <a:off x="2819400" y="26670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16.2</a:t>
            </a:r>
          </a:p>
        </p:txBody>
      </p:sp>
      <p:sp>
        <p:nvSpPr>
          <p:cNvPr id="377865" name="Rectangle 9"/>
          <p:cNvSpPr>
            <a:spLocks noChangeArrowheads="1"/>
          </p:cNvSpPr>
          <p:nvPr/>
        </p:nvSpPr>
        <p:spPr bwMode="auto">
          <a:xfrm>
            <a:off x="2819400" y="30480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15.1</a:t>
            </a:r>
          </a:p>
        </p:txBody>
      </p:sp>
      <p:cxnSp>
        <p:nvCxnSpPr>
          <p:cNvPr id="377866" name="AutoShape 10"/>
          <p:cNvCxnSpPr>
            <a:cxnSpLocks noChangeShapeType="1"/>
            <a:stCxn id="377867" idx="6"/>
            <a:endCxn id="377861" idx="1"/>
          </p:cNvCxnSpPr>
          <p:nvPr/>
        </p:nvCxnSpPr>
        <p:spPr bwMode="auto">
          <a:xfrm flipV="1">
            <a:off x="1727200" y="1712913"/>
            <a:ext cx="1092200" cy="4206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7867" name="Oval 11"/>
          <p:cNvSpPr>
            <a:spLocks noChangeArrowheads="1"/>
          </p:cNvSpPr>
          <p:nvPr/>
        </p:nvSpPr>
        <p:spPr bwMode="auto">
          <a:xfrm>
            <a:off x="1574800" y="20574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77868" name="Rectangle 12"/>
          <p:cNvSpPr>
            <a:spLocks noChangeArrowheads="1"/>
          </p:cNvSpPr>
          <p:nvPr/>
        </p:nvSpPr>
        <p:spPr bwMode="auto">
          <a:xfrm>
            <a:off x="1295400" y="4495800"/>
            <a:ext cx="685800" cy="304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77869" name="Text Box 13"/>
          <p:cNvSpPr txBox="1">
            <a:spLocks noChangeArrowheads="1"/>
          </p:cNvSpPr>
          <p:nvPr/>
        </p:nvSpPr>
        <p:spPr bwMode="auto">
          <a:xfrm>
            <a:off x="990600" y="4114800"/>
            <a:ext cx="8350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600" b="1">
                <a:latin typeface="Helvetica" panose="020B0604020202020204" pitchFamily="34" charset="0"/>
              </a:rPr>
              <a:t>people</a:t>
            </a:r>
          </a:p>
        </p:txBody>
      </p:sp>
      <p:sp>
        <p:nvSpPr>
          <p:cNvPr id="377870" name="Rectangle 14"/>
          <p:cNvSpPr>
            <a:spLocks noChangeArrowheads="1"/>
          </p:cNvSpPr>
          <p:nvPr/>
        </p:nvSpPr>
        <p:spPr bwMode="auto">
          <a:xfrm>
            <a:off x="2819400" y="4038600"/>
            <a:ext cx="4476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Helvetica" panose="020B0604020202020204" pitchFamily="34" charset="0"/>
              </a:rPr>
              <a:t>    </a:t>
            </a:r>
          </a:p>
        </p:txBody>
      </p:sp>
      <p:sp>
        <p:nvSpPr>
          <p:cNvPr id="377871" name="Rectangle 15"/>
          <p:cNvSpPr>
            <a:spLocks noChangeArrowheads="1"/>
          </p:cNvSpPr>
          <p:nvPr/>
        </p:nvSpPr>
        <p:spPr bwMode="auto">
          <a:xfrm>
            <a:off x="2819400" y="4419600"/>
            <a:ext cx="4476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Helvetica" panose="020B0604020202020204" pitchFamily="34" charset="0"/>
              </a:rPr>
              <a:t>    </a:t>
            </a:r>
          </a:p>
        </p:txBody>
      </p:sp>
      <p:sp>
        <p:nvSpPr>
          <p:cNvPr id="377872" name="Rectangle 16"/>
          <p:cNvSpPr>
            <a:spLocks noChangeArrowheads="1"/>
          </p:cNvSpPr>
          <p:nvPr/>
        </p:nvSpPr>
        <p:spPr bwMode="auto">
          <a:xfrm>
            <a:off x="2819400" y="4800600"/>
            <a:ext cx="4476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Helvetica" panose="020B0604020202020204" pitchFamily="34" charset="0"/>
              </a:rPr>
              <a:t>    </a:t>
            </a:r>
          </a:p>
        </p:txBody>
      </p:sp>
      <p:sp>
        <p:nvSpPr>
          <p:cNvPr id="377873" name="Rectangle 17"/>
          <p:cNvSpPr>
            <a:spLocks noChangeArrowheads="1"/>
          </p:cNvSpPr>
          <p:nvPr/>
        </p:nvSpPr>
        <p:spPr bwMode="auto">
          <a:xfrm>
            <a:off x="2819400" y="5181600"/>
            <a:ext cx="4476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Helvetica" panose="020B0604020202020204" pitchFamily="34" charset="0"/>
              </a:rPr>
              <a:t>    </a:t>
            </a:r>
          </a:p>
        </p:txBody>
      </p:sp>
      <p:sp>
        <p:nvSpPr>
          <p:cNvPr id="377874" name="Rectangle 18"/>
          <p:cNvSpPr>
            <a:spLocks noChangeArrowheads="1"/>
          </p:cNvSpPr>
          <p:nvPr/>
        </p:nvSpPr>
        <p:spPr bwMode="auto">
          <a:xfrm>
            <a:off x="2819400" y="5562600"/>
            <a:ext cx="4476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Helvetica" panose="020B0604020202020204" pitchFamily="34" charset="0"/>
              </a:rPr>
              <a:t>    </a:t>
            </a:r>
          </a:p>
        </p:txBody>
      </p:sp>
      <p:cxnSp>
        <p:nvCxnSpPr>
          <p:cNvPr id="377875" name="AutoShape 19"/>
          <p:cNvCxnSpPr>
            <a:cxnSpLocks noChangeShapeType="1"/>
            <a:stCxn id="377876" idx="6"/>
            <a:endCxn id="377870" idx="1"/>
          </p:cNvCxnSpPr>
          <p:nvPr/>
        </p:nvCxnSpPr>
        <p:spPr bwMode="auto">
          <a:xfrm flipV="1">
            <a:off x="1727200" y="4227513"/>
            <a:ext cx="1092200" cy="4206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7876" name="Oval 20"/>
          <p:cNvSpPr>
            <a:spLocks noChangeArrowheads="1"/>
          </p:cNvSpPr>
          <p:nvPr/>
        </p:nvSpPr>
        <p:spPr bwMode="auto">
          <a:xfrm>
            <a:off x="1574800" y="45720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77877" name="Oval 21"/>
          <p:cNvSpPr>
            <a:spLocks noChangeArrowheads="1"/>
          </p:cNvSpPr>
          <p:nvPr/>
        </p:nvSpPr>
        <p:spPr bwMode="auto">
          <a:xfrm>
            <a:off x="4800600" y="2895600"/>
            <a:ext cx="1563688" cy="619125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/>
              <a:t>Person</a:t>
            </a:r>
          </a:p>
        </p:txBody>
      </p:sp>
      <p:sp>
        <p:nvSpPr>
          <p:cNvPr id="377878" name="Oval 22"/>
          <p:cNvSpPr>
            <a:spLocks noChangeArrowheads="1"/>
          </p:cNvSpPr>
          <p:nvPr/>
        </p:nvSpPr>
        <p:spPr bwMode="auto">
          <a:xfrm>
            <a:off x="4343400" y="3733800"/>
            <a:ext cx="1563688" cy="619125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/>
              <a:t>Person</a:t>
            </a:r>
          </a:p>
        </p:txBody>
      </p:sp>
      <p:sp>
        <p:nvSpPr>
          <p:cNvPr id="377879" name="Oval 23"/>
          <p:cNvSpPr>
            <a:spLocks noChangeArrowheads="1"/>
          </p:cNvSpPr>
          <p:nvPr/>
        </p:nvSpPr>
        <p:spPr bwMode="auto">
          <a:xfrm>
            <a:off x="5867400" y="4267200"/>
            <a:ext cx="1563688" cy="619125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/>
              <a:t>Person</a:t>
            </a:r>
          </a:p>
        </p:txBody>
      </p:sp>
      <p:sp>
        <p:nvSpPr>
          <p:cNvPr id="377880" name="Oval 24"/>
          <p:cNvSpPr>
            <a:spLocks noChangeArrowheads="1"/>
          </p:cNvSpPr>
          <p:nvPr/>
        </p:nvSpPr>
        <p:spPr bwMode="auto">
          <a:xfrm>
            <a:off x="4495800" y="4953000"/>
            <a:ext cx="1563688" cy="619125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/>
              <a:t>Person</a:t>
            </a:r>
          </a:p>
        </p:txBody>
      </p:sp>
      <p:sp>
        <p:nvSpPr>
          <p:cNvPr id="377881" name="Oval 25"/>
          <p:cNvSpPr>
            <a:spLocks noChangeArrowheads="1"/>
          </p:cNvSpPr>
          <p:nvPr/>
        </p:nvSpPr>
        <p:spPr bwMode="auto">
          <a:xfrm>
            <a:off x="4495800" y="5638800"/>
            <a:ext cx="1563688" cy="619125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/>
              <a:t>Person</a:t>
            </a:r>
          </a:p>
        </p:txBody>
      </p:sp>
      <p:cxnSp>
        <p:nvCxnSpPr>
          <p:cNvPr id="377882" name="AutoShape 26"/>
          <p:cNvCxnSpPr>
            <a:cxnSpLocks noChangeShapeType="1"/>
            <a:stCxn id="377883" idx="6"/>
            <a:endCxn id="377877" idx="2"/>
          </p:cNvCxnSpPr>
          <p:nvPr/>
        </p:nvCxnSpPr>
        <p:spPr bwMode="auto">
          <a:xfrm flipV="1">
            <a:off x="3136900" y="3205163"/>
            <a:ext cx="1663700" cy="103663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7883" name="Oval 27"/>
          <p:cNvSpPr>
            <a:spLocks noChangeArrowheads="1"/>
          </p:cNvSpPr>
          <p:nvPr/>
        </p:nvSpPr>
        <p:spPr bwMode="auto">
          <a:xfrm>
            <a:off x="2984500" y="41656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cxnSp>
        <p:nvCxnSpPr>
          <p:cNvPr id="377884" name="AutoShape 28"/>
          <p:cNvCxnSpPr>
            <a:cxnSpLocks noChangeShapeType="1"/>
            <a:stCxn id="377885" idx="6"/>
            <a:endCxn id="377878" idx="2"/>
          </p:cNvCxnSpPr>
          <p:nvPr/>
        </p:nvCxnSpPr>
        <p:spPr bwMode="auto">
          <a:xfrm flipV="1">
            <a:off x="3124200" y="4043363"/>
            <a:ext cx="1219200" cy="60483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7885" name="Oval 29"/>
          <p:cNvSpPr>
            <a:spLocks noChangeArrowheads="1"/>
          </p:cNvSpPr>
          <p:nvPr/>
        </p:nvSpPr>
        <p:spPr bwMode="auto">
          <a:xfrm>
            <a:off x="2971800" y="45720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cxnSp>
        <p:nvCxnSpPr>
          <p:cNvPr id="377886" name="AutoShape 30"/>
          <p:cNvCxnSpPr>
            <a:cxnSpLocks noChangeShapeType="1"/>
            <a:stCxn id="377887" idx="6"/>
            <a:endCxn id="377879" idx="2"/>
          </p:cNvCxnSpPr>
          <p:nvPr/>
        </p:nvCxnSpPr>
        <p:spPr bwMode="auto">
          <a:xfrm flipV="1">
            <a:off x="3098800" y="4576763"/>
            <a:ext cx="2768600" cy="43973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7887" name="Oval 31"/>
          <p:cNvSpPr>
            <a:spLocks noChangeArrowheads="1"/>
          </p:cNvSpPr>
          <p:nvPr/>
        </p:nvSpPr>
        <p:spPr bwMode="auto">
          <a:xfrm>
            <a:off x="2946400" y="49403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cxnSp>
        <p:nvCxnSpPr>
          <p:cNvPr id="377888" name="AutoShape 32"/>
          <p:cNvCxnSpPr>
            <a:cxnSpLocks noChangeShapeType="1"/>
            <a:stCxn id="377889" idx="6"/>
            <a:endCxn id="377880" idx="2"/>
          </p:cNvCxnSpPr>
          <p:nvPr/>
        </p:nvCxnSpPr>
        <p:spPr bwMode="auto">
          <a:xfrm flipV="1">
            <a:off x="3124200" y="5262563"/>
            <a:ext cx="1371600" cy="12223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7889" name="Oval 33"/>
          <p:cNvSpPr>
            <a:spLocks noChangeArrowheads="1"/>
          </p:cNvSpPr>
          <p:nvPr/>
        </p:nvSpPr>
        <p:spPr bwMode="auto">
          <a:xfrm>
            <a:off x="2971800" y="53086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cxnSp>
        <p:nvCxnSpPr>
          <p:cNvPr id="377890" name="AutoShape 34"/>
          <p:cNvCxnSpPr>
            <a:cxnSpLocks noChangeShapeType="1"/>
            <a:stCxn id="377891" idx="6"/>
            <a:endCxn id="377881" idx="2"/>
          </p:cNvCxnSpPr>
          <p:nvPr/>
        </p:nvCxnSpPr>
        <p:spPr bwMode="auto">
          <a:xfrm>
            <a:off x="3111500" y="5753100"/>
            <a:ext cx="1384300" cy="195263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7891" name="Oval 35"/>
          <p:cNvSpPr>
            <a:spLocks noChangeArrowheads="1"/>
          </p:cNvSpPr>
          <p:nvPr/>
        </p:nvSpPr>
        <p:spPr bwMode="auto">
          <a:xfrm>
            <a:off x="2959100" y="56769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77893" name="Rectangle 37"/>
          <p:cNvSpPr>
            <a:spLocks noGrp="1" noChangeArrowheads="1"/>
          </p:cNvSpPr>
          <p:nvPr>
            <p:ph type="body" idx="4294967295"/>
          </p:nvPr>
        </p:nvSpPr>
        <p:spPr>
          <a:xfrm>
            <a:off x="6019800" y="1371600"/>
            <a:ext cx="2743200" cy="2971800"/>
          </a:xfrm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el-GR" altLang="el-GR" sz="2400"/>
              <a:t>Τα στοιχεία των διανυσμάτων αποθηκεύουν τιμές για απλούς τύπους και αναφορές για τύπους αντικειμένων</a:t>
            </a:r>
          </a:p>
          <a:p>
            <a:pPr algn="r">
              <a:lnSpc>
                <a:spcPct val="90000"/>
              </a:lnSpc>
            </a:pPr>
            <a:endParaRPr lang="en-AU" altLang="el-GR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9214699-0630-4EAF-B0E2-949AF2983DB6}"/>
              </a:ext>
            </a:extLst>
          </p:cNvPr>
          <p:cNvSpPr/>
          <p:nvPr/>
        </p:nvSpPr>
        <p:spPr bwMode="auto">
          <a:xfrm>
            <a:off x="3419872" y="2708920"/>
            <a:ext cx="5328592" cy="352839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7A2B9632-33F3-4148-976A-B9DA043D58AE}"/>
              </a:ext>
            </a:extLst>
          </p:cNvPr>
          <p:cNvSpPr/>
          <p:nvPr/>
        </p:nvSpPr>
        <p:spPr bwMode="auto">
          <a:xfrm>
            <a:off x="4067944" y="3573016"/>
            <a:ext cx="4464496" cy="22322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52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Διανύσματα</a:t>
            </a:r>
            <a:r>
              <a:rPr lang="en-AU" altLang="el-GR" sz="3600"/>
              <a:t> – </a:t>
            </a:r>
            <a:r>
              <a:rPr lang="el-GR" altLang="el-GR" sz="3600"/>
              <a:t>το πρόβλημα</a:t>
            </a:r>
            <a:endParaRPr lang="en-AU" altLang="el-GR" sz="3600"/>
          </a:p>
        </p:txBody>
      </p:sp>
      <p:sp>
        <p:nvSpPr>
          <p:cNvPr id="395267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r>
              <a:rPr lang="el-GR" altLang="el-GR" sz="2400" dirty="0"/>
              <a:t>Πως αποθηκεύουμε πολλές τιμές;</a:t>
            </a:r>
            <a:endParaRPr lang="en-AU" altLang="el-GR" sz="2400" dirty="0"/>
          </a:p>
          <a:p>
            <a:r>
              <a:rPr lang="el-GR" altLang="el-GR" sz="2400" dirty="0"/>
              <a:t>Πολλές μεταβλητές; Πόσες; Τι γίνεται εάν χρειαζόμαστε χιλιάδες μεταβλητές;</a:t>
            </a:r>
            <a:r>
              <a:rPr lang="el-GR" altLang="el-GR" sz="2800" dirty="0"/>
              <a:t> </a:t>
            </a:r>
            <a:endParaRPr lang="en-AU" altLang="el-GR" sz="2800" dirty="0"/>
          </a:p>
        </p:txBody>
      </p:sp>
      <p:sp>
        <p:nvSpPr>
          <p:cNvPr id="395268" name="Text Box 1028"/>
          <p:cNvSpPr txBox="1">
            <a:spLocks noChangeArrowheads="1"/>
          </p:cNvSpPr>
          <p:nvPr/>
        </p:nvSpPr>
        <p:spPr bwMode="auto">
          <a:xfrm>
            <a:off x="3657600" y="2819400"/>
            <a:ext cx="4765675" cy="332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TemperatureReader</a:t>
            </a:r>
            <a:endParaRPr lang="en-AU" altLang="el-GR" sz="2000" b="1" dirty="0">
              <a:latin typeface="Courier New" panose="02070309020205020404" pitchFamily="49" charset="0"/>
            </a:endParaRP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2000" b="1" dirty="0">
                <a:latin typeface="Courier New" panose="02070309020205020404" pitchFamily="49" charset="0"/>
              </a:rPr>
              <a:t> temp1;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2000" b="1" dirty="0">
                <a:latin typeface="Courier New" panose="02070309020205020404" pitchFamily="49" charset="0"/>
              </a:rPr>
              <a:t> temp2;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2000" b="1" dirty="0">
                <a:latin typeface="Courier New" panose="02070309020205020404" pitchFamily="49" charset="0"/>
              </a:rPr>
              <a:t> temp3;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2000" b="1" dirty="0">
                <a:latin typeface="Courier New" panose="02070309020205020404" pitchFamily="49" charset="0"/>
              </a:rPr>
              <a:t> temp4;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2000" b="1" dirty="0">
                <a:latin typeface="Courier New" panose="02070309020205020404" pitchFamily="49" charset="0"/>
              </a:rPr>
              <a:t> temp5;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    ...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Διανύσματα</a:t>
            </a:r>
            <a:r>
              <a:rPr lang="en-AU" altLang="el-GR" sz="3600"/>
              <a:t> – </a:t>
            </a:r>
            <a:r>
              <a:rPr lang="el-GR" altLang="el-GR" sz="3600"/>
              <a:t>η λύση</a:t>
            </a:r>
            <a:endParaRPr lang="en-AU" altLang="el-GR" sz="3600"/>
          </a:p>
        </p:txBody>
      </p:sp>
      <p:sp>
        <p:nvSpPr>
          <p:cNvPr id="397316" name="Text Box 2052"/>
          <p:cNvSpPr txBox="1">
            <a:spLocks noChangeArrowheads="1"/>
          </p:cNvSpPr>
          <p:nvPr/>
        </p:nvSpPr>
        <p:spPr bwMode="auto">
          <a:xfrm>
            <a:off x="671513" y="3576638"/>
            <a:ext cx="19542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1600">
                <a:latin typeface="Helvetica" panose="020B0604020202020204" pitchFamily="34" charset="0"/>
              </a:rPr>
              <a:t>Πολλές μεταβλητές</a:t>
            </a:r>
            <a:r>
              <a:rPr lang="en-AU" altLang="el-GR" sz="1600">
                <a:latin typeface="Helvetica" panose="020B0604020202020204" pitchFamily="34" charset="0"/>
              </a:rPr>
              <a:t>:</a:t>
            </a:r>
          </a:p>
        </p:txBody>
      </p:sp>
      <p:sp>
        <p:nvSpPr>
          <p:cNvPr id="397317" name="Text Box 2053"/>
          <p:cNvSpPr txBox="1">
            <a:spLocks noChangeArrowheads="1"/>
          </p:cNvSpPr>
          <p:nvPr/>
        </p:nvSpPr>
        <p:spPr bwMode="auto">
          <a:xfrm>
            <a:off x="4876800" y="3581400"/>
            <a:ext cx="24638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1600">
                <a:latin typeface="Helvetica" panose="020B0604020202020204" pitchFamily="34" charset="0"/>
              </a:rPr>
              <a:t>Μια μεταβλητή διάνυσμα:</a:t>
            </a:r>
            <a:endParaRPr lang="en-AU" altLang="el-GR" sz="1600">
              <a:latin typeface="Helvetica" panose="020B0604020202020204" pitchFamily="34" charset="0"/>
            </a:endParaRPr>
          </a:p>
        </p:txBody>
      </p:sp>
      <p:grpSp>
        <p:nvGrpSpPr>
          <p:cNvPr id="397320" name="Group 2056"/>
          <p:cNvGrpSpPr>
            <a:grpSpLocks/>
          </p:cNvGrpSpPr>
          <p:nvPr/>
        </p:nvGrpSpPr>
        <p:grpSpPr bwMode="auto">
          <a:xfrm>
            <a:off x="685800" y="4114800"/>
            <a:ext cx="1524000" cy="333375"/>
            <a:chOff x="432" y="2592"/>
            <a:chExt cx="960" cy="210"/>
          </a:xfrm>
        </p:grpSpPr>
        <p:sp>
          <p:nvSpPr>
            <p:cNvPr id="397318" name="Text Box 2054"/>
            <p:cNvSpPr txBox="1">
              <a:spLocks noChangeArrowheads="1"/>
            </p:cNvSpPr>
            <p:nvPr/>
          </p:nvSpPr>
          <p:spPr bwMode="auto">
            <a:xfrm>
              <a:off x="432" y="2592"/>
              <a:ext cx="491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600" b="1">
                  <a:latin typeface="Helvetica" panose="020B0604020202020204" pitchFamily="34" charset="0"/>
                </a:rPr>
                <a:t>temp1</a:t>
              </a:r>
            </a:p>
          </p:txBody>
        </p:sp>
        <p:sp>
          <p:nvSpPr>
            <p:cNvPr id="397319" name="Rectangle 2055"/>
            <p:cNvSpPr>
              <a:spLocks noChangeArrowheads="1"/>
            </p:cNvSpPr>
            <p:nvPr/>
          </p:nvSpPr>
          <p:spPr bwMode="auto">
            <a:xfrm>
              <a:off x="960" y="2592"/>
              <a:ext cx="432" cy="19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  <p:grpSp>
        <p:nvGrpSpPr>
          <p:cNvPr id="397321" name="Group 2057"/>
          <p:cNvGrpSpPr>
            <a:grpSpLocks/>
          </p:cNvGrpSpPr>
          <p:nvPr/>
        </p:nvGrpSpPr>
        <p:grpSpPr bwMode="auto">
          <a:xfrm>
            <a:off x="685800" y="4495800"/>
            <a:ext cx="1524000" cy="333375"/>
            <a:chOff x="432" y="2592"/>
            <a:chExt cx="960" cy="210"/>
          </a:xfrm>
        </p:grpSpPr>
        <p:sp>
          <p:nvSpPr>
            <p:cNvPr id="397322" name="Text Box 2058"/>
            <p:cNvSpPr txBox="1">
              <a:spLocks noChangeArrowheads="1"/>
            </p:cNvSpPr>
            <p:nvPr/>
          </p:nvSpPr>
          <p:spPr bwMode="auto">
            <a:xfrm>
              <a:off x="432" y="2592"/>
              <a:ext cx="491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600" b="1">
                  <a:latin typeface="Helvetica" panose="020B0604020202020204" pitchFamily="34" charset="0"/>
                </a:rPr>
                <a:t>temp2</a:t>
              </a:r>
            </a:p>
          </p:txBody>
        </p:sp>
        <p:sp>
          <p:nvSpPr>
            <p:cNvPr id="397323" name="Rectangle 2059"/>
            <p:cNvSpPr>
              <a:spLocks noChangeArrowheads="1"/>
            </p:cNvSpPr>
            <p:nvPr/>
          </p:nvSpPr>
          <p:spPr bwMode="auto">
            <a:xfrm>
              <a:off x="960" y="2592"/>
              <a:ext cx="432" cy="19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  <p:grpSp>
        <p:nvGrpSpPr>
          <p:cNvPr id="397324" name="Group 2060"/>
          <p:cNvGrpSpPr>
            <a:grpSpLocks/>
          </p:cNvGrpSpPr>
          <p:nvPr/>
        </p:nvGrpSpPr>
        <p:grpSpPr bwMode="auto">
          <a:xfrm>
            <a:off x="685800" y="4876800"/>
            <a:ext cx="1524000" cy="333375"/>
            <a:chOff x="432" y="2592"/>
            <a:chExt cx="960" cy="210"/>
          </a:xfrm>
        </p:grpSpPr>
        <p:sp>
          <p:nvSpPr>
            <p:cNvPr id="397325" name="Text Box 2061"/>
            <p:cNvSpPr txBox="1">
              <a:spLocks noChangeArrowheads="1"/>
            </p:cNvSpPr>
            <p:nvPr/>
          </p:nvSpPr>
          <p:spPr bwMode="auto">
            <a:xfrm>
              <a:off x="432" y="2592"/>
              <a:ext cx="491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600" b="1">
                  <a:latin typeface="Helvetica" panose="020B0604020202020204" pitchFamily="34" charset="0"/>
                </a:rPr>
                <a:t>temp3</a:t>
              </a:r>
            </a:p>
          </p:txBody>
        </p:sp>
        <p:sp>
          <p:nvSpPr>
            <p:cNvPr id="397326" name="Rectangle 2062"/>
            <p:cNvSpPr>
              <a:spLocks noChangeArrowheads="1"/>
            </p:cNvSpPr>
            <p:nvPr/>
          </p:nvSpPr>
          <p:spPr bwMode="auto">
            <a:xfrm>
              <a:off x="960" y="2592"/>
              <a:ext cx="432" cy="19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  <p:grpSp>
        <p:nvGrpSpPr>
          <p:cNvPr id="397327" name="Group 2063"/>
          <p:cNvGrpSpPr>
            <a:grpSpLocks/>
          </p:cNvGrpSpPr>
          <p:nvPr/>
        </p:nvGrpSpPr>
        <p:grpSpPr bwMode="auto">
          <a:xfrm>
            <a:off x="685800" y="5257800"/>
            <a:ext cx="1524000" cy="333375"/>
            <a:chOff x="432" y="2592"/>
            <a:chExt cx="960" cy="210"/>
          </a:xfrm>
        </p:grpSpPr>
        <p:sp>
          <p:nvSpPr>
            <p:cNvPr id="397328" name="Text Box 2064"/>
            <p:cNvSpPr txBox="1">
              <a:spLocks noChangeArrowheads="1"/>
            </p:cNvSpPr>
            <p:nvPr/>
          </p:nvSpPr>
          <p:spPr bwMode="auto">
            <a:xfrm>
              <a:off x="432" y="2592"/>
              <a:ext cx="491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600" b="1">
                  <a:latin typeface="Helvetica" panose="020B0604020202020204" pitchFamily="34" charset="0"/>
                </a:rPr>
                <a:t>temp4</a:t>
              </a:r>
            </a:p>
          </p:txBody>
        </p:sp>
        <p:sp>
          <p:nvSpPr>
            <p:cNvPr id="397329" name="Rectangle 2065"/>
            <p:cNvSpPr>
              <a:spLocks noChangeArrowheads="1"/>
            </p:cNvSpPr>
            <p:nvPr/>
          </p:nvSpPr>
          <p:spPr bwMode="auto">
            <a:xfrm>
              <a:off x="960" y="2592"/>
              <a:ext cx="432" cy="19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  <p:grpSp>
        <p:nvGrpSpPr>
          <p:cNvPr id="397330" name="Group 2066"/>
          <p:cNvGrpSpPr>
            <a:grpSpLocks/>
          </p:cNvGrpSpPr>
          <p:nvPr/>
        </p:nvGrpSpPr>
        <p:grpSpPr bwMode="auto">
          <a:xfrm>
            <a:off x="685800" y="5638800"/>
            <a:ext cx="1524000" cy="333375"/>
            <a:chOff x="432" y="2592"/>
            <a:chExt cx="960" cy="210"/>
          </a:xfrm>
        </p:grpSpPr>
        <p:sp>
          <p:nvSpPr>
            <p:cNvPr id="397331" name="Text Box 2067"/>
            <p:cNvSpPr txBox="1">
              <a:spLocks noChangeArrowheads="1"/>
            </p:cNvSpPr>
            <p:nvPr/>
          </p:nvSpPr>
          <p:spPr bwMode="auto">
            <a:xfrm>
              <a:off x="432" y="2592"/>
              <a:ext cx="491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AU" altLang="el-GR" sz="1600" b="1">
                  <a:latin typeface="Helvetica" panose="020B0604020202020204" pitchFamily="34" charset="0"/>
                </a:rPr>
                <a:t>temp5</a:t>
              </a:r>
            </a:p>
          </p:txBody>
        </p:sp>
        <p:sp>
          <p:nvSpPr>
            <p:cNvPr id="397332" name="Rectangle 2068"/>
            <p:cNvSpPr>
              <a:spLocks noChangeArrowheads="1"/>
            </p:cNvSpPr>
            <p:nvPr/>
          </p:nvSpPr>
          <p:spPr bwMode="auto">
            <a:xfrm>
              <a:off x="960" y="2592"/>
              <a:ext cx="432" cy="19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  <p:sp>
        <p:nvSpPr>
          <p:cNvPr id="397334" name="Text Box 2070"/>
          <p:cNvSpPr txBox="1">
            <a:spLocks noChangeArrowheads="1"/>
          </p:cNvSpPr>
          <p:nvPr/>
        </p:nvSpPr>
        <p:spPr bwMode="auto">
          <a:xfrm>
            <a:off x="685800" y="6019800"/>
            <a:ext cx="3524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600" b="1">
                <a:latin typeface="Helvetica" panose="020B0604020202020204" pitchFamily="34" charset="0"/>
              </a:rPr>
              <a:t>...</a:t>
            </a:r>
          </a:p>
        </p:txBody>
      </p:sp>
      <p:sp>
        <p:nvSpPr>
          <p:cNvPr id="397337" name="Text Box 2073"/>
          <p:cNvSpPr txBox="1">
            <a:spLocks noChangeArrowheads="1"/>
          </p:cNvSpPr>
          <p:nvPr/>
        </p:nvSpPr>
        <p:spPr bwMode="auto">
          <a:xfrm>
            <a:off x="4800600" y="4114800"/>
            <a:ext cx="14684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600" b="1">
                <a:latin typeface="Helvetica" panose="020B0604020202020204" pitchFamily="34" charset="0"/>
              </a:rPr>
              <a:t>temperatures</a:t>
            </a:r>
          </a:p>
        </p:txBody>
      </p:sp>
      <p:sp>
        <p:nvSpPr>
          <p:cNvPr id="397338" name="Rectangle 2074"/>
          <p:cNvSpPr>
            <a:spLocks noChangeArrowheads="1"/>
          </p:cNvSpPr>
          <p:nvPr/>
        </p:nvSpPr>
        <p:spPr bwMode="auto">
          <a:xfrm>
            <a:off x="6324600" y="4114800"/>
            <a:ext cx="685800" cy="304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97341" name="Rectangle 2077"/>
          <p:cNvSpPr>
            <a:spLocks noChangeArrowheads="1"/>
          </p:cNvSpPr>
          <p:nvPr/>
        </p:nvSpPr>
        <p:spPr bwMode="auto">
          <a:xfrm>
            <a:off x="6324600" y="4419600"/>
            <a:ext cx="685800" cy="304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97344" name="Rectangle 2080"/>
          <p:cNvSpPr>
            <a:spLocks noChangeArrowheads="1"/>
          </p:cNvSpPr>
          <p:nvPr/>
        </p:nvSpPr>
        <p:spPr bwMode="auto">
          <a:xfrm>
            <a:off x="6324600" y="4724400"/>
            <a:ext cx="685800" cy="304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97347" name="Rectangle 2083"/>
          <p:cNvSpPr>
            <a:spLocks noChangeArrowheads="1"/>
          </p:cNvSpPr>
          <p:nvPr/>
        </p:nvSpPr>
        <p:spPr bwMode="auto">
          <a:xfrm>
            <a:off x="6324600" y="5029200"/>
            <a:ext cx="685800" cy="304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97350" name="Rectangle 2086"/>
          <p:cNvSpPr>
            <a:spLocks noChangeArrowheads="1"/>
          </p:cNvSpPr>
          <p:nvPr/>
        </p:nvSpPr>
        <p:spPr bwMode="auto">
          <a:xfrm>
            <a:off x="6324600" y="5334000"/>
            <a:ext cx="685800" cy="304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97315" name="Rectangle 2051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447800"/>
            <a:ext cx="8077200" cy="1066800"/>
          </a:xfrm>
        </p:spPr>
        <p:txBody>
          <a:bodyPr/>
          <a:lstStyle/>
          <a:p>
            <a:r>
              <a:rPr lang="el-GR" altLang="el-GR" sz="2400"/>
              <a:t>Αντί να πούμε χίλιες φορές </a:t>
            </a:r>
            <a:r>
              <a:rPr lang="en-AU" altLang="el-GR" sz="2400"/>
              <a:t>«</a:t>
            </a:r>
            <a:r>
              <a:rPr lang="el-GR" altLang="el-GR" sz="2400"/>
              <a:t>Δώσε μου μια μεταβλητή» λέμε μία φορά </a:t>
            </a:r>
            <a:r>
              <a:rPr lang="en-AU" altLang="el-GR" sz="2400"/>
              <a:t> </a:t>
            </a:r>
            <a:r>
              <a:rPr lang="el-GR" altLang="el-GR" sz="2400"/>
              <a:t>«Δώσε μου χίλιες μεταβλητές»</a:t>
            </a:r>
            <a:r>
              <a:rPr lang="en-AU" altLang="el-GR" sz="240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9E161E8-D80C-8558-B366-0695CE4FA639}"/>
              </a:ext>
            </a:extLst>
          </p:cNvPr>
          <p:cNvSpPr/>
          <p:nvPr/>
        </p:nvSpPr>
        <p:spPr bwMode="auto">
          <a:xfrm>
            <a:off x="899592" y="3789040"/>
            <a:ext cx="4968552" cy="208823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52320164-07D1-055F-8860-B234B1148132}"/>
              </a:ext>
            </a:extLst>
          </p:cNvPr>
          <p:cNvSpPr/>
          <p:nvPr/>
        </p:nvSpPr>
        <p:spPr bwMode="auto">
          <a:xfrm>
            <a:off x="971600" y="3933056"/>
            <a:ext cx="4824536" cy="172819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4522BF54-48C5-AC69-0B09-F9CBE110602C}"/>
              </a:ext>
            </a:extLst>
          </p:cNvPr>
          <p:cNvSpPr/>
          <p:nvPr/>
        </p:nvSpPr>
        <p:spPr bwMode="auto">
          <a:xfrm>
            <a:off x="1043608" y="4653136"/>
            <a:ext cx="4680520" cy="86409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1C5F99C9-9C25-0C27-FE4A-C1DDC0C233D3}"/>
              </a:ext>
            </a:extLst>
          </p:cNvPr>
          <p:cNvSpPr/>
          <p:nvPr/>
        </p:nvSpPr>
        <p:spPr bwMode="auto">
          <a:xfrm>
            <a:off x="1115616" y="4725144"/>
            <a:ext cx="4464496" cy="64807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936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82000" cy="565150"/>
          </a:xfrm>
        </p:spPr>
        <p:txBody>
          <a:bodyPr/>
          <a:lstStyle/>
          <a:p>
            <a:r>
              <a:rPr lang="el-GR" altLang="el-GR" sz="3600"/>
              <a:t>Τα διανύσματα είναι αντικείμενα </a:t>
            </a:r>
            <a:r>
              <a:rPr lang="en-AU" altLang="el-GR" sz="3200"/>
              <a:t>(</a:t>
            </a:r>
            <a:r>
              <a:rPr lang="el-GR" altLang="el-GR" sz="3200"/>
              <a:t>σχεδόν</a:t>
            </a:r>
            <a:r>
              <a:rPr lang="en-AU" altLang="el-GR" sz="3200"/>
              <a:t>)</a:t>
            </a:r>
          </a:p>
        </p:txBody>
      </p:sp>
      <p:sp>
        <p:nvSpPr>
          <p:cNvPr id="399363" name="Text Box 1027"/>
          <p:cNvSpPr txBox="1">
            <a:spLocks noChangeArrowheads="1"/>
          </p:cNvSpPr>
          <p:nvPr/>
        </p:nvSpPr>
        <p:spPr bwMode="auto">
          <a:xfrm>
            <a:off x="1066800" y="4114800"/>
            <a:ext cx="4613275" cy="1136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2000" b="1" dirty="0">
                <a:latin typeface="Courier New" panose="02070309020205020404" pitchFamily="49" charset="0"/>
              </a:rPr>
              <a:t> temperatures[];</a:t>
            </a:r>
          </a:p>
          <a:p>
            <a:endParaRPr lang="en-AU" altLang="el-GR" sz="2000" b="1" dirty="0">
              <a:latin typeface="Courier New" panose="02070309020205020404" pitchFamily="49" charset="0"/>
            </a:endParaRP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temperatures =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2000" b="1" dirty="0">
                <a:latin typeface="Courier New" panose="02070309020205020404" pitchFamily="49" charset="0"/>
              </a:rPr>
              <a:t>[5];</a:t>
            </a:r>
          </a:p>
        </p:txBody>
      </p:sp>
      <p:sp>
        <p:nvSpPr>
          <p:cNvPr id="399366" name="Rectangle 1030"/>
          <p:cNvSpPr>
            <a:spLocks noChangeArrowheads="1"/>
          </p:cNvSpPr>
          <p:nvPr/>
        </p:nvSpPr>
        <p:spPr bwMode="auto">
          <a:xfrm>
            <a:off x="3200400" y="2286000"/>
            <a:ext cx="685800" cy="304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99376" name="Text Box 1040"/>
          <p:cNvSpPr txBox="1">
            <a:spLocks noChangeArrowheads="1"/>
          </p:cNvSpPr>
          <p:nvPr/>
        </p:nvSpPr>
        <p:spPr bwMode="auto">
          <a:xfrm>
            <a:off x="1219200" y="2209800"/>
            <a:ext cx="20097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>
                <a:latin typeface="Courier New" panose="02070309020205020404" pitchFamily="49" charset="0"/>
              </a:rPr>
              <a:t>temperatures</a:t>
            </a:r>
          </a:p>
        </p:txBody>
      </p:sp>
      <p:sp>
        <p:nvSpPr>
          <p:cNvPr id="399377" name="Rectangle 1041"/>
          <p:cNvSpPr>
            <a:spLocks noChangeArrowheads="1"/>
          </p:cNvSpPr>
          <p:nvPr/>
        </p:nvSpPr>
        <p:spPr bwMode="auto">
          <a:xfrm>
            <a:off x="4724400" y="18288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Helvetica" panose="020B0604020202020204" pitchFamily="34" charset="0"/>
              </a:rPr>
              <a:t>12.3</a:t>
            </a:r>
          </a:p>
        </p:txBody>
      </p:sp>
      <p:sp>
        <p:nvSpPr>
          <p:cNvPr id="399378" name="Rectangle 1042"/>
          <p:cNvSpPr>
            <a:spLocks noChangeArrowheads="1"/>
          </p:cNvSpPr>
          <p:nvPr/>
        </p:nvSpPr>
        <p:spPr bwMode="auto">
          <a:xfrm>
            <a:off x="4724400" y="22098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12.7</a:t>
            </a:r>
          </a:p>
        </p:txBody>
      </p:sp>
      <p:sp>
        <p:nvSpPr>
          <p:cNvPr id="399379" name="Rectangle 1043"/>
          <p:cNvSpPr>
            <a:spLocks noChangeArrowheads="1"/>
          </p:cNvSpPr>
          <p:nvPr/>
        </p:nvSpPr>
        <p:spPr bwMode="auto">
          <a:xfrm>
            <a:off x="4724400" y="25908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14.9</a:t>
            </a:r>
          </a:p>
        </p:txBody>
      </p:sp>
      <p:sp>
        <p:nvSpPr>
          <p:cNvPr id="399380" name="Rectangle 1044"/>
          <p:cNvSpPr>
            <a:spLocks noChangeArrowheads="1"/>
          </p:cNvSpPr>
          <p:nvPr/>
        </p:nvSpPr>
        <p:spPr bwMode="auto">
          <a:xfrm>
            <a:off x="4724400" y="29718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16.2</a:t>
            </a:r>
          </a:p>
        </p:txBody>
      </p:sp>
      <p:sp>
        <p:nvSpPr>
          <p:cNvPr id="399381" name="Rectangle 1045"/>
          <p:cNvSpPr>
            <a:spLocks noChangeArrowheads="1"/>
          </p:cNvSpPr>
          <p:nvPr/>
        </p:nvSpPr>
        <p:spPr bwMode="auto">
          <a:xfrm>
            <a:off x="4724400" y="33528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15.1</a:t>
            </a:r>
          </a:p>
        </p:txBody>
      </p:sp>
      <p:cxnSp>
        <p:nvCxnSpPr>
          <p:cNvPr id="399382" name="AutoShape 1046"/>
          <p:cNvCxnSpPr>
            <a:cxnSpLocks noChangeShapeType="1"/>
            <a:stCxn id="399383" idx="6"/>
            <a:endCxn id="399377" idx="1"/>
          </p:cNvCxnSpPr>
          <p:nvPr/>
        </p:nvCxnSpPr>
        <p:spPr bwMode="auto">
          <a:xfrm flipV="1">
            <a:off x="3632200" y="2017713"/>
            <a:ext cx="1092200" cy="4206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383" name="Oval 1047"/>
          <p:cNvSpPr>
            <a:spLocks noChangeArrowheads="1"/>
          </p:cNvSpPr>
          <p:nvPr/>
        </p:nvSpPr>
        <p:spPr bwMode="auto">
          <a:xfrm>
            <a:off x="3479800" y="23622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5D107BCB-DF13-7C11-4596-3029981C21FD}"/>
              </a:ext>
            </a:extLst>
          </p:cNvPr>
          <p:cNvSpPr/>
          <p:nvPr/>
        </p:nvSpPr>
        <p:spPr bwMode="auto">
          <a:xfrm>
            <a:off x="1835697" y="4725144"/>
            <a:ext cx="4176463" cy="108012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1FFD2D7C-7322-B231-4B77-ABAA13B22AF5}"/>
              </a:ext>
            </a:extLst>
          </p:cNvPr>
          <p:cNvSpPr/>
          <p:nvPr/>
        </p:nvSpPr>
        <p:spPr bwMode="auto">
          <a:xfrm>
            <a:off x="1907704" y="4797152"/>
            <a:ext cx="3960440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Σύνταξη: δήλωση διανύσματος</a:t>
            </a:r>
            <a:endParaRPr lang="en-AU" altLang="el-GR" sz="3600"/>
          </a:p>
        </p:txBody>
      </p:sp>
      <p:sp>
        <p:nvSpPr>
          <p:cNvPr id="376835" name="Text Box 3"/>
          <p:cNvSpPr txBox="1">
            <a:spLocks noChangeArrowheads="1"/>
          </p:cNvSpPr>
          <p:nvPr/>
        </p:nvSpPr>
        <p:spPr bwMode="auto">
          <a:xfrm>
            <a:off x="1600200" y="1447800"/>
            <a:ext cx="5715000" cy="22193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i="1">
                <a:latin typeface="Times New Roman" panose="02020603050405020304" pitchFamily="18" charset="0"/>
              </a:rPr>
              <a:t>ΌνομαΤύπου</a:t>
            </a:r>
            <a:r>
              <a:rPr lang="en-AU" altLang="el-GR">
                <a:latin typeface="Times New Roman" panose="02020603050405020304" pitchFamily="18" charset="0"/>
              </a:rPr>
              <a:t>[]</a:t>
            </a:r>
            <a:r>
              <a:rPr lang="el-GR" altLang="el-GR" i="1">
                <a:latin typeface="Times New Roman" panose="02020603050405020304" pitchFamily="18" charset="0"/>
              </a:rPr>
              <a:t> προσδιοριστής</a:t>
            </a:r>
            <a:r>
              <a:rPr lang="en-AU" altLang="el-GR">
                <a:latin typeface="Times New Roman" panose="02020603050405020304" pitchFamily="18" charset="0"/>
              </a:rPr>
              <a:t>;</a:t>
            </a:r>
            <a:endParaRPr lang="el-GR" altLang="el-GR">
              <a:latin typeface="Times New Roman" panose="02020603050405020304" pitchFamily="18" charset="0"/>
            </a:endParaRPr>
          </a:p>
          <a:p>
            <a:r>
              <a:rPr lang="el-GR" altLang="el-GR" i="1">
                <a:latin typeface="Times New Roman" panose="02020603050405020304" pitchFamily="18" charset="0"/>
              </a:rPr>
              <a:t>ΌνομαΤύπου προσδιοριστής</a:t>
            </a:r>
            <a:r>
              <a:rPr lang="en-AU" altLang="el-GR">
                <a:latin typeface="Times New Roman" panose="02020603050405020304" pitchFamily="18" charset="0"/>
              </a:rPr>
              <a:t>[];</a:t>
            </a:r>
            <a:endParaRPr lang="el-GR" altLang="el-GR">
              <a:latin typeface="Times New Roman" panose="02020603050405020304" pitchFamily="18" charset="0"/>
            </a:endParaRPr>
          </a:p>
          <a:p>
            <a:endParaRPr lang="el-GR" altLang="el-GR" i="1">
              <a:latin typeface="Times New Roman" panose="02020603050405020304" pitchFamily="18" charset="0"/>
            </a:endParaRPr>
          </a:p>
          <a:p>
            <a:r>
              <a:rPr lang="en-AU" altLang="el-GR" b="1" i="1">
                <a:latin typeface="Times New Roman" panose="02020603050405020304" pitchFamily="18" charset="0"/>
              </a:rPr>
              <a:t>typeName</a:t>
            </a:r>
            <a:r>
              <a:rPr lang="en-AU" altLang="el-GR" b="1">
                <a:latin typeface="Times New Roman" panose="02020603050405020304" pitchFamily="18" charset="0"/>
              </a:rPr>
              <a:t>[] </a:t>
            </a:r>
            <a:r>
              <a:rPr lang="el-GR" altLang="el-GR" b="1">
                <a:latin typeface="Times New Roman" panose="02020603050405020304" pitchFamily="18" charset="0"/>
              </a:rPr>
              <a:t> </a:t>
            </a:r>
            <a:r>
              <a:rPr lang="en-AU" altLang="el-GR" b="1" i="1">
                <a:latin typeface="Times New Roman" panose="02020603050405020304" pitchFamily="18" charset="0"/>
              </a:rPr>
              <a:t>identifier</a:t>
            </a:r>
            <a:r>
              <a:rPr lang="en-AU" altLang="el-GR" b="1">
                <a:latin typeface="Times New Roman" panose="02020603050405020304" pitchFamily="18" charset="0"/>
              </a:rPr>
              <a:t>;</a:t>
            </a:r>
            <a:endParaRPr lang="el-GR" altLang="el-GR" b="1">
              <a:latin typeface="Times New Roman" panose="02020603050405020304" pitchFamily="18" charset="0"/>
            </a:endParaRPr>
          </a:p>
          <a:p>
            <a:r>
              <a:rPr lang="en-AU" altLang="el-GR" b="1" i="1">
                <a:latin typeface="Times New Roman" panose="02020603050405020304" pitchFamily="18" charset="0"/>
              </a:rPr>
              <a:t>typeName</a:t>
            </a:r>
            <a:r>
              <a:rPr lang="en-AU" altLang="el-GR" b="1">
                <a:latin typeface="Times New Roman" panose="02020603050405020304" pitchFamily="18" charset="0"/>
              </a:rPr>
              <a:t> </a:t>
            </a:r>
            <a:r>
              <a:rPr lang="el-GR" altLang="el-GR" b="1">
                <a:latin typeface="Times New Roman" panose="02020603050405020304" pitchFamily="18" charset="0"/>
              </a:rPr>
              <a:t> </a:t>
            </a:r>
            <a:r>
              <a:rPr lang="en-AU" altLang="el-GR" b="1" i="1">
                <a:latin typeface="Times New Roman" panose="02020603050405020304" pitchFamily="18" charset="0"/>
              </a:rPr>
              <a:t>identifier</a:t>
            </a:r>
            <a:r>
              <a:rPr lang="en-AU" altLang="el-GR" b="1">
                <a:latin typeface="Times New Roman" panose="02020603050405020304" pitchFamily="18" charset="0"/>
              </a:rPr>
              <a:t>[];</a:t>
            </a:r>
          </a:p>
        </p:txBody>
      </p:sp>
      <p:sp>
        <p:nvSpPr>
          <p:cNvPr id="376836" name="Text Box 4"/>
          <p:cNvSpPr txBox="1">
            <a:spLocks noChangeArrowheads="1"/>
          </p:cNvSpPr>
          <p:nvPr/>
        </p:nvSpPr>
        <p:spPr bwMode="auto">
          <a:xfrm>
            <a:off x="1524000" y="4267200"/>
            <a:ext cx="21875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/>
              <a:t>Παραδείγματα:</a:t>
            </a:r>
            <a:endParaRPr lang="en-AU" altLang="el-GR"/>
          </a:p>
        </p:txBody>
      </p:sp>
      <p:sp>
        <p:nvSpPr>
          <p:cNvPr id="376837" name="Text Box 5"/>
          <p:cNvSpPr txBox="1">
            <a:spLocks noChangeArrowheads="1"/>
          </p:cNvSpPr>
          <p:nvPr/>
        </p:nvSpPr>
        <p:spPr bwMode="auto">
          <a:xfrm>
            <a:off x="2133600" y="4795838"/>
            <a:ext cx="2644954" cy="766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l-GR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latin typeface="Courier New" panose="02070309020205020404" pitchFamily="49" charset="0"/>
              </a:rPr>
              <a:t>numbers[];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Person people[];</a:t>
            </a:r>
          </a:p>
        </p:txBody>
      </p:sp>
      <p:sp>
        <p:nvSpPr>
          <p:cNvPr id="376838" name="AutoShape 6"/>
          <p:cNvSpPr>
            <a:spLocks noChangeArrowheads="1"/>
          </p:cNvSpPr>
          <p:nvPr/>
        </p:nvSpPr>
        <p:spPr bwMode="auto">
          <a:xfrm>
            <a:off x="1143000" y="3429000"/>
            <a:ext cx="381000" cy="1524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76839" name="AutoShape 7"/>
          <p:cNvSpPr>
            <a:spLocks noChangeArrowheads="1"/>
          </p:cNvSpPr>
          <p:nvPr/>
        </p:nvSpPr>
        <p:spPr bwMode="auto">
          <a:xfrm>
            <a:off x="1143000" y="2057400"/>
            <a:ext cx="381000" cy="1524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DD11C701-2945-E092-165F-BE367FFC99BD}"/>
              </a:ext>
            </a:extLst>
          </p:cNvPr>
          <p:cNvSpPr/>
          <p:nvPr/>
        </p:nvSpPr>
        <p:spPr bwMode="auto">
          <a:xfrm>
            <a:off x="1835697" y="4725144"/>
            <a:ext cx="4176463" cy="108012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59807A11-A435-802E-5392-9272E217889C}"/>
              </a:ext>
            </a:extLst>
          </p:cNvPr>
          <p:cNvSpPr/>
          <p:nvPr/>
        </p:nvSpPr>
        <p:spPr bwMode="auto">
          <a:xfrm>
            <a:off x="1907704" y="4797152"/>
            <a:ext cx="3960440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Σύνταξη: δημιουργία διανύσματος</a:t>
            </a:r>
            <a:endParaRPr lang="en-AU" altLang="el-GR" sz="3600"/>
          </a:p>
        </p:txBody>
      </p:sp>
      <p:sp>
        <p:nvSpPr>
          <p:cNvPr id="378883" name="Text Box 3"/>
          <p:cNvSpPr txBox="1">
            <a:spLocks noChangeArrowheads="1"/>
          </p:cNvSpPr>
          <p:nvPr/>
        </p:nvSpPr>
        <p:spPr bwMode="auto">
          <a:xfrm>
            <a:off x="1676400" y="2057400"/>
            <a:ext cx="5715000" cy="17811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dirty="0">
                <a:latin typeface="Times New Roman" panose="02020603050405020304" pitchFamily="18" charset="0"/>
              </a:rPr>
              <a:t>	</a:t>
            </a:r>
          </a:p>
          <a:p>
            <a:r>
              <a:rPr lang="el-GR" altLang="el-GR" dirty="0">
                <a:latin typeface="Times New Roman" panose="02020603050405020304" pitchFamily="18" charset="0"/>
              </a:rPr>
              <a:t> 	</a:t>
            </a:r>
            <a:r>
              <a:rPr lang="en-AU" altLang="el-GR" dirty="0">
                <a:solidFill>
                  <a:srgbClr val="C00000"/>
                </a:solidFill>
                <a:latin typeface="Times New Roman" panose="02020603050405020304" pitchFamily="18" charset="0"/>
              </a:rPr>
              <a:t>new</a:t>
            </a:r>
            <a:r>
              <a:rPr lang="en-AU" altLang="el-GR" dirty="0">
                <a:latin typeface="Times New Roman" panose="02020603050405020304" pitchFamily="18" charset="0"/>
              </a:rPr>
              <a:t> </a:t>
            </a:r>
            <a:r>
              <a:rPr lang="el-GR" altLang="el-GR" i="1" dirty="0" err="1">
                <a:latin typeface="Times New Roman" panose="02020603050405020304" pitchFamily="18" charset="0"/>
              </a:rPr>
              <a:t>ΌνομαΤύπου</a:t>
            </a:r>
            <a:r>
              <a:rPr lang="en-AU" altLang="el-GR" dirty="0">
                <a:latin typeface="Times New Roman" panose="02020603050405020304" pitchFamily="18" charset="0"/>
              </a:rPr>
              <a:t>[</a:t>
            </a:r>
            <a:r>
              <a:rPr lang="el-GR" altLang="el-GR" i="1" dirty="0">
                <a:latin typeface="Times New Roman" panose="02020603050405020304" pitchFamily="18" charset="0"/>
              </a:rPr>
              <a:t>μήκος</a:t>
            </a:r>
            <a:r>
              <a:rPr lang="en-AU" altLang="el-GR" dirty="0">
                <a:latin typeface="Times New Roman" panose="02020603050405020304" pitchFamily="18" charset="0"/>
              </a:rPr>
              <a:t>];</a:t>
            </a:r>
            <a:endParaRPr lang="en-AU" altLang="el-GR" i="1" dirty="0">
              <a:latin typeface="Times New Roman" panose="02020603050405020304" pitchFamily="18" charset="0"/>
            </a:endParaRPr>
          </a:p>
          <a:p>
            <a:r>
              <a:rPr lang="en-AU" altLang="el-GR" i="1" dirty="0">
                <a:latin typeface="Times New Roman" panose="02020603050405020304" pitchFamily="18" charset="0"/>
              </a:rPr>
              <a:t>	</a:t>
            </a:r>
            <a:r>
              <a:rPr lang="en-AU" altLang="el-GR" dirty="0">
                <a:solidFill>
                  <a:srgbClr val="C00000"/>
                </a:solidFill>
                <a:latin typeface="Times New Roman" panose="02020603050405020304" pitchFamily="18" charset="0"/>
              </a:rPr>
              <a:t>new</a:t>
            </a:r>
            <a:r>
              <a:rPr lang="en-AU" altLang="el-GR" dirty="0">
                <a:latin typeface="Times New Roman" panose="02020603050405020304" pitchFamily="18" charset="0"/>
              </a:rPr>
              <a:t> </a:t>
            </a:r>
            <a:r>
              <a:rPr lang="en-AU" altLang="el-GR" i="1" dirty="0" err="1">
                <a:latin typeface="Times New Roman" panose="02020603050405020304" pitchFamily="18" charset="0"/>
              </a:rPr>
              <a:t>typeName</a:t>
            </a:r>
            <a:r>
              <a:rPr lang="en-AU" altLang="el-GR" dirty="0">
                <a:latin typeface="Times New Roman" panose="02020603050405020304" pitchFamily="18" charset="0"/>
              </a:rPr>
              <a:t>[</a:t>
            </a:r>
            <a:r>
              <a:rPr lang="en-AU" altLang="el-GR" i="1" dirty="0">
                <a:latin typeface="Times New Roman" panose="02020603050405020304" pitchFamily="18" charset="0"/>
              </a:rPr>
              <a:t>length</a:t>
            </a:r>
            <a:r>
              <a:rPr lang="en-AU" altLang="el-GR" dirty="0">
                <a:latin typeface="Times New Roman" panose="02020603050405020304" pitchFamily="18" charset="0"/>
              </a:rPr>
              <a:t>];</a:t>
            </a:r>
          </a:p>
          <a:p>
            <a:endParaRPr lang="en-AU" altLang="el-GR" dirty="0">
              <a:latin typeface="Times New Roman" panose="02020603050405020304" pitchFamily="18" charset="0"/>
            </a:endParaRPr>
          </a:p>
        </p:txBody>
      </p:sp>
      <p:sp>
        <p:nvSpPr>
          <p:cNvPr id="378884" name="Text Box 4"/>
          <p:cNvSpPr txBox="1">
            <a:spLocks noChangeArrowheads="1"/>
          </p:cNvSpPr>
          <p:nvPr/>
        </p:nvSpPr>
        <p:spPr bwMode="auto">
          <a:xfrm>
            <a:off x="1676400" y="4265613"/>
            <a:ext cx="21875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/>
              <a:t>Παραδείγματα:</a:t>
            </a:r>
            <a:endParaRPr lang="en-AU" altLang="el-GR"/>
          </a:p>
        </p:txBody>
      </p:sp>
      <p:sp>
        <p:nvSpPr>
          <p:cNvPr id="378885" name="Text Box 5"/>
          <p:cNvSpPr txBox="1">
            <a:spLocks noChangeArrowheads="1"/>
          </p:cNvSpPr>
          <p:nvPr/>
        </p:nvSpPr>
        <p:spPr bwMode="auto">
          <a:xfrm>
            <a:off x="2133600" y="4795838"/>
            <a:ext cx="2798842" cy="766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[10];</a:t>
            </a:r>
          </a:p>
          <a:p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Person[2300];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A77379E-AEEA-C84A-D2E0-4443629DEC97}"/>
              </a:ext>
            </a:extLst>
          </p:cNvPr>
          <p:cNvSpPr/>
          <p:nvPr/>
        </p:nvSpPr>
        <p:spPr bwMode="auto">
          <a:xfrm>
            <a:off x="1043608" y="2996952"/>
            <a:ext cx="6552728" cy="208823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EB659AB-72EA-289B-15C2-C7C1F07A86DA}"/>
              </a:ext>
            </a:extLst>
          </p:cNvPr>
          <p:cNvSpPr/>
          <p:nvPr/>
        </p:nvSpPr>
        <p:spPr bwMode="auto">
          <a:xfrm>
            <a:off x="1115614" y="3068960"/>
            <a:ext cx="6336705" cy="187220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99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Προσπέλαση διανύσματος</a:t>
            </a:r>
            <a:endParaRPr lang="en-AU" altLang="el-GR" sz="3600"/>
          </a:p>
        </p:txBody>
      </p:sp>
      <p:sp>
        <p:nvSpPr>
          <p:cNvPr id="379907" name="Text Box 1027"/>
          <p:cNvSpPr txBox="1">
            <a:spLocks noChangeArrowheads="1"/>
          </p:cNvSpPr>
          <p:nvPr/>
        </p:nvSpPr>
        <p:spPr bwMode="auto">
          <a:xfrm>
            <a:off x="1066800" y="3124200"/>
            <a:ext cx="6450483" cy="1788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b="1" dirty="0">
                <a:solidFill>
                  <a:srgbClr val="C0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b="1" dirty="0">
                <a:latin typeface="Courier New" panose="02070309020205020404" pitchFamily="49" charset="0"/>
              </a:rPr>
              <a:t> element = temperatures[0];</a:t>
            </a:r>
          </a:p>
          <a:p>
            <a:r>
              <a:rPr lang="en-AU" altLang="el-GR" b="1" dirty="0">
                <a:latin typeface="Courier New" panose="02070309020205020404" pitchFamily="49" charset="0"/>
              </a:rPr>
              <a:t>temperatures[3] = 21.2;</a:t>
            </a:r>
          </a:p>
          <a:p>
            <a:endParaRPr lang="en-AU" altLang="el-GR" b="1" dirty="0">
              <a:latin typeface="Courier New" panose="02070309020205020404" pitchFamily="49" charset="0"/>
            </a:endParaRPr>
          </a:p>
          <a:p>
            <a:r>
              <a:rPr lang="en-AU" altLang="el-GR" b="1" dirty="0">
                <a:latin typeface="Courier New" panose="02070309020205020404" pitchFamily="49" charset="0"/>
              </a:rPr>
              <a:t>temperatures[0] = temperatures[1];</a:t>
            </a:r>
          </a:p>
        </p:txBody>
      </p:sp>
      <p:sp>
        <p:nvSpPr>
          <p:cNvPr id="379908" name="Rectangle 1028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7772400" cy="1045096"/>
          </a:xfrm>
        </p:spPr>
        <p:txBody>
          <a:bodyPr/>
          <a:lstStyle/>
          <a:p>
            <a:r>
              <a:rPr lang="el-GR" altLang="el-GR" sz="2400" dirty="0"/>
              <a:t>Η </a:t>
            </a:r>
            <a:r>
              <a:rPr lang="el-GR" altLang="el-GR" sz="2400" dirty="0">
                <a:solidFill>
                  <a:srgbClr val="0070C0"/>
                </a:solidFill>
              </a:rPr>
              <a:t>προσπέλαση </a:t>
            </a:r>
            <a:r>
              <a:rPr lang="el-GR" altLang="el-GR" sz="2400" dirty="0"/>
              <a:t>των </a:t>
            </a:r>
            <a:r>
              <a:rPr lang="el-GR" altLang="el-GR" sz="2400" dirty="0">
                <a:solidFill>
                  <a:srgbClr val="0070C0"/>
                </a:solidFill>
              </a:rPr>
              <a:t>στοιχείων</a:t>
            </a:r>
            <a:r>
              <a:rPr lang="el-GR" altLang="el-GR" sz="2400" dirty="0"/>
              <a:t> ενός διανύσματος γίνεται μέσω των «τετράγωνων αγκύλων» ( </a:t>
            </a:r>
            <a:r>
              <a:rPr lang="en-AU" altLang="el-GR" sz="2400" b="1" dirty="0"/>
              <a:t>[ ]</a:t>
            </a:r>
            <a:r>
              <a:rPr lang="el-GR" altLang="el-GR" sz="2400" dirty="0"/>
              <a:t> )</a:t>
            </a:r>
            <a:endParaRPr lang="en-AU" altLang="el-G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B1A82C8-6E73-71EE-A92E-A18D77B71058}"/>
              </a:ext>
            </a:extLst>
          </p:cNvPr>
          <p:cNvSpPr/>
          <p:nvPr/>
        </p:nvSpPr>
        <p:spPr bwMode="auto">
          <a:xfrm>
            <a:off x="1259632" y="4509120"/>
            <a:ext cx="3456383" cy="165618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159B530A-1202-3094-4832-B390757273BD}"/>
              </a:ext>
            </a:extLst>
          </p:cNvPr>
          <p:cNvSpPr/>
          <p:nvPr/>
        </p:nvSpPr>
        <p:spPr bwMode="auto">
          <a:xfrm>
            <a:off x="1331639" y="4581128"/>
            <a:ext cx="3240361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Προσπέλαση μέσω δεικτών </a:t>
            </a:r>
            <a:r>
              <a:rPr lang="el-GR" altLang="el-GR" sz="3200"/>
              <a:t>(</a:t>
            </a:r>
            <a:r>
              <a:rPr lang="en-AU" altLang="el-GR" sz="3200"/>
              <a:t>Indexing</a:t>
            </a:r>
            <a:r>
              <a:rPr lang="el-GR" altLang="el-GR" sz="3200"/>
              <a:t>)</a:t>
            </a:r>
            <a:endParaRPr lang="en-AU" altLang="el-GR" sz="3200"/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Οι </a:t>
            </a:r>
            <a:r>
              <a:rPr lang="el-GR" altLang="el-GR" sz="2400" dirty="0">
                <a:solidFill>
                  <a:srgbClr val="0070C0"/>
                </a:solidFill>
              </a:rPr>
              <a:t>δείκτες</a:t>
            </a:r>
            <a:r>
              <a:rPr lang="el-GR" altLang="el-GR" sz="2400" dirty="0"/>
              <a:t> ενός διανύσματος αρχίζουν από το </a:t>
            </a:r>
            <a:r>
              <a:rPr lang="en-AU" altLang="el-GR" sz="2400" b="1" dirty="0">
                <a:latin typeface="Courier New" panose="02070309020205020404" pitchFamily="49" charset="0"/>
              </a:rPr>
              <a:t>0</a:t>
            </a:r>
            <a:r>
              <a:rPr lang="en-AU" altLang="el-GR" sz="2400" dirty="0"/>
              <a:t>!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Έγκυροι δείκτες διανύσματος είναι οι  </a:t>
            </a:r>
            <a:r>
              <a:rPr lang="en-AU" altLang="el-GR" sz="2400" b="1" dirty="0">
                <a:latin typeface="Courier New" panose="02070309020205020404" pitchFamily="49" charset="0"/>
              </a:rPr>
              <a:t>0..length-1</a:t>
            </a:r>
            <a:endParaRPr lang="el-GR" altLang="el-GR" sz="24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AU" altLang="el-GR" sz="24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400" dirty="0"/>
              <a:t>Παράδειγμα</a:t>
            </a:r>
            <a:r>
              <a:rPr lang="en-AU" altLang="el-GR" sz="2400" dirty="0"/>
              <a:t>: </a:t>
            </a:r>
            <a:r>
              <a:rPr lang="el-GR" altLang="el-GR" sz="2400" dirty="0"/>
              <a:t>ένα διάνυσμα μεγέθους 5 έχει </a:t>
            </a:r>
            <a:r>
              <a:rPr lang="el-GR" altLang="el-GR" sz="2400" dirty="0" err="1"/>
              <a:t>δεικτες</a:t>
            </a:r>
            <a:br>
              <a:rPr lang="el-GR" altLang="el-GR" sz="2400" dirty="0"/>
            </a:br>
            <a:r>
              <a:rPr lang="el-GR" altLang="el-GR" sz="2400" dirty="0"/>
              <a:t>		   </a:t>
            </a:r>
            <a:r>
              <a:rPr lang="en-AU" altLang="el-GR" sz="2400" b="1" dirty="0">
                <a:latin typeface="Courier New" panose="02070309020205020404" pitchFamily="49" charset="0"/>
              </a:rPr>
              <a:t>0..4</a:t>
            </a:r>
            <a:endParaRPr lang="el-GR" altLang="el-GR" sz="24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AU" altLang="el-GR" sz="24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dirty="0"/>
              <a:t>	Τα ονόματα των στοιχείων του </a:t>
            </a:r>
            <a:br>
              <a:rPr lang="el-GR" altLang="el-GR" sz="2000" dirty="0"/>
            </a:br>
            <a:r>
              <a:rPr lang="el-GR" altLang="el-GR" sz="2000" dirty="0"/>
              <a:t>διανύσματος είναι: </a:t>
            </a:r>
            <a:br>
              <a:rPr lang="el-GR" altLang="el-GR" sz="2000" dirty="0"/>
            </a:br>
            <a:br>
              <a:rPr lang="en-AU" altLang="el-GR" sz="2000" dirty="0"/>
            </a:br>
            <a:r>
              <a:rPr lang="en-AU" altLang="el-GR" sz="2000" b="1" dirty="0">
                <a:latin typeface="Courier New" panose="02070309020205020404" pitchFamily="49" charset="0"/>
              </a:rPr>
              <a:t>  temperatures[0]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r>
              <a:rPr lang="en-AU" altLang="el-GR" sz="2000" b="1" dirty="0">
                <a:latin typeface="Courier New" panose="02070309020205020404" pitchFamily="49" charset="0"/>
              </a:rPr>
              <a:t>  temperatures[1]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r>
              <a:rPr lang="en-AU" altLang="el-GR" sz="2000" b="1" dirty="0">
                <a:latin typeface="Courier New" panose="02070309020205020404" pitchFamily="49" charset="0"/>
              </a:rPr>
              <a:t>  temperatures[2]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r>
              <a:rPr lang="en-AU" altLang="el-GR" sz="2000" b="1" dirty="0">
                <a:latin typeface="Courier New" panose="02070309020205020404" pitchFamily="49" charset="0"/>
              </a:rPr>
              <a:t>  temperatures[3]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r>
              <a:rPr lang="en-AU" altLang="el-GR" sz="2000" b="1" dirty="0">
                <a:latin typeface="Courier New" panose="02070309020205020404" pitchFamily="49" charset="0"/>
              </a:rPr>
              <a:t>  temperatures[4]</a:t>
            </a:r>
            <a:br>
              <a:rPr lang="en-AU" altLang="el-GR" sz="2800" dirty="0"/>
            </a:br>
            <a:endParaRPr lang="en-AU" altLang="el-GR" sz="2800" dirty="0"/>
          </a:p>
        </p:txBody>
      </p:sp>
      <p:sp>
        <p:nvSpPr>
          <p:cNvPr id="380932" name="Rectangle 4"/>
          <p:cNvSpPr>
            <a:spLocks noChangeArrowheads="1"/>
          </p:cNvSpPr>
          <p:nvPr/>
        </p:nvSpPr>
        <p:spPr bwMode="auto">
          <a:xfrm>
            <a:off x="5791200" y="4343400"/>
            <a:ext cx="685800" cy="304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0933" name="Text Box 5"/>
          <p:cNvSpPr txBox="1">
            <a:spLocks noChangeArrowheads="1"/>
          </p:cNvSpPr>
          <p:nvPr/>
        </p:nvSpPr>
        <p:spPr bwMode="auto">
          <a:xfrm>
            <a:off x="4953000" y="4038600"/>
            <a:ext cx="14684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600" b="1">
                <a:latin typeface="Helvetica" panose="020B0604020202020204" pitchFamily="34" charset="0"/>
              </a:rPr>
              <a:t>temperatures</a:t>
            </a:r>
          </a:p>
        </p:txBody>
      </p:sp>
      <p:sp>
        <p:nvSpPr>
          <p:cNvPr id="380934" name="Rectangle 6"/>
          <p:cNvSpPr>
            <a:spLocks noChangeArrowheads="1"/>
          </p:cNvSpPr>
          <p:nvPr/>
        </p:nvSpPr>
        <p:spPr bwMode="auto">
          <a:xfrm>
            <a:off x="7315200" y="38862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Helvetica" panose="020B0604020202020204" pitchFamily="34" charset="0"/>
              </a:rPr>
              <a:t>12.3</a:t>
            </a:r>
          </a:p>
        </p:txBody>
      </p:sp>
      <p:sp>
        <p:nvSpPr>
          <p:cNvPr id="380935" name="Rectangle 7"/>
          <p:cNvSpPr>
            <a:spLocks noChangeArrowheads="1"/>
          </p:cNvSpPr>
          <p:nvPr/>
        </p:nvSpPr>
        <p:spPr bwMode="auto">
          <a:xfrm>
            <a:off x="7315200" y="42672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12.7</a:t>
            </a:r>
          </a:p>
        </p:txBody>
      </p:sp>
      <p:sp>
        <p:nvSpPr>
          <p:cNvPr id="380936" name="Rectangle 8"/>
          <p:cNvSpPr>
            <a:spLocks noChangeArrowheads="1"/>
          </p:cNvSpPr>
          <p:nvPr/>
        </p:nvSpPr>
        <p:spPr bwMode="auto">
          <a:xfrm>
            <a:off x="7315200" y="46482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14.9</a:t>
            </a:r>
          </a:p>
        </p:txBody>
      </p:sp>
      <p:sp>
        <p:nvSpPr>
          <p:cNvPr id="380937" name="Rectangle 9"/>
          <p:cNvSpPr>
            <a:spLocks noChangeArrowheads="1"/>
          </p:cNvSpPr>
          <p:nvPr/>
        </p:nvSpPr>
        <p:spPr bwMode="auto">
          <a:xfrm>
            <a:off x="7315200" y="50292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 dirty="0">
                <a:latin typeface="Helvetica" panose="020B0604020202020204" pitchFamily="34" charset="0"/>
              </a:rPr>
              <a:t>16.2</a:t>
            </a:r>
          </a:p>
        </p:txBody>
      </p:sp>
      <p:sp>
        <p:nvSpPr>
          <p:cNvPr id="380938" name="Rectangle 10"/>
          <p:cNvSpPr>
            <a:spLocks noChangeArrowheads="1"/>
          </p:cNvSpPr>
          <p:nvPr/>
        </p:nvSpPr>
        <p:spPr bwMode="auto">
          <a:xfrm>
            <a:off x="7315200" y="5410200"/>
            <a:ext cx="638175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1800">
                <a:latin typeface="Helvetica" panose="020B0604020202020204" pitchFamily="34" charset="0"/>
              </a:rPr>
              <a:t>15.1</a:t>
            </a:r>
          </a:p>
        </p:txBody>
      </p:sp>
      <p:cxnSp>
        <p:nvCxnSpPr>
          <p:cNvPr id="380939" name="AutoShape 11"/>
          <p:cNvCxnSpPr>
            <a:cxnSpLocks noChangeShapeType="1"/>
            <a:stCxn id="380940" idx="6"/>
            <a:endCxn id="380934" idx="1"/>
          </p:cNvCxnSpPr>
          <p:nvPr/>
        </p:nvCxnSpPr>
        <p:spPr bwMode="auto">
          <a:xfrm flipV="1">
            <a:off x="6223000" y="4075113"/>
            <a:ext cx="1092200" cy="420687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0940" name="Oval 12"/>
          <p:cNvSpPr>
            <a:spLocks noChangeArrowheads="1"/>
          </p:cNvSpPr>
          <p:nvPr/>
        </p:nvSpPr>
        <p:spPr bwMode="auto">
          <a:xfrm>
            <a:off x="6070600" y="44196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0941" name="Text Box 13"/>
          <p:cNvSpPr txBox="1">
            <a:spLocks noChangeArrowheads="1"/>
          </p:cNvSpPr>
          <p:nvPr/>
        </p:nvSpPr>
        <p:spPr bwMode="auto">
          <a:xfrm>
            <a:off x="7848600" y="3581400"/>
            <a:ext cx="741363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1400">
                <a:latin typeface="Helvetica" panose="020B0604020202020204" pitchFamily="34" charset="0"/>
              </a:rPr>
              <a:t>δείκτης</a:t>
            </a:r>
            <a:endParaRPr lang="en-AU" altLang="el-GR" sz="1400">
              <a:latin typeface="Helvetica" panose="020B0604020202020204" pitchFamily="34" charset="0"/>
            </a:endParaRPr>
          </a:p>
        </p:txBody>
      </p:sp>
      <p:sp>
        <p:nvSpPr>
          <p:cNvPr id="380942" name="Text Box 14"/>
          <p:cNvSpPr txBox="1">
            <a:spLocks noChangeArrowheads="1"/>
          </p:cNvSpPr>
          <p:nvPr/>
        </p:nvSpPr>
        <p:spPr bwMode="auto">
          <a:xfrm>
            <a:off x="7924800" y="39624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latin typeface="Helvetica" panose="020B0604020202020204" pitchFamily="34" charset="0"/>
              </a:rPr>
              <a:t>0</a:t>
            </a:r>
          </a:p>
        </p:txBody>
      </p:sp>
      <p:sp>
        <p:nvSpPr>
          <p:cNvPr id="380943" name="Text Box 15"/>
          <p:cNvSpPr txBox="1">
            <a:spLocks noChangeArrowheads="1"/>
          </p:cNvSpPr>
          <p:nvPr/>
        </p:nvSpPr>
        <p:spPr bwMode="auto">
          <a:xfrm>
            <a:off x="7924800" y="43434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80944" name="Text Box 16"/>
          <p:cNvSpPr txBox="1">
            <a:spLocks noChangeArrowheads="1"/>
          </p:cNvSpPr>
          <p:nvPr/>
        </p:nvSpPr>
        <p:spPr bwMode="auto">
          <a:xfrm>
            <a:off x="7924800" y="47244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80945" name="Text Box 17"/>
          <p:cNvSpPr txBox="1">
            <a:spLocks noChangeArrowheads="1"/>
          </p:cNvSpPr>
          <p:nvPr/>
        </p:nvSpPr>
        <p:spPr bwMode="auto">
          <a:xfrm>
            <a:off x="7924800" y="51054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80946" name="Text Box 18"/>
          <p:cNvSpPr txBox="1">
            <a:spLocks noChangeArrowheads="1"/>
          </p:cNvSpPr>
          <p:nvPr/>
        </p:nvSpPr>
        <p:spPr bwMode="auto">
          <a:xfrm>
            <a:off x="7924800" y="5486400"/>
            <a:ext cx="279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400">
                <a:latin typeface="Helvetica" panose="020B0604020202020204" pitchFamily="34" charset="0"/>
              </a:rPr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7851</TotalTime>
  <Pages>43</Pages>
  <Words>1095</Words>
  <Application>Microsoft Office PowerPoint</Application>
  <PresentationFormat>Προβολή στην οθόνη (4:3)</PresentationFormat>
  <Paragraphs>256</Paragraphs>
  <Slides>22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9" baseType="lpstr">
      <vt:lpstr>Arial</vt:lpstr>
      <vt:lpstr>Courier New</vt:lpstr>
      <vt:lpstr>Helvetica</vt:lpstr>
      <vt:lpstr>Monotype Sorts</vt:lpstr>
      <vt:lpstr>Times</vt:lpstr>
      <vt:lpstr>Times New Roman</vt:lpstr>
      <vt:lpstr>untitled 2</vt:lpstr>
      <vt:lpstr>Παρουσίαση του PowerPoint</vt:lpstr>
      <vt:lpstr>Παράδειγμα</vt:lpstr>
      <vt:lpstr>Διανύσματα – το πρόβλημα</vt:lpstr>
      <vt:lpstr>Διανύσματα – η λύση</vt:lpstr>
      <vt:lpstr>Τα διανύσματα είναι αντικείμενα (σχεδόν)</vt:lpstr>
      <vt:lpstr>Σύνταξη: δήλωση διανύσματος</vt:lpstr>
      <vt:lpstr>Σύνταξη: δημιουργία διανύσματος</vt:lpstr>
      <vt:lpstr>Προσπέλαση διανύσματος</vt:lpstr>
      <vt:lpstr>Προσπέλαση μέσω δεικτών (Indexing)</vt:lpstr>
      <vt:lpstr>Σύνταξη: προσπέλαση διανύσματος</vt:lpstr>
      <vt:lpstr>Σύνηθες λάθος: προσπέλαση εκτός ορίων</vt:lpstr>
      <vt:lpstr>Σύνηθες λάθος: παράλειψη δημιουργίας διανύσματος</vt:lpstr>
      <vt:lpstr>Επεξεργασία διανυσμάτων</vt:lpstr>
      <vt:lpstr>Διανύσματα σε ρόλο παραμέτρων</vt:lpstr>
      <vt:lpstr>Το πεδίο "length" </vt:lpstr>
      <vt:lpstr>Μη-πλήρη διανύσματα</vt:lpstr>
      <vt:lpstr>Πλήρωση διανυσμάτων</vt:lpstr>
      <vt:lpstr>Γεννήτρια τυχαίων αριθμών</vt:lpstr>
      <vt:lpstr>Εύρεση μέγιστης τιμής</vt:lpstr>
      <vt:lpstr>Μέτρηση στοιχείων</vt:lpstr>
      <vt:lpstr>Διαγραφή στοιχείου</vt:lpstr>
      <vt:lpstr>Απλοί τύποι / τύποι αντικειμένων</vt:lpstr>
    </vt:vector>
  </TitlesOfParts>
  <Company>National Technical 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Προγραμματισμό</dc:title>
  <dc:subject>Lecture slides</dc:subject>
  <dc:creator>Αντώνιος Συμβώνης</dc:creator>
  <cp:keywords/>
  <dc:description>Translated from the lecture notes of _x000d_
Michael Kölling, Monash University</dc:description>
  <cp:lastModifiedBy>Chrysanthi Raftopoulou</cp:lastModifiedBy>
  <cp:revision>307</cp:revision>
  <cp:lastPrinted>2022-11-03T09:03:31Z</cp:lastPrinted>
  <dcterms:created xsi:type="dcterms:W3CDTF">1996-04-15T15:18:02Z</dcterms:created>
  <dcterms:modified xsi:type="dcterms:W3CDTF">2022-11-03T09:05:09Z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partment">
    <vt:lpwstr>CSSE</vt:lpwstr>
  </property>
</Properties>
</file>