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16" r:id="rId2"/>
    <p:sldId id="360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18" r:id="rId12"/>
    <p:sldId id="330" r:id="rId13"/>
    <p:sldId id="336" r:id="rId14"/>
    <p:sldId id="337" r:id="rId15"/>
    <p:sldId id="338" r:id="rId16"/>
    <p:sldId id="323" r:id="rId17"/>
    <p:sldId id="324" r:id="rId18"/>
    <p:sldId id="321" r:id="rId19"/>
    <p:sldId id="332" r:id="rId20"/>
    <p:sldId id="333" r:id="rId21"/>
    <p:sldId id="334" r:id="rId22"/>
    <p:sldId id="335" r:id="rId23"/>
    <p:sldId id="325" r:id="rId24"/>
    <p:sldId id="326" r:id="rId25"/>
    <p:sldId id="329" r:id="rId26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919191"/>
    <a:srgbClr val="CECECE"/>
    <a:srgbClr val="B3B3B3"/>
    <a:srgbClr val="333333"/>
    <a:srgbClr val="232323"/>
    <a:srgbClr val="474747"/>
    <a:srgbClr val="0000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73" autoAdjust="0"/>
    <p:restoredTop sz="90929"/>
  </p:normalViewPr>
  <p:slideViewPr>
    <p:cSldViewPr>
      <p:cViewPr varScale="1">
        <p:scale>
          <a:sx n="74" d="100"/>
          <a:sy n="74" d="100"/>
        </p:scale>
        <p:origin x="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4"/>
    </p:cViewPr>
  </p:sorterViewPr>
  <p:notesViewPr>
    <p:cSldViewPr>
      <p:cViewPr>
        <p:scale>
          <a:sx n="100" d="100"/>
          <a:sy n="100" d="100"/>
        </p:scale>
        <p:origin x="1950" y="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3273" y="8914656"/>
            <a:ext cx="3041239" cy="30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0" tIns="46344" rIns="94340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400">
                <a:solidFill>
                  <a:srgbClr val="000000"/>
                </a:solidFill>
                <a:latin typeface="Arial" panose="020B0604020202020204" pitchFamily="34" charset="0"/>
              </a:rPr>
              <a:t>Αντώνιος Συμβώνης</a:t>
            </a:r>
            <a:r>
              <a:rPr lang="en-AU" altLang="el-GR" sz="140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40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43732" y="449754"/>
            <a:ext cx="6827738" cy="3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0" tIns="46344" rIns="94340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#7</a:t>
            </a:r>
            <a:endParaRPr lang="en-AU" altLang="el-GR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924" y="4563065"/>
            <a:ext cx="5365352" cy="404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0" tIns="46344" rIns="94340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noProof="0"/>
              <a:t>Click to edit Master notes styles</a:t>
            </a:r>
          </a:p>
          <a:p>
            <a:pPr lvl="1"/>
            <a:r>
              <a:rPr lang="en-AU" altLang="el-GR" noProof="0"/>
              <a:t>Second Level</a:t>
            </a:r>
          </a:p>
          <a:p>
            <a:pPr lvl="2"/>
            <a:r>
              <a:rPr lang="en-AU" altLang="el-GR" noProof="0"/>
              <a:t>Third Level</a:t>
            </a:r>
          </a:p>
          <a:p>
            <a:pPr lvl="3"/>
            <a:r>
              <a:rPr lang="en-AU" altLang="el-GR" noProof="0"/>
              <a:t>Fourth Level</a:t>
            </a:r>
          </a:p>
          <a:p>
            <a:pPr lvl="4"/>
            <a:r>
              <a:rPr lang="en-AU" altLang="el-GR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355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367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1703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325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259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8193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3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373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09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94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301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F8F8F"/>
            </a:gs>
            <a:gs pos="50000">
              <a:schemeClr val="bg1"/>
            </a:gs>
            <a:gs pos="100000">
              <a:srgbClr val="8F8F8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592388" y="6434138"/>
            <a:ext cx="63992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5CA6942F-9183-4B2E-92B9-2172E849D08E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endParaRPr lang="en-AU" altLang="el-GR" sz="400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 #</a:t>
            </a:r>
            <a:r>
              <a:rPr lang="en-AU" altLang="el-GR">
                <a:latin typeface="Arial" panose="020B0604020202020204" pitchFamily="34" charset="0"/>
              </a:rPr>
              <a:t>7: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>
                <a:latin typeface="Arial" panose="020B0604020202020204" pitchFamily="34" charset="0"/>
              </a:rPr>
              <a:t>Συμβολοσειρές </a:t>
            </a:r>
            <a:endParaRPr lang="en-AU" altLang="el-GR">
              <a:latin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01650"/>
            <a:ext cx="7924800" cy="565150"/>
          </a:xfrm>
        </p:spPr>
        <p:txBody>
          <a:bodyPr/>
          <a:lstStyle/>
          <a:p>
            <a:r>
              <a:rPr lang="el-GR" altLang="el-GR" sz="3600"/>
              <a:t>Τι ισχύει για αντικείμενα τύπου </a:t>
            </a:r>
            <a:r>
              <a:rPr lang="en-US" altLang="el-GR" sz="3600"/>
              <a:t>String</a:t>
            </a:r>
            <a:r>
              <a:rPr lang="el-GR" altLang="el-GR" sz="3600"/>
              <a:t>;</a:t>
            </a:r>
            <a:endParaRPr lang="en-AU" altLang="el-GR" sz="3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600"/>
              <a:t>Τα </a:t>
            </a:r>
            <a:r>
              <a:rPr lang="en-AU" altLang="el-GR" sz="3600"/>
              <a:t>Strings </a:t>
            </a:r>
            <a:r>
              <a:rPr lang="el-GR" altLang="el-GR" sz="3600"/>
              <a:t>δεν μπορεί να μεταλλαχθούν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295400" y="2514600"/>
            <a:ext cx="6553200" cy="835025"/>
          </a:xfrm>
          <a:prstGeom prst="rect">
            <a:avLst/>
          </a:prstGeom>
          <a:solidFill>
            <a:srgbClr val="D7D7D7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Τα </a:t>
            </a: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Strings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δεν μπορεί να μεταλλαχθούν </a:t>
            </a:r>
            <a:r>
              <a:rPr lang="el-GR" altLang="el-GR" sz="24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400">
                <a:solidFill>
                  <a:srgbClr val="FF66FF"/>
                </a:solidFill>
                <a:latin typeface="Arial" panose="020B0604020202020204" pitchFamily="34" charset="0"/>
              </a:rPr>
              <a:t>immutable</a:t>
            </a:r>
            <a:r>
              <a:rPr lang="el-GR" altLang="el-GR" sz="24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endParaRPr lang="en-AU" altLang="el-GR" sz="2400">
              <a:solidFill>
                <a:srgbClr val="FF66FF"/>
              </a:solidFill>
              <a:latin typeface="Arial" panose="020B0604020202020204" pitchFamily="34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38200" y="4800600"/>
            <a:ext cx="7772400" cy="766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latin typeface="Arial" panose="020B0604020202020204" pitchFamily="34" charset="0"/>
              </a:rPr>
              <a:t>Τα αντικείμενα που δεν μπορεί να μεταλλαχθούν έχουν </a:t>
            </a:r>
            <a:r>
              <a:rPr lang="el-GR" altLang="el-GR" sz="2000" b="1" dirty="0">
                <a:solidFill>
                  <a:srgbClr val="0070C0"/>
                </a:solidFill>
                <a:latin typeface="Arial" panose="020B0604020202020204" pitchFamily="34" charset="0"/>
              </a:rPr>
              <a:t>σταθερή κατάσταση</a:t>
            </a:r>
            <a:r>
              <a:rPr lang="en-US" altLang="el-GR" sz="2000" b="1" dirty="0">
                <a:latin typeface="Arial" panose="020B0604020202020204" pitchFamily="34" charset="0"/>
              </a:rPr>
              <a:t>.</a:t>
            </a:r>
            <a:r>
              <a:rPr lang="el-GR" altLang="el-GR" sz="2000" dirty="0">
                <a:latin typeface="Arial" panose="020B0604020202020204" pitchFamily="34" charset="0"/>
              </a:rPr>
              <a:t> Η κατάστασή τους δεν μπορεί να μεταβληθεί.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Βασικές μέθοδοι</a:t>
            </a:r>
            <a:endParaRPr lang="en-AU" altLang="el-GR" sz="3600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171600" y="2435225"/>
            <a:ext cx="6800800" cy="2613536"/>
          </a:xfrm>
          <a:prstGeom prst="rect">
            <a:avLst/>
          </a:prstGeom>
          <a:solidFill>
            <a:srgbClr val="D7D7D7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2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length();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charAt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index);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indexOf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indexOf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,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start); 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lastIndexOf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lastIndexOf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,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start);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67960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latin typeface="Arial" panose="020B0604020202020204" pitchFamily="34" charset="0"/>
              </a:rPr>
              <a:t>Οι πιο συχνά χρησιμοποιούμενες μέθοδοι είναι:</a:t>
            </a:r>
            <a:endParaRPr lang="en-AU" altLang="el-GR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1A80940C-461D-ADBB-07AD-A268C2568160}"/>
              </a:ext>
            </a:extLst>
          </p:cNvPr>
          <p:cNvSpPr/>
          <p:nvPr/>
        </p:nvSpPr>
        <p:spPr bwMode="auto">
          <a:xfrm>
            <a:off x="467544" y="1412776"/>
            <a:ext cx="4680520" cy="252028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CC2E4653-2002-D80F-74EF-BBD234BE5E35}"/>
              </a:ext>
            </a:extLst>
          </p:cNvPr>
          <p:cNvSpPr/>
          <p:nvPr/>
        </p:nvSpPr>
        <p:spPr bwMode="auto">
          <a:xfrm>
            <a:off x="539552" y="1556792"/>
            <a:ext cx="4464496" cy="22322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8EE49CC-7A9D-03A8-497B-E428081ECB3A}"/>
              </a:ext>
            </a:extLst>
          </p:cNvPr>
          <p:cNvSpPr/>
          <p:nvPr/>
        </p:nvSpPr>
        <p:spPr bwMode="auto">
          <a:xfrm>
            <a:off x="611561" y="1628800"/>
            <a:ext cx="4248471" cy="208823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BCD43678-AB78-F7A2-11E4-22A12657401D}"/>
              </a:ext>
            </a:extLst>
          </p:cNvPr>
          <p:cNvSpPr/>
          <p:nvPr/>
        </p:nvSpPr>
        <p:spPr bwMode="auto">
          <a:xfrm>
            <a:off x="683568" y="1700808"/>
            <a:ext cx="4032448" cy="19442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Μεταβολή αντικειμένων τύπου </a:t>
            </a:r>
            <a:r>
              <a:rPr lang="en-AU" altLang="el-GR" sz="3600"/>
              <a:t> String</a:t>
            </a:r>
          </a:p>
        </p:txBody>
      </p:sp>
      <p:sp>
        <p:nvSpPr>
          <p:cNvPr id="17411" name="Text Box 8"/>
          <p:cNvSpPr txBox="1">
            <a:spLocks noChangeArrowheads="1"/>
          </p:cNvSpPr>
          <p:nvPr/>
        </p:nvSpPr>
        <p:spPr bwMode="auto">
          <a:xfrm>
            <a:off x="838200" y="1751013"/>
            <a:ext cx="3722172" cy="1874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String s1, s2;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s1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"Fred"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s2 = s1;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s2.toUpperCase();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(s1);</a:t>
            </a:r>
          </a:p>
        </p:txBody>
      </p:sp>
      <p:sp>
        <p:nvSpPr>
          <p:cNvPr id="17412" name="Text Box 11"/>
          <p:cNvSpPr txBox="1">
            <a:spLocks noChangeArrowheads="1"/>
          </p:cNvSpPr>
          <p:nvPr/>
        </p:nvSpPr>
        <p:spPr bwMode="auto">
          <a:xfrm>
            <a:off x="2209800" y="4800600"/>
            <a:ext cx="3138488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latin typeface="Times" panose="02020603050405020304" pitchFamily="18" charset="0"/>
              </a:rPr>
              <a:t>	Fred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latin typeface="Times" panose="02020603050405020304" pitchFamily="18" charset="0"/>
              </a:rPr>
              <a:t>ή</a:t>
            </a:r>
            <a:endParaRPr lang="en-AU" altLang="el-GR" sz="2400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latin typeface="Times" panose="02020603050405020304" pitchFamily="18" charset="0"/>
              </a:rPr>
              <a:t>	FRED</a:t>
            </a:r>
          </a:p>
        </p:txBody>
      </p:sp>
      <p:sp>
        <p:nvSpPr>
          <p:cNvPr id="17413" name="Text Box 12"/>
          <p:cNvSpPr txBox="1">
            <a:spLocks noChangeArrowheads="1"/>
          </p:cNvSpPr>
          <p:nvPr/>
        </p:nvSpPr>
        <p:spPr bwMode="auto">
          <a:xfrm>
            <a:off x="5029200" y="4800600"/>
            <a:ext cx="72231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9600">
                <a:latin typeface="Times" panose="02020603050405020304" pitchFamily="18" charset="0"/>
              </a:rPr>
              <a:t>?</a:t>
            </a:r>
          </a:p>
        </p:txBody>
      </p:sp>
      <p:grpSp>
        <p:nvGrpSpPr>
          <p:cNvPr id="17414" name="Group 13"/>
          <p:cNvGrpSpPr>
            <a:grpSpLocks/>
          </p:cNvGrpSpPr>
          <p:nvPr/>
        </p:nvGrpSpPr>
        <p:grpSpPr bwMode="auto">
          <a:xfrm>
            <a:off x="6400800" y="1524000"/>
            <a:ext cx="1676400" cy="1516063"/>
            <a:chOff x="2832" y="1248"/>
            <a:chExt cx="1056" cy="955"/>
          </a:xfrm>
        </p:grpSpPr>
        <p:sp>
          <p:nvSpPr>
            <p:cNvPr id="17423" name="Oval 14"/>
            <p:cNvSpPr>
              <a:spLocks noChangeArrowheads="1"/>
            </p:cNvSpPr>
            <p:nvPr/>
          </p:nvSpPr>
          <p:spPr bwMode="auto">
            <a:xfrm>
              <a:off x="2832" y="1248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400">
                  <a:latin typeface="Courier New" panose="02070309020205020404" pitchFamily="49" charset="0"/>
                </a:rPr>
                <a:t>"Fred"</a:t>
              </a:r>
              <a:endParaRPr lang="en-AU" altLang="el-GR" sz="2400"/>
            </a:p>
          </p:txBody>
        </p:sp>
        <p:sp>
          <p:nvSpPr>
            <p:cNvPr id="17424" name="Text Box 15"/>
            <p:cNvSpPr txBox="1">
              <a:spLocks noChangeArrowheads="1"/>
            </p:cNvSpPr>
            <p:nvPr/>
          </p:nvSpPr>
          <p:spPr bwMode="auto">
            <a:xfrm>
              <a:off x="2976" y="1296"/>
              <a:ext cx="52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String</a:t>
              </a:r>
            </a:p>
          </p:txBody>
        </p:sp>
      </p:grpSp>
      <p:sp>
        <p:nvSpPr>
          <p:cNvPr id="17415" name="Line 16"/>
          <p:cNvSpPr>
            <a:spLocks noChangeShapeType="1"/>
          </p:cNvSpPr>
          <p:nvPr/>
        </p:nvSpPr>
        <p:spPr bwMode="auto">
          <a:xfrm flipV="1">
            <a:off x="6516688" y="2971800"/>
            <a:ext cx="417512" cy="744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7416" name="Text Box 17"/>
          <p:cNvSpPr txBox="1">
            <a:spLocks noChangeArrowheads="1"/>
          </p:cNvSpPr>
          <p:nvPr/>
        </p:nvSpPr>
        <p:spPr bwMode="auto">
          <a:xfrm>
            <a:off x="6324600" y="3581400"/>
            <a:ext cx="320675" cy="3667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17417" name="Line 18"/>
          <p:cNvSpPr>
            <a:spLocks noChangeShapeType="1"/>
          </p:cNvSpPr>
          <p:nvPr/>
        </p:nvSpPr>
        <p:spPr bwMode="auto">
          <a:xfrm flipH="1" flipV="1">
            <a:off x="7772400" y="2895600"/>
            <a:ext cx="304800" cy="8207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7418" name="Text Box 19"/>
          <p:cNvSpPr txBox="1">
            <a:spLocks noChangeArrowheads="1"/>
          </p:cNvSpPr>
          <p:nvPr/>
        </p:nvSpPr>
        <p:spPr bwMode="auto">
          <a:xfrm>
            <a:off x="7856538" y="3570288"/>
            <a:ext cx="333375" cy="3762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latin typeface="Courier New" panose="02070309020205020404" pitchFamily="49" charset="0"/>
              </a:rPr>
              <a:t>  </a:t>
            </a:r>
          </a:p>
        </p:txBody>
      </p:sp>
      <p:sp>
        <p:nvSpPr>
          <p:cNvPr id="17419" name="TextBox 1"/>
          <p:cNvSpPr txBox="1">
            <a:spLocks noChangeArrowheads="1"/>
          </p:cNvSpPr>
          <p:nvPr/>
        </p:nvSpPr>
        <p:spPr bwMode="auto">
          <a:xfrm>
            <a:off x="5895975" y="3616325"/>
            <a:ext cx="49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endParaRPr lang="el-GR" altLang="el-GR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420" name="TextBox 13"/>
          <p:cNvSpPr txBox="1">
            <a:spLocks noChangeArrowheads="1"/>
          </p:cNvSpPr>
          <p:nvPr/>
        </p:nvSpPr>
        <p:spPr bwMode="auto">
          <a:xfrm>
            <a:off x="7445375" y="3609975"/>
            <a:ext cx="492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endParaRPr lang="el-GR" altLang="el-GR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421" name="Oval 2064"/>
          <p:cNvSpPr>
            <a:spLocks noChangeArrowheads="1"/>
          </p:cNvSpPr>
          <p:nvPr/>
        </p:nvSpPr>
        <p:spPr bwMode="auto">
          <a:xfrm>
            <a:off x="6426200" y="3679825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17422" name="Oval 2064"/>
          <p:cNvSpPr>
            <a:spLocks noChangeArrowheads="1"/>
          </p:cNvSpPr>
          <p:nvPr/>
        </p:nvSpPr>
        <p:spPr bwMode="auto">
          <a:xfrm>
            <a:off x="8016875" y="3687763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B6FB9DEE-6DB6-1BDD-F31E-6296F6C5F17B}"/>
              </a:ext>
            </a:extLst>
          </p:cNvPr>
          <p:cNvSpPr/>
          <p:nvPr/>
        </p:nvSpPr>
        <p:spPr bwMode="auto">
          <a:xfrm>
            <a:off x="467544" y="1412776"/>
            <a:ext cx="4680520" cy="252028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403F5209-84E6-9B16-83B6-E6EB996CC3ED}"/>
              </a:ext>
            </a:extLst>
          </p:cNvPr>
          <p:cNvSpPr/>
          <p:nvPr/>
        </p:nvSpPr>
        <p:spPr bwMode="auto">
          <a:xfrm>
            <a:off x="539552" y="1556792"/>
            <a:ext cx="4464496" cy="22322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F298A8C3-1A94-6AD6-A52A-E4BCC2DF8C3F}"/>
              </a:ext>
            </a:extLst>
          </p:cNvPr>
          <p:cNvSpPr/>
          <p:nvPr/>
        </p:nvSpPr>
        <p:spPr bwMode="auto">
          <a:xfrm>
            <a:off x="611561" y="1628800"/>
            <a:ext cx="4248471" cy="208823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309E597D-0B12-CCA9-1DA5-3DB945CCB459}"/>
              </a:ext>
            </a:extLst>
          </p:cNvPr>
          <p:cNvSpPr/>
          <p:nvPr/>
        </p:nvSpPr>
        <p:spPr bwMode="auto">
          <a:xfrm>
            <a:off x="683568" y="1700808"/>
            <a:ext cx="4032448" cy="19442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Μεταβολή αντικειμένων τύπου </a:t>
            </a:r>
            <a:r>
              <a:rPr lang="en-AU" altLang="el-GR" sz="3600"/>
              <a:t> String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1751013"/>
            <a:ext cx="3698875" cy="186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chemeClr val="bg2"/>
                </a:solidFill>
                <a:latin typeface="Courier New" panose="02070309020205020404" pitchFamily="49" charset="0"/>
              </a:rPr>
              <a:t>String s1, s2;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chemeClr val="bg2"/>
                </a:solidFill>
                <a:latin typeface="Courier New" panose="02070309020205020404" pitchFamily="49" charset="0"/>
              </a:rPr>
              <a:t>s1 = "Fred";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chemeClr val="bg2"/>
                </a:solidFill>
                <a:latin typeface="Courier New" panose="02070309020205020404" pitchFamily="49" charset="0"/>
              </a:rPr>
              <a:t>s2 = s1;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s2.toUpperCase();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solidFill>
                  <a:schemeClr val="bg2"/>
                </a:solidFill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solidFill>
                  <a:schemeClr val="bg2"/>
                </a:solidFill>
                <a:latin typeface="Courier New" panose="02070309020205020404" pitchFamily="49" charset="0"/>
              </a:rPr>
              <a:t>(s1);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209800" y="4800600"/>
            <a:ext cx="3138488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bg2"/>
                </a:solidFill>
                <a:latin typeface="Times" panose="02020603050405020304" pitchFamily="18" charset="0"/>
              </a:rPr>
              <a:t>	Fred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bg2"/>
                </a:solidFill>
                <a:latin typeface="Times" panose="02020603050405020304" pitchFamily="18" charset="0"/>
              </a:rPr>
              <a:t>ή</a:t>
            </a:r>
            <a:endParaRPr lang="en-AU" altLang="el-GR" sz="2400">
              <a:solidFill>
                <a:schemeClr val="bg2"/>
              </a:solidFill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bg2"/>
                </a:solidFill>
                <a:latin typeface="Times" panose="02020603050405020304" pitchFamily="18" charset="0"/>
              </a:rPr>
              <a:t>	FRED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029200" y="4800600"/>
            <a:ext cx="72231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9600">
                <a:solidFill>
                  <a:schemeClr val="bg2"/>
                </a:solidFill>
                <a:latin typeface="Times" panose="02020603050405020304" pitchFamily="18" charset="0"/>
              </a:rPr>
              <a:t>?</a:t>
            </a:r>
          </a:p>
        </p:txBody>
      </p:sp>
      <p:grpSp>
        <p:nvGrpSpPr>
          <p:cNvPr id="18438" name="Group 6"/>
          <p:cNvGrpSpPr>
            <a:grpSpLocks/>
          </p:cNvGrpSpPr>
          <p:nvPr/>
        </p:nvGrpSpPr>
        <p:grpSpPr bwMode="auto">
          <a:xfrm>
            <a:off x="6400800" y="1524000"/>
            <a:ext cx="1676400" cy="1516063"/>
            <a:chOff x="2832" y="1248"/>
            <a:chExt cx="1056" cy="955"/>
          </a:xfrm>
        </p:grpSpPr>
        <p:sp>
          <p:nvSpPr>
            <p:cNvPr id="18449" name="Oval 7"/>
            <p:cNvSpPr>
              <a:spLocks noChangeArrowheads="1"/>
            </p:cNvSpPr>
            <p:nvPr/>
          </p:nvSpPr>
          <p:spPr bwMode="auto">
            <a:xfrm>
              <a:off x="2832" y="1248"/>
              <a:ext cx="1056" cy="955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400">
                  <a:solidFill>
                    <a:schemeClr val="bg2"/>
                  </a:solidFill>
                  <a:latin typeface="Courier New" panose="02070309020205020404" pitchFamily="49" charset="0"/>
                </a:rPr>
                <a:t>"Fred"</a:t>
              </a:r>
              <a:endParaRPr lang="en-AU" altLang="el-GR" sz="2400">
                <a:solidFill>
                  <a:schemeClr val="bg2"/>
                </a:solidFill>
              </a:endParaRPr>
            </a:p>
          </p:txBody>
        </p:sp>
        <p:sp>
          <p:nvSpPr>
            <p:cNvPr id="18450" name="Text Box 8"/>
            <p:cNvSpPr txBox="1">
              <a:spLocks noChangeArrowheads="1"/>
            </p:cNvSpPr>
            <p:nvPr/>
          </p:nvSpPr>
          <p:spPr bwMode="auto">
            <a:xfrm>
              <a:off x="2976" y="1296"/>
              <a:ext cx="52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solidFill>
                    <a:schemeClr val="bg2"/>
                  </a:solidFill>
                  <a:latin typeface="Times" panose="02020603050405020304" pitchFamily="18" charset="0"/>
                </a:rPr>
                <a:t>String</a:t>
              </a:r>
            </a:p>
          </p:txBody>
        </p:sp>
      </p:grpSp>
      <p:sp>
        <p:nvSpPr>
          <p:cNvPr id="18439" name="Line 9"/>
          <p:cNvSpPr>
            <a:spLocks noChangeShapeType="1"/>
          </p:cNvSpPr>
          <p:nvPr/>
        </p:nvSpPr>
        <p:spPr bwMode="auto">
          <a:xfrm flipV="1">
            <a:off x="6548438" y="2971800"/>
            <a:ext cx="385762" cy="81756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440" name="Text Box 10"/>
          <p:cNvSpPr txBox="1">
            <a:spLocks noChangeArrowheads="1"/>
          </p:cNvSpPr>
          <p:nvPr/>
        </p:nvSpPr>
        <p:spPr bwMode="auto">
          <a:xfrm>
            <a:off x="6324600" y="3581400"/>
            <a:ext cx="320675" cy="366713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solidFill>
                  <a:schemeClr val="bg2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18441" name="Line 11"/>
          <p:cNvSpPr>
            <a:spLocks noChangeShapeType="1"/>
          </p:cNvSpPr>
          <p:nvPr/>
        </p:nvSpPr>
        <p:spPr bwMode="auto">
          <a:xfrm flipH="1" flipV="1">
            <a:off x="7648575" y="2895600"/>
            <a:ext cx="298450" cy="89376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7807325" y="3571875"/>
            <a:ext cx="309563" cy="37623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solidFill>
                  <a:schemeClr val="bg2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4343400" y="2057400"/>
            <a:ext cx="1343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latin typeface="Times" panose="02020603050405020304" pitchFamily="18" charset="0"/>
              </a:rPr>
              <a:t>ΛΑΘΟΣ</a:t>
            </a:r>
            <a:r>
              <a:rPr lang="en-AU" altLang="el-GR" sz="2400">
                <a:latin typeface="Times" panose="02020603050405020304" pitchFamily="18" charset="0"/>
              </a:rPr>
              <a:t>!</a:t>
            </a:r>
          </a:p>
        </p:txBody>
      </p:sp>
      <p:sp>
        <p:nvSpPr>
          <p:cNvPr id="18444" name="Line 14"/>
          <p:cNvSpPr>
            <a:spLocks noChangeShapeType="1"/>
          </p:cNvSpPr>
          <p:nvPr/>
        </p:nvSpPr>
        <p:spPr bwMode="auto">
          <a:xfrm flipH="1">
            <a:off x="3505200" y="2362200"/>
            <a:ext cx="838200" cy="533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8445" name="TextBox 14"/>
          <p:cNvSpPr txBox="1">
            <a:spLocks noChangeArrowheads="1"/>
          </p:cNvSpPr>
          <p:nvPr/>
        </p:nvSpPr>
        <p:spPr bwMode="auto">
          <a:xfrm>
            <a:off x="5895975" y="3616325"/>
            <a:ext cx="49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endParaRPr lang="el-GR" altLang="el-GR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446" name="TextBox 15"/>
          <p:cNvSpPr txBox="1">
            <a:spLocks noChangeArrowheads="1"/>
          </p:cNvSpPr>
          <p:nvPr/>
        </p:nvSpPr>
        <p:spPr bwMode="auto">
          <a:xfrm>
            <a:off x="7402513" y="3627438"/>
            <a:ext cx="492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endParaRPr lang="el-GR" altLang="el-GR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447" name="Oval 2064"/>
          <p:cNvSpPr>
            <a:spLocks noChangeArrowheads="1"/>
          </p:cNvSpPr>
          <p:nvPr/>
        </p:nvSpPr>
        <p:spPr bwMode="auto">
          <a:xfrm>
            <a:off x="6424613" y="3735388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18448" name="Oval 2064"/>
          <p:cNvSpPr>
            <a:spLocks noChangeArrowheads="1"/>
          </p:cNvSpPr>
          <p:nvPr/>
        </p:nvSpPr>
        <p:spPr bwMode="auto">
          <a:xfrm>
            <a:off x="7904163" y="3713163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5EEC5CC-DFB9-5421-042D-9D0C48D26892}"/>
              </a:ext>
            </a:extLst>
          </p:cNvPr>
          <p:cNvSpPr/>
          <p:nvPr/>
        </p:nvSpPr>
        <p:spPr bwMode="auto">
          <a:xfrm>
            <a:off x="467544" y="1412776"/>
            <a:ext cx="4680520" cy="252028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C729C17-41A0-2A82-3209-2A5A9D761CF9}"/>
              </a:ext>
            </a:extLst>
          </p:cNvPr>
          <p:cNvSpPr/>
          <p:nvPr/>
        </p:nvSpPr>
        <p:spPr bwMode="auto">
          <a:xfrm>
            <a:off x="539552" y="1556792"/>
            <a:ext cx="4464496" cy="22322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FABE9EC-9E1A-74B5-FF26-61CA314A87C8}"/>
              </a:ext>
            </a:extLst>
          </p:cNvPr>
          <p:cNvSpPr/>
          <p:nvPr/>
        </p:nvSpPr>
        <p:spPr bwMode="auto">
          <a:xfrm>
            <a:off x="611561" y="1628800"/>
            <a:ext cx="4248471" cy="208823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24A2A56-6B3C-A966-2D1F-4478D399C435}"/>
              </a:ext>
            </a:extLst>
          </p:cNvPr>
          <p:cNvSpPr/>
          <p:nvPr/>
        </p:nvSpPr>
        <p:spPr bwMode="auto">
          <a:xfrm>
            <a:off x="683568" y="1700808"/>
            <a:ext cx="4032448" cy="19442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Μεταβολή αντικειμένων τύπου </a:t>
            </a:r>
            <a:r>
              <a:rPr lang="en-AU" altLang="el-GR" sz="3600"/>
              <a:t> String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38200" y="1751013"/>
            <a:ext cx="3722172" cy="1874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String s1, s2;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s1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"Fred"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s2 = s1;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s2 = s2.toUpperCase();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(s1);</a:t>
            </a:r>
          </a:p>
        </p:txBody>
      </p:sp>
      <p:grpSp>
        <p:nvGrpSpPr>
          <p:cNvPr id="19460" name="Group 6"/>
          <p:cNvGrpSpPr>
            <a:grpSpLocks/>
          </p:cNvGrpSpPr>
          <p:nvPr/>
        </p:nvGrpSpPr>
        <p:grpSpPr bwMode="auto">
          <a:xfrm>
            <a:off x="2819400" y="4114800"/>
            <a:ext cx="1676400" cy="1516063"/>
            <a:chOff x="2832" y="1248"/>
            <a:chExt cx="1056" cy="955"/>
          </a:xfrm>
        </p:grpSpPr>
        <p:sp>
          <p:nvSpPr>
            <p:cNvPr id="19473" name="Oval 7"/>
            <p:cNvSpPr>
              <a:spLocks noChangeArrowheads="1"/>
            </p:cNvSpPr>
            <p:nvPr/>
          </p:nvSpPr>
          <p:spPr bwMode="auto">
            <a:xfrm>
              <a:off x="2832" y="1248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400">
                  <a:latin typeface="Courier New" panose="02070309020205020404" pitchFamily="49" charset="0"/>
                </a:rPr>
                <a:t>"Fred"</a:t>
              </a:r>
              <a:endParaRPr lang="en-AU" altLang="el-GR" sz="2400"/>
            </a:p>
          </p:txBody>
        </p:sp>
        <p:sp>
          <p:nvSpPr>
            <p:cNvPr id="19474" name="Text Box 8"/>
            <p:cNvSpPr txBox="1">
              <a:spLocks noChangeArrowheads="1"/>
            </p:cNvSpPr>
            <p:nvPr/>
          </p:nvSpPr>
          <p:spPr bwMode="auto">
            <a:xfrm>
              <a:off x="2976" y="1296"/>
              <a:ext cx="52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String</a:t>
              </a:r>
            </a:p>
          </p:txBody>
        </p:sp>
      </p:grpSp>
      <p:sp>
        <p:nvSpPr>
          <p:cNvPr id="19461" name="Line 9"/>
          <p:cNvSpPr>
            <a:spLocks noChangeShapeType="1"/>
          </p:cNvSpPr>
          <p:nvPr/>
        </p:nvSpPr>
        <p:spPr bwMode="auto">
          <a:xfrm flipV="1">
            <a:off x="2954338" y="5562600"/>
            <a:ext cx="246062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9462" name="Line 11"/>
          <p:cNvSpPr>
            <a:spLocks noChangeShapeType="1"/>
          </p:cNvSpPr>
          <p:nvPr/>
        </p:nvSpPr>
        <p:spPr bwMode="auto">
          <a:xfrm flipV="1">
            <a:off x="4495800" y="5410200"/>
            <a:ext cx="9906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19463" name="Group 13"/>
          <p:cNvGrpSpPr>
            <a:grpSpLocks/>
          </p:cNvGrpSpPr>
          <p:nvPr/>
        </p:nvGrpSpPr>
        <p:grpSpPr bwMode="auto">
          <a:xfrm>
            <a:off x="5334000" y="4191000"/>
            <a:ext cx="1676400" cy="1516063"/>
            <a:chOff x="2832" y="1248"/>
            <a:chExt cx="1056" cy="955"/>
          </a:xfrm>
        </p:grpSpPr>
        <p:sp>
          <p:nvSpPr>
            <p:cNvPr id="19471" name="Oval 14"/>
            <p:cNvSpPr>
              <a:spLocks noChangeArrowheads="1"/>
            </p:cNvSpPr>
            <p:nvPr/>
          </p:nvSpPr>
          <p:spPr bwMode="auto">
            <a:xfrm>
              <a:off x="2832" y="1248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400">
                  <a:latin typeface="Courier New" panose="02070309020205020404" pitchFamily="49" charset="0"/>
                </a:rPr>
                <a:t>"FRED"</a:t>
              </a:r>
              <a:endParaRPr lang="en-AU" altLang="el-GR" sz="2400"/>
            </a:p>
          </p:txBody>
        </p:sp>
        <p:sp>
          <p:nvSpPr>
            <p:cNvPr id="19472" name="Text Box 15"/>
            <p:cNvSpPr txBox="1">
              <a:spLocks noChangeArrowheads="1"/>
            </p:cNvSpPr>
            <p:nvPr/>
          </p:nvSpPr>
          <p:spPr bwMode="auto">
            <a:xfrm>
              <a:off x="2976" y="1296"/>
              <a:ext cx="52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String</a:t>
              </a:r>
            </a:p>
          </p:txBody>
        </p:sp>
      </p:grpSp>
      <p:sp>
        <p:nvSpPr>
          <p:cNvPr id="19464" name="Text Box 16"/>
          <p:cNvSpPr txBox="1">
            <a:spLocks noChangeArrowheads="1"/>
          </p:cNvSpPr>
          <p:nvPr/>
        </p:nvSpPr>
        <p:spPr bwMode="auto">
          <a:xfrm>
            <a:off x="5181600" y="1524000"/>
            <a:ext cx="35814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latin typeface="Arial" panose="020B0604020202020204" pitchFamily="34" charset="0"/>
              </a:rPr>
              <a:t>Τα αντικείμενα τύπου </a:t>
            </a:r>
            <a:r>
              <a:rPr lang="en-AU" altLang="el-GR" sz="2000" dirty="0">
                <a:latin typeface="Arial" panose="020B0604020202020204" pitchFamily="34" charset="0"/>
              </a:rPr>
              <a:t>String </a:t>
            </a:r>
            <a:r>
              <a:rPr lang="el-GR" altLang="el-GR" sz="2000" dirty="0">
                <a:latin typeface="Arial" panose="020B0604020202020204" pitchFamily="34" charset="0"/>
              </a:rPr>
              <a:t>δεν μπορεί να μεταβληθούν</a:t>
            </a:r>
            <a:r>
              <a:rPr lang="en-AU" altLang="el-GR" sz="2000" dirty="0">
                <a:latin typeface="Arial" panose="020B0604020202020204" pitchFamily="34" charset="0"/>
              </a:rPr>
              <a:t>. </a:t>
            </a:r>
            <a:r>
              <a:rPr lang="el-GR" altLang="el-GR" sz="2000" dirty="0">
                <a:latin typeface="Arial" panose="020B0604020202020204" pitchFamily="34" charset="0"/>
              </a:rPr>
              <a:t>Όλες οι «τροποποιήσεις» επιστρέφουν ένα νέο αντικείμενο τύπου  </a:t>
            </a:r>
            <a:r>
              <a:rPr lang="en-AU" altLang="el-GR" sz="2000" dirty="0">
                <a:latin typeface="Arial" panose="020B0604020202020204" pitchFamily="34" charset="0"/>
              </a:rPr>
              <a:t>String.</a:t>
            </a:r>
          </a:p>
        </p:txBody>
      </p:sp>
      <p:sp>
        <p:nvSpPr>
          <p:cNvPr id="19465" name="Text Box 10"/>
          <p:cNvSpPr txBox="1">
            <a:spLocks noChangeArrowheads="1"/>
          </p:cNvSpPr>
          <p:nvPr/>
        </p:nvSpPr>
        <p:spPr bwMode="auto">
          <a:xfrm>
            <a:off x="2754313" y="5915025"/>
            <a:ext cx="320675" cy="366713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solidFill>
                  <a:schemeClr val="bg2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19466" name="TextBox 15"/>
          <p:cNvSpPr txBox="1">
            <a:spLocks noChangeArrowheads="1"/>
          </p:cNvSpPr>
          <p:nvPr/>
        </p:nvSpPr>
        <p:spPr bwMode="auto">
          <a:xfrm>
            <a:off x="2371725" y="5930900"/>
            <a:ext cx="492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endParaRPr lang="el-GR" altLang="el-GR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4297363" y="5900738"/>
            <a:ext cx="320675" cy="366712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solidFill>
                  <a:schemeClr val="bg2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19468" name="TextBox 18"/>
          <p:cNvSpPr txBox="1">
            <a:spLocks noChangeArrowheads="1"/>
          </p:cNvSpPr>
          <p:nvPr/>
        </p:nvSpPr>
        <p:spPr bwMode="auto">
          <a:xfrm>
            <a:off x="3913188" y="5915025"/>
            <a:ext cx="492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endParaRPr lang="el-GR" altLang="el-GR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469" name="Oval 2064"/>
          <p:cNvSpPr>
            <a:spLocks noChangeArrowheads="1"/>
          </p:cNvSpPr>
          <p:nvPr/>
        </p:nvSpPr>
        <p:spPr bwMode="auto">
          <a:xfrm>
            <a:off x="2859088" y="5980113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19470" name="Oval 2064"/>
          <p:cNvSpPr>
            <a:spLocks noChangeArrowheads="1"/>
          </p:cNvSpPr>
          <p:nvPr/>
        </p:nvSpPr>
        <p:spPr bwMode="auto">
          <a:xfrm>
            <a:off x="4394200" y="5991225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«</a:t>
            </a:r>
            <a:r>
              <a:rPr lang="el-GR" altLang="el-GR" sz="3600"/>
              <a:t>Τροποποίηση» των </a:t>
            </a:r>
            <a:r>
              <a:rPr lang="en-AU" altLang="el-GR" sz="3600"/>
              <a:t> Strings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7772400" cy="1676400"/>
          </a:xfrm>
        </p:spPr>
        <p:txBody>
          <a:bodyPr/>
          <a:lstStyle/>
          <a:p>
            <a:pPr>
              <a:buFont typeface="Monotype Sorts" charset="2"/>
              <a:buChar char="ê"/>
            </a:pPr>
            <a:r>
              <a:rPr lang="el-GR" altLang="el-GR" sz="2400"/>
              <a:t>Αντικείμενα τύπου </a:t>
            </a:r>
            <a:r>
              <a:rPr lang="en-AU" altLang="el-GR" sz="2400"/>
              <a:t>String</a:t>
            </a:r>
            <a:r>
              <a:rPr lang="el-GR" altLang="el-GR" sz="2400"/>
              <a:t> δεν μπορεί ποτέ να τροποποιηθούν. Για μεγαλύτερη ακρίβεια, θα έπρεπε να αναφερόμαστε στη «δημιουργία συναφών </a:t>
            </a:r>
            <a:r>
              <a:rPr lang="en-US" altLang="el-GR" sz="2400"/>
              <a:t>Strings</a:t>
            </a:r>
            <a:r>
              <a:rPr lang="el-GR" altLang="el-GR" sz="2400"/>
              <a:t>».</a:t>
            </a:r>
            <a:endParaRPr lang="en-AU" altLang="el-GR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Δημιουργία συναφών </a:t>
            </a:r>
            <a:r>
              <a:rPr lang="en-AU" altLang="el-GR" sz="3600"/>
              <a:t>Strings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09800"/>
            <a:ext cx="8229600" cy="2133600"/>
          </a:xfrm>
          <a:solidFill>
            <a:srgbClr val="D7D7D7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String replace(</a:t>
            </a:r>
            <a:r>
              <a:rPr lang="en-AU" altLang="el-GR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oldChar</a:t>
            </a:r>
            <a:r>
              <a:rPr lang="en-AU" altLang="el-GR" sz="2400" b="1" dirty="0">
                <a:latin typeface="Courier New" panose="02070309020205020404" pitchFamily="49" charset="0"/>
              </a:rPr>
              <a:t>, </a:t>
            </a:r>
            <a:r>
              <a:rPr lang="en-AU" altLang="el-GR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newChar</a:t>
            </a:r>
            <a:r>
              <a:rPr lang="en-AU" altLang="el-GR" sz="2400" b="1" dirty="0">
                <a:latin typeface="Courier New" panose="02070309020205020404" pitchFamily="49" charset="0"/>
              </a:rPr>
              <a:t>);</a:t>
            </a:r>
          </a:p>
          <a:p>
            <a:pPr>
              <a:buFontTx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String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toLowerCase</a:t>
            </a:r>
            <a:r>
              <a:rPr lang="en-AU" altLang="el-GR" sz="2400" b="1" dirty="0">
                <a:latin typeface="Courier New" panose="02070309020205020404" pitchFamily="49" charset="0"/>
              </a:rPr>
              <a:t>();</a:t>
            </a:r>
          </a:p>
          <a:p>
            <a:pPr>
              <a:buFontTx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String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toUpperCase</a:t>
            </a:r>
            <a:r>
              <a:rPr lang="en-AU" altLang="el-GR" sz="2400" b="1" dirty="0">
                <a:latin typeface="Courier New" panose="02070309020205020404" pitchFamily="49" charset="0"/>
              </a:rPr>
              <a:t>();</a:t>
            </a:r>
          </a:p>
          <a:p>
            <a:pPr>
              <a:buFontTx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String trim();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67960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latin typeface="Times" panose="02020603050405020304" pitchFamily="18" charset="0"/>
              </a:rPr>
              <a:t>Για αντικείμενα τύπου διαφορετικού από </a:t>
            </a:r>
            <a:r>
              <a:rPr lang="en-AU" altLang="el-GR" sz="2400">
                <a:latin typeface="Times" panose="02020603050405020304" pitchFamily="18" charset="0"/>
              </a:rPr>
              <a:t>String:</a:t>
            </a:r>
          </a:p>
        </p:txBody>
      </p:sp>
      <p:sp>
        <p:nvSpPr>
          <p:cNvPr id="22532" name="Text Box 28"/>
          <p:cNvSpPr txBox="1">
            <a:spLocks noChangeArrowheads="1"/>
          </p:cNvSpPr>
          <p:nvPr/>
        </p:nvSpPr>
        <p:spPr bwMode="auto">
          <a:xfrm>
            <a:off x="2590800" y="5715000"/>
            <a:ext cx="38211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>
                <a:latin typeface="Courier New" panose="02070309020205020404" pitchFamily="49" charset="0"/>
              </a:rPr>
              <a:t>person1 == person2</a:t>
            </a:r>
            <a:r>
              <a:rPr lang="en-AU" altLang="el-GR" sz="2400" b="1"/>
              <a:t>  ?</a:t>
            </a:r>
          </a:p>
        </p:txBody>
      </p:sp>
      <p:grpSp>
        <p:nvGrpSpPr>
          <p:cNvPr id="22533" name="Group 31"/>
          <p:cNvGrpSpPr>
            <a:grpSpLocks/>
          </p:cNvGrpSpPr>
          <p:nvPr/>
        </p:nvGrpSpPr>
        <p:grpSpPr bwMode="auto">
          <a:xfrm>
            <a:off x="1905000" y="2667000"/>
            <a:ext cx="1676400" cy="1516063"/>
            <a:chOff x="1200" y="1680"/>
            <a:chExt cx="1056" cy="955"/>
          </a:xfrm>
        </p:grpSpPr>
        <p:sp>
          <p:nvSpPr>
            <p:cNvPr id="22548" name="Oval 32"/>
            <p:cNvSpPr>
              <a:spLocks noChangeArrowheads="1"/>
            </p:cNvSpPr>
            <p:nvPr/>
          </p:nvSpPr>
          <p:spPr bwMode="auto">
            <a:xfrm>
              <a:off x="1200" y="1680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l-GR" sz="2400"/>
            </a:p>
          </p:txBody>
        </p:sp>
        <p:sp>
          <p:nvSpPr>
            <p:cNvPr id="22549" name="Line 33"/>
            <p:cNvSpPr>
              <a:spLocks noChangeShapeType="1"/>
            </p:cNvSpPr>
            <p:nvPr/>
          </p:nvSpPr>
          <p:spPr bwMode="auto">
            <a:xfrm>
              <a:off x="1368" y="1797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50" name="Line 34"/>
            <p:cNvSpPr>
              <a:spLocks noChangeShapeType="1"/>
            </p:cNvSpPr>
            <p:nvPr/>
          </p:nvSpPr>
          <p:spPr bwMode="auto">
            <a:xfrm flipV="1">
              <a:off x="1368" y="1798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51" name="Rectangle 35"/>
            <p:cNvSpPr>
              <a:spLocks noChangeArrowheads="1"/>
            </p:cNvSpPr>
            <p:nvPr/>
          </p:nvSpPr>
          <p:spPr bwMode="auto">
            <a:xfrm>
              <a:off x="1428" y="2059"/>
              <a:ext cx="600" cy="1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 dirty="0"/>
                <a:t>“Fred”</a:t>
              </a:r>
            </a:p>
          </p:txBody>
        </p:sp>
        <p:sp>
          <p:nvSpPr>
            <p:cNvPr id="22552" name="Text Box 36"/>
            <p:cNvSpPr txBox="1">
              <a:spLocks noChangeArrowheads="1"/>
            </p:cNvSpPr>
            <p:nvPr/>
          </p:nvSpPr>
          <p:spPr bwMode="auto">
            <a:xfrm>
              <a:off x="1440" y="1728"/>
              <a:ext cx="576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Person</a:t>
              </a:r>
            </a:p>
          </p:txBody>
        </p:sp>
      </p:grpSp>
      <p:sp>
        <p:nvSpPr>
          <p:cNvPr id="22534" name="Line 37"/>
          <p:cNvSpPr>
            <a:spLocks noChangeShapeType="1"/>
          </p:cNvSpPr>
          <p:nvPr/>
        </p:nvSpPr>
        <p:spPr bwMode="auto">
          <a:xfrm flipV="1">
            <a:off x="2057400" y="41148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2535" name="Line 38"/>
          <p:cNvSpPr>
            <a:spLocks noChangeShapeType="1"/>
          </p:cNvSpPr>
          <p:nvPr/>
        </p:nvSpPr>
        <p:spPr bwMode="auto">
          <a:xfrm flipV="1">
            <a:off x="5410200" y="41148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22537" name="Group 47"/>
          <p:cNvGrpSpPr>
            <a:grpSpLocks/>
          </p:cNvGrpSpPr>
          <p:nvPr/>
        </p:nvGrpSpPr>
        <p:grpSpPr bwMode="auto">
          <a:xfrm>
            <a:off x="5029200" y="2590800"/>
            <a:ext cx="1676400" cy="1516063"/>
            <a:chOff x="3168" y="1632"/>
            <a:chExt cx="1056" cy="955"/>
          </a:xfrm>
        </p:grpSpPr>
        <p:sp>
          <p:nvSpPr>
            <p:cNvPr id="22543" name="Oval 42"/>
            <p:cNvSpPr>
              <a:spLocks noChangeArrowheads="1"/>
            </p:cNvSpPr>
            <p:nvPr/>
          </p:nvSpPr>
          <p:spPr bwMode="auto">
            <a:xfrm>
              <a:off x="3168" y="1632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l-GR" sz="2400"/>
            </a:p>
          </p:txBody>
        </p:sp>
        <p:sp>
          <p:nvSpPr>
            <p:cNvPr id="22544" name="Line 43"/>
            <p:cNvSpPr>
              <a:spLocks noChangeShapeType="1"/>
            </p:cNvSpPr>
            <p:nvPr/>
          </p:nvSpPr>
          <p:spPr bwMode="auto">
            <a:xfrm>
              <a:off x="3336" y="1749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45" name="Line 44"/>
            <p:cNvSpPr>
              <a:spLocks noChangeShapeType="1"/>
            </p:cNvSpPr>
            <p:nvPr/>
          </p:nvSpPr>
          <p:spPr bwMode="auto">
            <a:xfrm flipV="1">
              <a:off x="3336" y="1750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46" name="Rectangle 45"/>
            <p:cNvSpPr>
              <a:spLocks noChangeArrowheads="1"/>
            </p:cNvSpPr>
            <p:nvPr/>
          </p:nvSpPr>
          <p:spPr bwMode="auto">
            <a:xfrm>
              <a:off x="3396" y="2011"/>
              <a:ext cx="600" cy="1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“Jill”</a:t>
              </a:r>
            </a:p>
          </p:txBody>
        </p:sp>
        <p:sp>
          <p:nvSpPr>
            <p:cNvPr id="22547" name="Text Box 46"/>
            <p:cNvSpPr txBox="1">
              <a:spLocks noChangeArrowheads="1"/>
            </p:cNvSpPr>
            <p:nvPr/>
          </p:nvSpPr>
          <p:spPr bwMode="auto">
            <a:xfrm>
              <a:off x="3408" y="1680"/>
              <a:ext cx="576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Person</a:t>
              </a:r>
            </a:p>
          </p:txBody>
        </p:sp>
      </p:grpSp>
      <p:sp>
        <p:nvSpPr>
          <p:cNvPr id="4" name="Text Box 39">
            <a:extLst>
              <a:ext uri="{FF2B5EF4-FFF2-40B4-BE49-F238E27FC236}">
                <a16:creationId xmlns:a16="http://schemas.microsoft.com/office/drawing/2014/main" id="{3BFCED26-3EE0-FAC1-DAC4-EAB9CB4A5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4540250"/>
            <a:ext cx="320675" cy="3667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>
              <a:latin typeface="Courier New" panose="02070309020205020404" pitchFamily="49" charset="0"/>
            </a:endParaRPr>
          </a:p>
        </p:txBody>
      </p:sp>
      <p:sp>
        <p:nvSpPr>
          <p:cNvPr id="5" name="TextBox 21">
            <a:extLst>
              <a:ext uri="{FF2B5EF4-FFF2-40B4-BE49-F238E27FC236}">
                <a16:creationId xmlns:a16="http://schemas.microsoft.com/office/drawing/2014/main" id="{C8FAC679-E4D2-87CF-C4E1-5495748CF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3" y="4548188"/>
            <a:ext cx="126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person1</a:t>
            </a:r>
            <a:endParaRPr lang="el-GR" altLang="el-GR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Box 39">
            <a:extLst>
              <a:ext uri="{FF2B5EF4-FFF2-40B4-BE49-F238E27FC236}">
                <a16:creationId xmlns:a16="http://schemas.microsoft.com/office/drawing/2014/main" id="{7752E9BE-6F94-7E5A-B02E-6BA39A092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7163" y="4567238"/>
            <a:ext cx="320675" cy="3667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>
              <a:latin typeface="Courier New" panose="02070309020205020404" pitchFamily="49" charset="0"/>
            </a:endParaRPr>
          </a:p>
        </p:txBody>
      </p:sp>
      <p:sp>
        <p:nvSpPr>
          <p:cNvPr id="7" name="TextBox 23">
            <a:extLst>
              <a:ext uri="{FF2B5EF4-FFF2-40B4-BE49-F238E27FC236}">
                <a16:creationId xmlns:a16="http://schemas.microsoft.com/office/drawing/2014/main" id="{258AF212-D702-AC0E-4EBD-AAA554AA0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75" y="4575175"/>
            <a:ext cx="126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person2</a:t>
            </a:r>
            <a:endParaRPr lang="el-GR" altLang="el-GR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Oval 2064">
            <a:extLst>
              <a:ext uri="{FF2B5EF4-FFF2-40B4-BE49-F238E27FC236}">
                <a16:creationId xmlns:a16="http://schemas.microsoft.com/office/drawing/2014/main" id="{B3D975E0-7FEB-BA1E-921D-62F8B380C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662488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9" name="Oval 2064">
            <a:extLst>
              <a:ext uri="{FF2B5EF4-FFF2-40B4-BE49-F238E27FC236}">
                <a16:creationId xmlns:a16="http://schemas.microsoft.com/office/drawing/2014/main" id="{1B87C7B2-B60D-F482-AB86-CA8E18516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687888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10" name="Τίτλος 9">
            <a:extLst>
              <a:ext uri="{FF2B5EF4-FFF2-40B4-BE49-F238E27FC236}">
                <a16:creationId xmlns:a16="http://schemas.microsoft.com/office/drawing/2014/main" id="{14841B5C-2E43-16C3-9DCB-6AF114A32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b="1" dirty="0"/>
              <a:t>Ταύτιση</a:t>
            </a:r>
            <a:r>
              <a:rPr lang="el-GR" altLang="el-GR" sz="3200" dirty="0"/>
              <a:t> σε αντιπαράθεση με </a:t>
            </a:r>
            <a:r>
              <a:rPr lang="el-GR" altLang="el-GR" sz="3200" b="1" dirty="0"/>
              <a:t>ισότητα</a:t>
            </a:r>
            <a:r>
              <a:rPr lang="el-GR" altLang="el-GR" sz="3200" dirty="0"/>
              <a:t> </a:t>
            </a:r>
            <a:endParaRPr lang="en-150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67960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latin typeface="Times" panose="02020603050405020304" pitchFamily="18" charset="0"/>
              </a:rPr>
              <a:t>Για αντικείμενα τύπου διαφορετικού από </a:t>
            </a:r>
            <a:r>
              <a:rPr lang="en-AU" altLang="el-GR" sz="2400">
                <a:latin typeface="Times" panose="02020603050405020304" pitchFamily="18" charset="0"/>
              </a:rPr>
              <a:t>String:</a:t>
            </a:r>
          </a:p>
        </p:txBody>
      </p:sp>
      <p:grpSp>
        <p:nvGrpSpPr>
          <p:cNvPr id="23556" name="Group 30"/>
          <p:cNvGrpSpPr>
            <a:grpSpLocks/>
          </p:cNvGrpSpPr>
          <p:nvPr/>
        </p:nvGrpSpPr>
        <p:grpSpPr bwMode="auto">
          <a:xfrm>
            <a:off x="1905000" y="2667000"/>
            <a:ext cx="1676400" cy="1516063"/>
            <a:chOff x="1200" y="1680"/>
            <a:chExt cx="1056" cy="955"/>
          </a:xfrm>
        </p:grpSpPr>
        <p:sp>
          <p:nvSpPr>
            <p:cNvPr id="23572" name="Oval 6"/>
            <p:cNvSpPr>
              <a:spLocks noChangeArrowheads="1"/>
            </p:cNvSpPr>
            <p:nvPr/>
          </p:nvSpPr>
          <p:spPr bwMode="auto">
            <a:xfrm>
              <a:off x="1200" y="1680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l-GR" sz="2400"/>
            </a:p>
          </p:txBody>
        </p:sp>
        <p:sp>
          <p:nvSpPr>
            <p:cNvPr id="23573" name="Line 7"/>
            <p:cNvSpPr>
              <a:spLocks noChangeShapeType="1"/>
            </p:cNvSpPr>
            <p:nvPr/>
          </p:nvSpPr>
          <p:spPr bwMode="auto">
            <a:xfrm>
              <a:off x="1368" y="1797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74" name="Line 8"/>
            <p:cNvSpPr>
              <a:spLocks noChangeShapeType="1"/>
            </p:cNvSpPr>
            <p:nvPr/>
          </p:nvSpPr>
          <p:spPr bwMode="auto">
            <a:xfrm flipV="1">
              <a:off x="1368" y="1798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75" name="Rectangle 9"/>
            <p:cNvSpPr>
              <a:spLocks noChangeArrowheads="1"/>
            </p:cNvSpPr>
            <p:nvPr/>
          </p:nvSpPr>
          <p:spPr bwMode="auto">
            <a:xfrm>
              <a:off x="1428" y="2059"/>
              <a:ext cx="600" cy="1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 dirty="0"/>
                <a:t>"Fred"</a:t>
              </a:r>
            </a:p>
          </p:txBody>
        </p:sp>
        <p:sp>
          <p:nvSpPr>
            <p:cNvPr id="23576" name="Text Box 10"/>
            <p:cNvSpPr txBox="1">
              <a:spLocks noChangeArrowheads="1"/>
            </p:cNvSpPr>
            <p:nvPr/>
          </p:nvSpPr>
          <p:spPr bwMode="auto">
            <a:xfrm>
              <a:off x="1440" y="1728"/>
              <a:ext cx="576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Person</a:t>
              </a:r>
            </a:p>
          </p:txBody>
        </p:sp>
      </p:grpSp>
      <p:sp>
        <p:nvSpPr>
          <p:cNvPr id="23557" name="Line 18"/>
          <p:cNvSpPr>
            <a:spLocks noChangeShapeType="1"/>
          </p:cNvSpPr>
          <p:nvPr/>
        </p:nvSpPr>
        <p:spPr bwMode="auto">
          <a:xfrm flipV="1">
            <a:off x="2057400" y="41148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3558" name="Line 19"/>
          <p:cNvSpPr>
            <a:spLocks noChangeShapeType="1"/>
          </p:cNvSpPr>
          <p:nvPr/>
        </p:nvSpPr>
        <p:spPr bwMode="auto">
          <a:xfrm flipV="1">
            <a:off x="5410200" y="41148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3559" name="Text Box 22"/>
          <p:cNvSpPr txBox="1">
            <a:spLocks noChangeArrowheads="1"/>
          </p:cNvSpPr>
          <p:nvPr/>
        </p:nvSpPr>
        <p:spPr bwMode="auto">
          <a:xfrm>
            <a:off x="2590800" y="5715000"/>
            <a:ext cx="38211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>
                <a:latin typeface="Courier New" panose="02070309020205020404" pitchFamily="49" charset="0"/>
              </a:rPr>
              <a:t>person1 == person2</a:t>
            </a:r>
            <a:r>
              <a:rPr lang="en-AU" altLang="el-GR" sz="2400" b="1"/>
              <a:t>  ?</a:t>
            </a:r>
          </a:p>
        </p:txBody>
      </p:sp>
      <p:grpSp>
        <p:nvGrpSpPr>
          <p:cNvPr id="23560" name="Group 31"/>
          <p:cNvGrpSpPr>
            <a:grpSpLocks/>
          </p:cNvGrpSpPr>
          <p:nvPr/>
        </p:nvGrpSpPr>
        <p:grpSpPr bwMode="auto">
          <a:xfrm>
            <a:off x="5029200" y="2590800"/>
            <a:ext cx="1676400" cy="1516063"/>
            <a:chOff x="3168" y="1632"/>
            <a:chExt cx="1056" cy="955"/>
          </a:xfrm>
        </p:grpSpPr>
        <p:sp>
          <p:nvSpPr>
            <p:cNvPr id="23567" name="Oval 25"/>
            <p:cNvSpPr>
              <a:spLocks noChangeArrowheads="1"/>
            </p:cNvSpPr>
            <p:nvPr/>
          </p:nvSpPr>
          <p:spPr bwMode="auto">
            <a:xfrm>
              <a:off x="3168" y="1632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l-GR" sz="2400"/>
            </a:p>
          </p:txBody>
        </p:sp>
        <p:sp>
          <p:nvSpPr>
            <p:cNvPr id="23568" name="Line 26"/>
            <p:cNvSpPr>
              <a:spLocks noChangeShapeType="1"/>
            </p:cNvSpPr>
            <p:nvPr/>
          </p:nvSpPr>
          <p:spPr bwMode="auto">
            <a:xfrm>
              <a:off x="3336" y="1749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69" name="Line 27"/>
            <p:cNvSpPr>
              <a:spLocks noChangeShapeType="1"/>
            </p:cNvSpPr>
            <p:nvPr/>
          </p:nvSpPr>
          <p:spPr bwMode="auto">
            <a:xfrm flipV="1">
              <a:off x="3336" y="1750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570" name="Rectangle 28"/>
            <p:cNvSpPr>
              <a:spLocks noChangeArrowheads="1"/>
            </p:cNvSpPr>
            <p:nvPr/>
          </p:nvSpPr>
          <p:spPr bwMode="auto">
            <a:xfrm>
              <a:off x="3396" y="2011"/>
              <a:ext cx="600" cy="1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"Fred"</a:t>
              </a:r>
            </a:p>
          </p:txBody>
        </p:sp>
        <p:sp>
          <p:nvSpPr>
            <p:cNvPr id="23571" name="Text Box 29"/>
            <p:cNvSpPr txBox="1">
              <a:spLocks noChangeArrowheads="1"/>
            </p:cNvSpPr>
            <p:nvPr/>
          </p:nvSpPr>
          <p:spPr bwMode="auto">
            <a:xfrm>
              <a:off x="3408" y="1680"/>
              <a:ext cx="576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Person</a:t>
              </a:r>
            </a:p>
          </p:txBody>
        </p:sp>
      </p:grpSp>
      <p:sp>
        <p:nvSpPr>
          <p:cNvPr id="23561" name="Text Box 39"/>
          <p:cNvSpPr txBox="1">
            <a:spLocks noChangeArrowheads="1"/>
          </p:cNvSpPr>
          <p:nvPr/>
        </p:nvSpPr>
        <p:spPr bwMode="auto">
          <a:xfrm>
            <a:off x="1866900" y="4540250"/>
            <a:ext cx="320675" cy="3667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>
              <a:latin typeface="Courier New" panose="02070309020205020404" pitchFamily="49" charset="0"/>
            </a:endParaRPr>
          </a:p>
        </p:txBody>
      </p:sp>
      <p:sp>
        <p:nvSpPr>
          <p:cNvPr id="23562" name="TextBox 21"/>
          <p:cNvSpPr txBox="1">
            <a:spLocks noChangeArrowheads="1"/>
          </p:cNvSpPr>
          <p:nvPr/>
        </p:nvSpPr>
        <p:spPr bwMode="auto">
          <a:xfrm>
            <a:off x="646113" y="4548188"/>
            <a:ext cx="126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person1</a:t>
            </a:r>
            <a:endParaRPr lang="el-GR" altLang="el-GR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563" name="Text Box 39"/>
          <p:cNvSpPr txBox="1">
            <a:spLocks noChangeArrowheads="1"/>
          </p:cNvSpPr>
          <p:nvPr/>
        </p:nvSpPr>
        <p:spPr bwMode="auto">
          <a:xfrm>
            <a:off x="5237163" y="4567238"/>
            <a:ext cx="320675" cy="3667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>
              <a:latin typeface="Courier New" panose="02070309020205020404" pitchFamily="49" charset="0"/>
            </a:endParaRPr>
          </a:p>
        </p:txBody>
      </p:sp>
      <p:sp>
        <p:nvSpPr>
          <p:cNvPr id="23564" name="TextBox 23"/>
          <p:cNvSpPr txBox="1">
            <a:spLocks noChangeArrowheads="1"/>
          </p:cNvSpPr>
          <p:nvPr/>
        </p:nvSpPr>
        <p:spPr bwMode="auto">
          <a:xfrm>
            <a:off x="4016375" y="4575175"/>
            <a:ext cx="126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person2</a:t>
            </a:r>
            <a:endParaRPr lang="el-GR" altLang="el-GR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565" name="Oval 2064"/>
          <p:cNvSpPr>
            <a:spLocks noChangeArrowheads="1"/>
          </p:cNvSpPr>
          <p:nvPr/>
        </p:nvSpPr>
        <p:spPr bwMode="auto">
          <a:xfrm>
            <a:off x="1981200" y="4662488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23566" name="Oval 2064"/>
          <p:cNvSpPr>
            <a:spLocks noChangeArrowheads="1"/>
          </p:cNvSpPr>
          <p:nvPr/>
        </p:nvSpPr>
        <p:spPr bwMode="auto">
          <a:xfrm>
            <a:off x="5334000" y="4687888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1B7B411-D53D-DCB8-8A67-E2AF36885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052" y="488398"/>
            <a:ext cx="7772400" cy="565150"/>
          </a:xfrm>
        </p:spPr>
        <p:txBody>
          <a:bodyPr/>
          <a:lstStyle/>
          <a:p>
            <a:r>
              <a:rPr lang="el-GR" altLang="el-GR" sz="3200" b="1" dirty="0"/>
              <a:t>Ταύτιση</a:t>
            </a:r>
            <a:r>
              <a:rPr lang="el-GR" altLang="el-GR" sz="3200" dirty="0"/>
              <a:t> σε αντιπαράθεση με </a:t>
            </a:r>
            <a:r>
              <a:rPr lang="el-GR" altLang="el-GR" sz="3200" b="1" dirty="0"/>
              <a:t>ισότητα</a:t>
            </a:r>
            <a:r>
              <a:rPr lang="el-GR" altLang="el-GR" sz="3200" dirty="0"/>
              <a:t> </a:t>
            </a:r>
            <a:endParaRPr lang="en-150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4AE4877-10D4-F18E-B4C4-71233FA32CA3}"/>
              </a:ext>
            </a:extLst>
          </p:cNvPr>
          <p:cNvSpPr/>
          <p:nvPr/>
        </p:nvSpPr>
        <p:spPr bwMode="auto">
          <a:xfrm>
            <a:off x="395536" y="2780928"/>
            <a:ext cx="4032448" cy="345638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6F5BA00-28BF-5702-25DD-635244E17F88}"/>
              </a:ext>
            </a:extLst>
          </p:cNvPr>
          <p:cNvSpPr/>
          <p:nvPr/>
        </p:nvSpPr>
        <p:spPr bwMode="auto">
          <a:xfrm>
            <a:off x="467544" y="2852936"/>
            <a:ext cx="3888432" cy="3312368"/>
          </a:xfrm>
          <a:prstGeom prst="roundRect">
            <a:avLst>
              <a:gd name="adj" fmla="val 7094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CB54E3A-45D0-19BC-4374-CF9862B53482}"/>
              </a:ext>
            </a:extLst>
          </p:cNvPr>
          <p:cNvSpPr/>
          <p:nvPr/>
        </p:nvSpPr>
        <p:spPr bwMode="auto">
          <a:xfrm>
            <a:off x="539553" y="2924944"/>
            <a:ext cx="3744415" cy="316835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341601A-EAC9-91A2-975A-C6CA4A9503F2}"/>
              </a:ext>
            </a:extLst>
          </p:cNvPr>
          <p:cNvSpPr/>
          <p:nvPr/>
        </p:nvSpPr>
        <p:spPr bwMode="auto">
          <a:xfrm>
            <a:off x="611560" y="2996952"/>
            <a:ext cx="3528392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1C75FFB-7BD0-364F-6782-5432379FE775}"/>
              </a:ext>
            </a:extLst>
          </p:cNvPr>
          <p:cNvSpPr/>
          <p:nvPr/>
        </p:nvSpPr>
        <p:spPr bwMode="auto">
          <a:xfrm>
            <a:off x="611560" y="4149080"/>
            <a:ext cx="3528392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03955A04-6354-B5A9-A1C0-E703FB6C84B1}"/>
              </a:ext>
            </a:extLst>
          </p:cNvPr>
          <p:cNvSpPr/>
          <p:nvPr/>
        </p:nvSpPr>
        <p:spPr bwMode="auto">
          <a:xfrm>
            <a:off x="611560" y="5373216"/>
            <a:ext cx="3528392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4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Τιμές βασικών τύπων και αναφορές</a:t>
            </a:r>
            <a:endParaRPr lang="en-AU" altLang="el-GR" sz="3600"/>
          </a:p>
        </p:txBody>
      </p:sp>
      <p:sp>
        <p:nvSpPr>
          <p:cNvPr id="614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219200"/>
          </a:xfrm>
        </p:spPr>
        <p:txBody>
          <a:bodyPr/>
          <a:lstStyle/>
          <a:p>
            <a:r>
              <a:rPr lang="el-GR" altLang="el-GR" sz="2400" dirty="0"/>
              <a:t>Δεδομένα βασικών τύπων αποθηκεύονται κατ’ αξία ενώ τα αντικείμενα αποθηκεύονται </a:t>
            </a:r>
            <a:r>
              <a:rPr lang="el-GR" altLang="el-GR" sz="2400" dirty="0" err="1"/>
              <a:t>κατ΄αναφορά</a:t>
            </a:r>
            <a:r>
              <a:rPr lang="el-GR" altLang="el-GR" sz="2400" dirty="0"/>
              <a:t>:</a:t>
            </a:r>
            <a:endParaRPr lang="en-AU" altLang="el-GR" sz="2400" dirty="0"/>
          </a:p>
        </p:txBody>
      </p:sp>
      <p:sp>
        <p:nvSpPr>
          <p:cNvPr id="6148" name="Text Box 2052"/>
          <p:cNvSpPr txBox="1">
            <a:spLocks noChangeArrowheads="1"/>
          </p:cNvSpPr>
          <p:nvPr/>
        </p:nvSpPr>
        <p:spPr bwMode="auto">
          <a:xfrm>
            <a:off x="609600" y="3048000"/>
            <a:ext cx="35369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age = 42;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father 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Person();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name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"Fred"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6149" name="Rectangle 2053"/>
          <p:cNvSpPr>
            <a:spLocks noChangeArrowheads="1"/>
          </p:cNvSpPr>
          <p:nvPr/>
        </p:nvSpPr>
        <p:spPr bwMode="auto">
          <a:xfrm>
            <a:off x="4572000" y="3048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6150" name="Rectangle 2054"/>
          <p:cNvSpPr>
            <a:spLocks noChangeArrowheads="1"/>
          </p:cNvSpPr>
          <p:nvPr/>
        </p:nvSpPr>
        <p:spPr bwMode="auto">
          <a:xfrm>
            <a:off x="4572000" y="4191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6151" name="Rectangle 2055"/>
          <p:cNvSpPr>
            <a:spLocks noChangeArrowheads="1"/>
          </p:cNvSpPr>
          <p:nvPr/>
        </p:nvSpPr>
        <p:spPr bwMode="auto">
          <a:xfrm>
            <a:off x="4572000" y="5334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6152" name="Text Box 2056"/>
          <p:cNvSpPr txBox="1">
            <a:spLocks noChangeArrowheads="1"/>
          </p:cNvSpPr>
          <p:nvPr/>
        </p:nvSpPr>
        <p:spPr bwMode="auto">
          <a:xfrm>
            <a:off x="4733925" y="31242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6153" name="AutoShape 2057"/>
          <p:cNvSpPr>
            <a:spLocks noChangeArrowheads="1"/>
          </p:cNvSpPr>
          <p:nvPr/>
        </p:nvSpPr>
        <p:spPr bwMode="auto">
          <a:xfrm>
            <a:off x="6477000" y="38862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Person</a:t>
            </a:r>
          </a:p>
        </p:txBody>
      </p:sp>
      <p:sp>
        <p:nvSpPr>
          <p:cNvPr id="6154" name="AutoShape 2058"/>
          <p:cNvSpPr>
            <a:spLocks noChangeArrowheads="1"/>
          </p:cNvSpPr>
          <p:nvPr/>
        </p:nvSpPr>
        <p:spPr bwMode="auto">
          <a:xfrm>
            <a:off x="6477000" y="51816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"Fred"</a:t>
            </a:r>
          </a:p>
        </p:txBody>
      </p:sp>
      <p:sp>
        <p:nvSpPr>
          <p:cNvPr id="6155" name="Line 2059"/>
          <p:cNvSpPr>
            <a:spLocks noChangeShapeType="1"/>
          </p:cNvSpPr>
          <p:nvPr/>
        </p:nvSpPr>
        <p:spPr bwMode="auto">
          <a:xfrm flipV="1">
            <a:off x="5029200" y="4419600"/>
            <a:ext cx="1447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56" name="Oval 2060"/>
          <p:cNvSpPr>
            <a:spLocks noChangeArrowheads="1"/>
          </p:cNvSpPr>
          <p:nvPr/>
        </p:nvSpPr>
        <p:spPr bwMode="auto">
          <a:xfrm>
            <a:off x="4953000" y="44196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6157" name="Line 2061"/>
          <p:cNvSpPr>
            <a:spLocks noChangeShapeType="1"/>
          </p:cNvSpPr>
          <p:nvPr/>
        </p:nvSpPr>
        <p:spPr bwMode="auto">
          <a:xfrm>
            <a:off x="5029200" y="5638800"/>
            <a:ext cx="1447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58" name="Oval 2062"/>
          <p:cNvSpPr>
            <a:spLocks noChangeArrowheads="1"/>
          </p:cNvSpPr>
          <p:nvPr/>
        </p:nvSpPr>
        <p:spPr bwMode="auto">
          <a:xfrm>
            <a:off x="4953000" y="55626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b="1"/>
              <a:t>Ταύτιση</a:t>
            </a:r>
            <a:r>
              <a:rPr lang="el-GR" altLang="el-GR" sz="3200"/>
              <a:t> σε αντιπαράθεση με </a:t>
            </a:r>
            <a:r>
              <a:rPr lang="el-GR" altLang="el-GR" sz="3200" b="1"/>
              <a:t>ισότητα</a:t>
            </a:r>
            <a:endParaRPr lang="en-AU" altLang="el-GR" sz="3200" b="1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67960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latin typeface="Times" panose="02020603050405020304" pitchFamily="18" charset="0"/>
              </a:rPr>
              <a:t>Για αντικείμενα τύπου διαφορετικού από </a:t>
            </a:r>
            <a:r>
              <a:rPr lang="en-AU" altLang="el-GR" sz="2400">
                <a:latin typeface="Times" panose="02020603050405020304" pitchFamily="18" charset="0"/>
              </a:rPr>
              <a:t>String:</a:t>
            </a:r>
          </a:p>
        </p:txBody>
      </p:sp>
      <p:sp>
        <p:nvSpPr>
          <p:cNvPr id="24580" name="Line 18"/>
          <p:cNvSpPr>
            <a:spLocks noChangeShapeType="1"/>
          </p:cNvSpPr>
          <p:nvPr/>
        </p:nvSpPr>
        <p:spPr bwMode="auto">
          <a:xfrm flipV="1">
            <a:off x="2057400" y="41148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4581" name="Line 19"/>
          <p:cNvSpPr>
            <a:spLocks noChangeShapeType="1"/>
          </p:cNvSpPr>
          <p:nvPr/>
        </p:nvSpPr>
        <p:spPr bwMode="auto">
          <a:xfrm flipH="1" flipV="1">
            <a:off x="3505200" y="3810000"/>
            <a:ext cx="1858888" cy="91514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4582" name="Text Box 22"/>
          <p:cNvSpPr txBox="1">
            <a:spLocks noChangeArrowheads="1"/>
          </p:cNvSpPr>
          <p:nvPr/>
        </p:nvSpPr>
        <p:spPr bwMode="auto">
          <a:xfrm>
            <a:off x="2590800" y="5715000"/>
            <a:ext cx="38211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>
                <a:latin typeface="Courier New" panose="02070309020205020404" pitchFamily="49" charset="0"/>
              </a:rPr>
              <a:t>person1 == person2</a:t>
            </a:r>
            <a:r>
              <a:rPr lang="en-AU" altLang="el-GR" sz="2400" b="1"/>
              <a:t>  ?</a:t>
            </a:r>
          </a:p>
        </p:txBody>
      </p:sp>
      <p:grpSp>
        <p:nvGrpSpPr>
          <p:cNvPr id="24583" name="Group 35"/>
          <p:cNvGrpSpPr>
            <a:grpSpLocks/>
          </p:cNvGrpSpPr>
          <p:nvPr/>
        </p:nvGrpSpPr>
        <p:grpSpPr bwMode="auto">
          <a:xfrm>
            <a:off x="1905000" y="2667000"/>
            <a:ext cx="1676400" cy="1516063"/>
            <a:chOff x="1200" y="1680"/>
            <a:chExt cx="1056" cy="955"/>
          </a:xfrm>
        </p:grpSpPr>
        <p:sp>
          <p:nvSpPr>
            <p:cNvPr id="24596" name="Oval 24"/>
            <p:cNvSpPr>
              <a:spLocks noChangeArrowheads="1"/>
            </p:cNvSpPr>
            <p:nvPr/>
          </p:nvSpPr>
          <p:spPr bwMode="auto">
            <a:xfrm>
              <a:off x="1200" y="1680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l-GR" sz="2400"/>
            </a:p>
          </p:txBody>
        </p:sp>
        <p:sp>
          <p:nvSpPr>
            <p:cNvPr id="24597" name="Line 25"/>
            <p:cNvSpPr>
              <a:spLocks noChangeShapeType="1"/>
            </p:cNvSpPr>
            <p:nvPr/>
          </p:nvSpPr>
          <p:spPr bwMode="auto">
            <a:xfrm>
              <a:off x="1368" y="1797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598" name="Line 26"/>
            <p:cNvSpPr>
              <a:spLocks noChangeShapeType="1"/>
            </p:cNvSpPr>
            <p:nvPr/>
          </p:nvSpPr>
          <p:spPr bwMode="auto">
            <a:xfrm flipV="1">
              <a:off x="1368" y="1798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599" name="Rectangle 27"/>
            <p:cNvSpPr>
              <a:spLocks noChangeArrowheads="1"/>
            </p:cNvSpPr>
            <p:nvPr/>
          </p:nvSpPr>
          <p:spPr bwMode="auto">
            <a:xfrm>
              <a:off x="1428" y="2059"/>
              <a:ext cx="600" cy="1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"Fred"</a:t>
              </a:r>
            </a:p>
          </p:txBody>
        </p:sp>
        <p:sp>
          <p:nvSpPr>
            <p:cNvPr id="24600" name="Text Box 28"/>
            <p:cNvSpPr txBox="1">
              <a:spLocks noChangeArrowheads="1"/>
            </p:cNvSpPr>
            <p:nvPr/>
          </p:nvSpPr>
          <p:spPr bwMode="auto">
            <a:xfrm>
              <a:off x="1440" y="1728"/>
              <a:ext cx="576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Person</a:t>
              </a:r>
            </a:p>
          </p:txBody>
        </p:sp>
      </p:grpSp>
      <p:grpSp>
        <p:nvGrpSpPr>
          <p:cNvPr id="24584" name="Group 36"/>
          <p:cNvGrpSpPr>
            <a:grpSpLocks/>
          </p:cNvGrpSpPr>
          <p:nvPr/>
        </p:nvGrpSpPr>
        <p:grpSpPr bwMode="auto">
          <a:xfrm>
            <a:off x="5029200" y="2590800"/>
            <a:ext cx="1676400" cy="1516063"/>
            <a:chOff x="3168" y="1632"/>
            <a:chExt cx="1056" cy="955"/>
          </a:xfrm>
        </p:grpSpPr>
        <p:sp>
          <p:nvSpPr>
            <p:cNvPr id="24591" name="Oval 30"/>
            <p:cNvSpPr>
              <a:spLocks noChangeArrowheads="1"/>
            </p:cNvSpPr>
            <p:nvPr/>
          </p:nvSpPr>
          <p:spPr bwMode="auto">
            <a:xfrm>
              <a:off x="3168" y="1632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l-GR" sz="2400"/>
            </a:p>
          </p:txBody>
        </p:sp>
        <p:sp>
          <p:nvSpPr>
            <p:cNvPr id="24592" name="Line 31"/>
            <p:cNvSpPr>
              <a:spLocks noChangeShapeType="1"/>
            </p:cNvSpPr>
            <p:nvPr/>
          </p:nvSpPr>
          <p:spPr bwMode="auto">
            <a:xfrm>
              <a:off x="3336" y="1749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593" name="Line 32"/>
            <p:cNvSpPr>
              <a:spLocks noChangeShapeType="1"/>
            </p:cNvSpPr>
            <p:nvPr/>
          </p:nvSpPr>
          <p:spPr bwMode="auto">
            <a:xfrm flipV="1">
              <a:off x="3336" y="1750"/>
              <a:ext cx="72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594" name="Rectangle 33"/>
            <p:cNvSpPr>
              <a:spLocks noChangeArrowheads="1"/>
            </p:cNvSpPr>
            <p:nvPr/>
          </p:nvSpPr>
          <p:spPr bwMode="auto">
            <a:xfrm>
              <a:off x="3396" y="2011"/>
              <a:ext cx="600" cy="1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"Fred"</a:t>
              </a:r>
            </a:p>
          </p:txBody>
        </p:sp>
        <p:sp>
          <p:nvSpPr>
            <p:cNvPr id="24595" name="Text Box 34"/>
            <p:cNvSpPr txBox="1">
              <a:spLocks noChangeArrowheads="1"/>
            </p:cNvSpPr>
            <p:nvPr/>
          </p:nvSpPr>
          <p:spPr bwMode="auto">
            <a:xfrm>
              <a:off x="3408" y="1680"/>
              <a:ext cx="576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Person</a:t>
              </a:r>
            </a:p>
          </p:txBody>
        </p:sp>
      </p:grpSp>
      <p:sp>
        <p:nvSpPr>
          <p:cNvPr id="24585" name="Text Box 39"/>
          <p:cNvSpPr txBox="1">
            <a:spLocks noChangeArrowheads="1"/>
          </p:cNvSpPr>
          <p:nvPr/>
        </p:nvSpPr>
        <p:spPr bwMode="auto">
          <a:xfrm>
            <a:off x="1871663" y="4540250"/>
            <a:ext cx="319087" cy="3667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>
              <a:latin typeface="Courier New" panose="02070309020205020404" pitchFamily="49" charset="0"/>
            </a:endParaRPr>
          </a:p>
        </p:txBody>
      </p:sp>
      <p:sp>
        <p:nvSpPr>
          <p:cNvPr id="24586" name="TextBox 21"/>
          <p:cNvSpPr txBox="1">
            <a:spLocks noChangeArrowheads="1"/>
          </p:cNvSpPr>
          <p:nvPr/>
        </p:nvSpPr>
        <p:spPr bwMode="auto">
          <a:xfrm>
            <a:off x="649288" y="4548188"/>
            <a:ext cx="1262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person1</a:t>
            </a:r>
            <a:endParaRPr lang="el-GR" altLang="el-GR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 Box 39">
            <a:extLst>
              <a:ext uri="{FF2B5EF4-FFF2-40B4-BE49-F238E27FC236}">
                <a16:creationId xmlns:a16="http://schemas.microsoft.com/office/drawing/2014/main" id="{96492985-4082-B435-0AA2-D04398A56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7163" y="4567238"/>
            <a:ext cx="320675" cy="3667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>
              <a:latin typeface="Courier New" panose="02070309020205020404" pitchFamily="49" charset="0"/>
            </a:endParaRPr>
          </a:p>
        </p:txBody>
      </p:sp>
      <p:sp>
        <p:nvSpPr>
          <p:cNvPr id="3" name="TextBox 23">
            <a:extLst>
              <a:ext uri="{FF2B5EF4-FFF2-40B4-BE49-F238E27FC236}">
                <a16:creationId xmlns:a16="http://schemas.microsoft.com/office/drawing/2014/main" id="{E797F109-3994-D85B-1AB3-B762A1946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75" y="4575175"/>
            <a:ext cx="1260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person2</a:t>
            </a:r>
            <a:endParaRPr lang="el-GR" altLang="el-GR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Oval 2064">
            <a:extLst>
              <a:ext uri="{FF2B5EF4-FFF2-40B4-BE49-F238E27FC236}">
                <a16:creationId xmlns:a16="http://schemas.microsoft.com/office/drawing/2014/main" id="{EE635448-98CF-77D3-5416-C0A8200D8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687888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6" name="Oval 2064">
            <a:extLst>
              <a:ext uri="{FF2B5EF4-FFF2-40B4-BE49-F238E27FC236}">
                <a16:creationId xmlns:a16="http://schemas.microsoft.com/office/drawing/2014/main" id="{2224ED01-693D-A75C-720F-93C4B89D4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662488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2F4B51B9-5F6B-3B23-0C83-BC4377F5087D}"/>
              </a:ext>
            </a:extLst>
          </p:cNvPr>
          <p:cNvSpPr/>
          <p:nvPr/>
        </p:nvSpPr>
        <p:spPr bwMode="auto">
          <a:xfrm>
            <a:off x="467544" y="3789040"/>
            <a:ext cx="4248472" cy="187220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2">
            <a:extLst>
              <a:ext uri="{FF2B5EF4-FFF2-40B4-BE49-F238E27FC236}">
                <a16:creationId xmlns:a16="http://schemas.microsoft.com/office/drawing/2014/main" id="{A1A84307-1165-38BD-6195-5392FE403AE3}"/>
              </a:ext>
            </a:extLst>
          </p:cNvPr>
          <p:cNvSpPr/>
          <p:nvPr/>
        </p:nvSpPr>
        <p:spPr bwMode="auto">
          <a:xfrm>
            <a:off x="539552" y="3861048"/>
            <a:ext cx="4104456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02">
            <a:extLst>
              <a:ext uri="{FF2B5EF4-FFF2-40B4-BE49-F238E27FC236}">
                <a16:creationId xmlns:a16="http://schemas.microsoft.com/office/drawing/2014/main" id="{1BA54443-3F8D-3DE2-D00F-F6FB0FF676A8}"/>
              </a:ext>
            </a:extLst>
          </p:cNvPr>
          <p:cNvSpPr/>
          <p:nvPr/>
        </p:nvSpPr>
        <p:spPr bwMode="auto">
          <a:xfrm>
            <a:off x="467544" y="1340768"/>
            <a:ext cx="4248472" cy="1872208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0">
            <a:extLst>
              <a:ext uri="{FF2B5EF4-FFF2-40B4-BE49-F238E27FC236}">
                <a16:creationId xmlns:a16="http://schemas.microsoft.com/office/drawing/2014/main" id="{AD910995-54ED-C345-9850-1AFE6D5035E8}"/>
              </a:ext>
            </a:extLst>
          </p:cNvPr>
          <p:cNvSpPr/>
          <p:nvPr/>
        </p:nvSpPr>
        <p:spPr bwMode="auto">
          <a:xfrm>
            <a:off x="539552" y="1412776"/>
            <a:ext cx="4104456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E9F226C6-5735-0D03-1199-B3E59DAE17A2}"/>
              </a:ext>
            </a:extLst>
          </p:cNvPr>
          <p:cNvSpPr/>
          <p:nvPr/>
        </p:nvSpPr>
        <p:spPr bwMode="auto">
          <a:xfrm>
            <a:off x="611560" y="4221088"/>
            <a:ext cx="3960440" cy="1368152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9F63BB76-0029-3A71-E0F6-4E081D9B06EB}"/>
              </a:ext>
            </a:extLst>
          </p:cNvPr>
          <p:cNvSpPr/>
          <p:nvPr/>
        </p:nvSpPr>
        <p:spPr bwMode="auto">
          <a:xfrm>
            <a:off x="1619672" y="5157192"/>
            <a:ext cx="288032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Ορθογώνιο: Στρογγύλεμα γωνιών 21">
            <a:extLst>
              <a:ext uri="{FF2B5EF4-FFF2-40B4-BE49-F238E27FC236}">
                <a16:creationId xmlns:a16="http://schemas.microsoft.com/office/drawing/2014/main" id="{8205CCCE-432C-C3D4-81B2-CE200E1687EE}"/>
              </a:ext>
            </a:extLst>
          </p:cNvPr>
          <p:cNvSpPr/>
          <p:nvPr/>
        </p:nvSpPr>
        <p:spPr bwMode="auto">
          <a:xfrm>
            <a:off x="1619672" y="4509120"/>
            <a:ext cx="288032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00304302-0DA3-81C1-0FE2-A4A865D9C3DC}"/>
              </a:ext>
            </a:extLst>
          </p:cNvPr>
          <p:cNvSpPr/>
          <p:nvPr/>
        </p:nvSpPr>
        <p:spPr bwMode="auto">
          <a:xfrm>
            <a:off x="611560" y="1772816"/>
            <a:ext cx="3960440" cy="1368152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7AF5075A-0672-8E4B-3C2C-7D41E923382D}"/>
              </a:ext>
            </a:extLst>
          </p:cNvPr>
          <p:cNvSpPr/>
          <p:nvPr/>
        </p:nvSpPr>
        <p:spPr bwMode="auto">
          <a:xfrm>
            <a:off x="1619672" y="2708920"/>
            <a:ext cx="288032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EED5EB5A-F891-DA2C-F3B6-083608A93019}"/>
              </a:ext>
            </a:extLst>
          </p:cNvPr>
          <p:cNvSpPr/>
          <p:nvPr/>
        </p:nvSpPr>
        <p:spPr bwMode="auto">
          <a:xfrm>
            <a:off x="1619672" y="2060848"/>
            <a:ext cx="288032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12">
            <a:extLst>
              <a:ext uri="{FF2B5EF4-FFF2-40B4-BE49-F238E27FC236}">
                <a16:creationId xmlns:a16="http://schemas.microsoft.com/office/drawing/2014/main" id="{134E3D18-F950-9423-7C35-35B869CB15DD}"/>
              </a:ext>
            </a:extLst>
          </p:cNvPr>
          <p:cNvSpPr/>
          <p:nvPr/>
        </p:nvSpPr>
        <p:spPr bwMode="auto">
          <a:xfrm>
            <a:off x="4895528" y="1340768"/>
            <a:ext cx="3852936" cy="165618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1">
            <a:extLst>
              <a:ext uri="{FF2B5EF4-FFF2-40B4-BE49-F238E27FC236}">
                <a16:creationId xmlns:a16="http://schemas.microsoft.com/office/drawing/2014/main" id="{9E570C09-1E59-3442-090B-FC638D6C3054}"/>
              </a:ext>
            </a:extLst>
          </p:cNvPr>
          <p:cNvSpPr/>
          <p:nvPr/>
        </p:nvSpPr>
        <p:spPr bwMode="auto">
          <a:xfrm>
            <a:off x="4967536" y="1412776"/>
            <a:ext cx="3708920" cy="151216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FD85E95-106A-A769-7FDA-95EE2D6E09FD}"/>
              </a:ext>
            </a:extLst>
          </p:cNvPr>
          <p:cNvSpPr/>
          <p:nvPr/>
        </p:nvSpPr>
        <p:spPr bwMode="auto">
          <a:xfrm>
            <a:off x="5004048" y="1484784"/>
            <a:ext cx="3600400" cy="1368152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4201A65-FA1D-3B8F-FCAE-4A479B93B865}"/>
              </a:ext>
            </a:extLst>
          </p:cNvPr>
          <p:cNvSpPr/>
          <p:nvPr/>
        </p:nvSpPr>
        <p:spPr bwMode="auto">
          <a:xfrm>
            <a:off x="6012160" y="2420888"/>
            <a:ext cx="252028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59FF0B84-DEDA-CE4A-DBB2-F0A054B508AD}"/>
              </a:ext>
            </a:extLst>
          </p:cNvPr>
          <p:cNvSpPr/>
          <p:nvPr/>
        </p:nvSpPr>
        <p:spPr bwMode="auto">
          <a:xfrm>
            <a:off x="6012160" y="1772816"/>
            <a:ext cx="2520280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153400" cy="565150"/>
          </a:xfrm>
        </p:spPr>
        <p:txBody>
          <a:bodyPr/>
          <a:lstStyle/>
          <a:p>
            <a:r>
              <a:rPr lang="el-GR" altLang="el-GR" sz="2800" b="1"/>
              <a:t>Ταύτιση</a:t>
            </a:r>
            <a:r>
              <a:rPr lang="el-GR" altLang="el-GR" sz="2800"/>
              <a:t> σε αντιπαράθεση με </a:t>
            </a:r>
            <a:r>
              <a:rPr lang="el-GR" altLang="el-GR" sz="2800" b="1"/>
              <a:t>ισότητα</a:t>
            </a:r>
            <a:r>
              <a:rPr lang="en-AU" altLang="el-GR" sz="2800"/>
              <a:t> </a:t>
            </a:r>
            <a:r>
              <a:rPr lang="el-GR" altLang="el-GR" sz="2800"/>
              <a:t>για </a:t>
            </a:r>
            <a:r>
              <a:rPr lang="en-AU" altLang="el-GR" sz="2800"/>
              <a:t>Strings</a:t>
            </a:r>
          </a:p>
        </p:txBody>
      </p:sp>
      <p:sp>
        <p:nvSpPr>
          <p:cNvPr id="25603" name="Text Box 23"/>
          <p:cNvSpPr txBox="1">
            <a:spLocks noChangeArrowheads="1"/>
          </p:cNvSpPr>
          <p:nvPr/>
        </p:nvSpPr>
        <p:spPr bwMode="auto">
          <a:xfrm>
            <a:off x="533400" y="1425575"/>
            <a:ext cx="3216275" cy="169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String command=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"quit"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US" altLang="el-GR" sz="1800" b="1" dirty="0">
                <a:latin typeface="Courier New" panose="02070309020205020404" pitchFamily="49" charset="0"/>
              </a:rPr>
              <a:t> (command == 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"quit"</a:t>
            </a:r>
            <a:r>
              <a:rPr lang="en-US" altLang="el-GR" sz="18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00B0F0"/>
                </a:solidFill>
                <a:latin typeface="Courier New" panose="02070309020205020404" pitchFamily="49" charset="0"/>
              </a:rPr>
              <a:t>true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00B0F0"/>
                </a:solidFill>
                <a:latin typeface="Courier New" panose="02070309020205020404" pitchFamily="49" charset="0"/>
              </a:rPr>
              <a:t>false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  <a:endParaRPr lang="en-AU" altLang="el-GR" sz="1800" b="1" dirty="0">
              <a:latin typeface="Courier New" panose="02070309020205020404" pitchFamily="49" charset="0"/>
            </a:endParaRP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4905375" y="1466850"/>
            <a:ext cx="3767138" cy="1695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US" altLang="el-GR" sz="1800" b="1" dirty="0">
                <a:latin typeface="Courier New" panose="02070309020205020404" pitchFamily="49" charset="0"/>
              </a:rPr>
              <a:t> (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"qui"</a:t>
            </a:r>
            <a:r>
              <a:rPr lang="en-US" altLang="el-GR" sz="1800" b="1" dirty="0">
                <a:latin typeface="Courier New" panose="02070309020205020404" pitchFamily="49" charset="0"/>
              </a:rPr>
              <a:t> + 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"t"</a:t>
            </a:r>
            <a:r>
              <a:rPr lang="en-US" altLang="el-GR" sz="1800" b="1" dirty="0">
                <a:latin typeface="Courier New" panose="02070309020205020404" pitchFamily="49" charset="0"/>
              </a:rPr>
              <a:t>== 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"quit"</a:t>
            </a:r>
            <a:r>
              <a:rPr lang="en-US" altLang="el-GR" sz="18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00B0F0"/>
                </a:solidFill>
                <a:latin typeface="Courier New" panose="02070309020205020404" pitchFamily="49" charset="0"/>
              </a:rPr>
              <a:t>true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00B0F0"/>
                </a:solidFill>
                <a:latin typeface="Courier New" panose="02070309020205020404" pitchFamily="49" charset="0"/>
              </a:rPr>
              <a:t>false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latin typeface="Courier New" panose="02070309020205020404" pitchFamily="49" charset="0"/>
            </a:endParaRP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533400" y="3829050"/>
            <a:ext cx="4179888" cy="1695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String command=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"qui"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US" altLang="el-GR" sz="1800" b="1" dirty="0">
                <a:latin typeface="Courier New" panose="02070309020205020404" pitchFamily="49" charset="0"/>
              </a:rPr>
              <a:t> (command + 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"t"</a:t>
            </a:r>
            <a:r>
              <a:rPr lang="en-US" altLang="el-GR" sz="1800" b="1" dirty="0">
                <a:latin typeface="Courier New" panose="02070309020205020404" pitchFamily="49" charset="0"/>
              </a:rPr>
              <a:t> == </a:t>
            </a:r>
            <a:r>
              <a:rPr lang="en-US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"quit"</a:t>
            </a:r>
            <a:r>
              <a:rPr lang="en-US" altLang="el-GR" sz="18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00B0F0"/>
                </a:solidFill>
                <a:latin typeface="Courier New" panose="02070309020205020404" pitchFamily="49" charset="0"/>
              </a:rPr>
              <a:t>true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1800" b="1" dirty="0">
                <a:latin typeface="Courier New" panose="02070309020205020404" pitchFamily="49" charset="0"/>
              </a:rPr>
              <a:t>        </a:t>
            </a:r>
            <a:r>
              <a:rPr lang="en-US" altLang="el-GR" sz="18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l-GR" sz="1800" b="1" dirty="0">
                <a:latin typeface="Courier New" panose="02070309020205020404" pitchFamily="49" charset="0"/>
              </a:rPr>
              <a:t> </a:t>
            </a:r>
            <a:r>
              <a:rPr lang="en-US" altLang="el-GR" sz="1800" b="1" dirty="0">
                <a:solidFill>
                  <a:srgbClr val="00B0F0"/>
                </a:solidFill>
                <a:latin typeface="Courier New" panose="02070309020205020404" pitchFamily="49" charset="0"/>
              </a:rPr>
              <a:t>false</a:t>
            </a:r>
            <a:r>
              <a:rPr lang="en-US" altLang="el-GR" sz="1800" b="1" dirty="0">
                <a:latin typeface="Courier New" panose="02070309020205020404" pitchFamily="49" charset="0"/>
              </a:rPr>
              <a:t>;</a:t>
            </a:r>
            <a:endParaRPr lang="en-AU" altLang="el-GR" sz="1800" b="1" dirty="0">
              <a:latin typeface="Courier New" panose="02070309020205020404" pitchFamily="49" charset="0"/>
            </a:endParaRPr>
          </a:p>
        </p:txBody>
      </p:sp>
      <p:sp>
        <p:nvSpPr>
          <p:cNvPr id="19" name="Text Box 30"/>
          <p:cNvSpPr txBox="1">
            <a:spLocks noChangeArrowheads="1"/>
          </p:cNvSpPr>
          <p:nvPr/>
        </p:nvSpPr>
        <p:spPr bwMode="auto">
          <a:xfrm>
            <a:off x="2141538" y="2917825"/>
            <a:ext cx="168592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3600">
                <a:solidFill>
                  <a:srgbClr val="00B050"/>
                </a:solidFill>
                <a:latin typeface="Arial" panose="020B0604020202020204" pitchFamily="34" charset="0"/>
                <a:sym typeface="Zapf Dingbats" charset="2"/>
              </a:rPr>
              <a:t> </a:t>
            </a:r>
            <a:r>
              <a:rPr lang="en-AU" altLang="el-GR" sz="3600">
                <a:solidFill>
                  <a:srgbClr val="00B050"/>
                </a:solidFill>
                <a:latin typeface="Arial" panose="020B0604020202020204" pitchFamily="34" charset="0"/>
              </a:rPr>
              <a:t>True</a:t>
            </a:r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6954838" y="2932113"/>
            <a:ext cx="168592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3600">
                <a:solidFill>
                  <a:srgbClr val="00B050"/>
                </a:solidFill>
                <a:latin typeface="Arial" panose="020B0604020202020204" pitchFamily="34" charset="0"/>
                <a:sym typeface="Zapf Dingbats" charset="2"/>
              </a:rPr>
              <a:t> </a:t>
            </a:r>
            <a:r>
              <a:rPr lang="en-AU" altLang="el-GR" sz="3600">
                <a:solidFill>
                  <a:srgbClr val="00B050"/>
                </a:solidFill>
                <a:latin typeface="Arial" panose="020B0604020202020204" pitchFamily="34" charset="0"/>
              </a:rPr>
              <a:t>True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3014663" y="5468938"/>
            <a:ext cx="1890712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3600">
                <a:solidFill>
                  <a:srgbClr val="FF0000"/>
                </a:solidFill>
                <a:latin typeface="Arial" panose="020B0604020202020204" pitchFamily="34" charset="0"/>
                <a:sym typeface="Zapf Dingbats" charset="2"/>
              </a:rPr>
              <a:t> </a:t>
            </a:r>
            <a:r>
              <a:rPr lang="en-AU" altLang="el-GR" sz="3600">
                <a:solidFill>
                  <a:srgbClr val="FF0000"/>
                </a:solidFill>
                <a:latin typeface="Arial" panose="020B0604020202020204" pitchFamily="34" charset="0"/>
              </a:rPr>
              <a:t>False</a:t>
            </a:r>
          </a:p>
        </p:txBody>
      </p:sp>
      <p:sp>
        <p:nvSpPr>
          <p:cNvPr id="3" name="Dodecagon 2"/>
          <p:cNvSpPr/>
          <p:nvPr/>
        </p:nvSpPr>
        <p:spPr bwMode="auto">
          <a:xfrm>
            <a:off x="5580063" y="3562350"/>
            <a:ext cx="2736850" cy="2314575"/>
          </a:xfrm>
          <a:prstGeom prst="dodecagon">
            <a:avLst/>
          </a:prstGeom>
          <a:solidFill>
            <a:srgbClr val="FF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487" tIns="44450" rIns="90487" bIns="44450"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defRPr/>
            </a:pPr>
            <a:r>
              <a:rPr lang="el-GR" alt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  <a:sym typeface="Zapf Dingbats" charset="2"/>
              </a:rPr>
              <a:t>Αποφύγετε </a:t>
            </a:r>
            <a:endParaRPr lang="en-US" altLang="el-GR" dirty="0">
              <a:solidFill>
                <a:schemeClr val="bg1">
                  <a:lumMod val="20000"/>
                  <a:lumOff val="80000"/>
                </a:schemeClr>
              </a:solidFill>
              <a:latin typeface="Arial" panose="020B0604020202020204" pitchFamily="34" charset="0"/>
              <a:sym typeface="Zapf Dingbats" charset="2"/>
            </a:endParaRPr>
          </a:p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defRPr/>
            </a:pPr>
            <a:r>
              <a:rPr lang="el-GR" alt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  <a:sym typeface="Zapf Dingbats" charset="2"/>
              </a:rPr>
              <a:t>την χρήση </a:t>
            </a:r>
            <a:endParaRPr lang="en-US" altLang="el-GR" dirty="0">
              <a:solidFill>
                <a:schemeClr val="bg1">
                  <a:lumMod val="20000"/>
                  <a:lumOff val="80000"/>
                </a:schemeClr>
              </a:solidFill>
              <a:latin typeface="Arial" panose="020B0604020202020204" pitchFamily="34" charset="0"/>
              <a:sym typeface="Zapf Dingbats" charset="2"/>
            </a:endParaRPr>
          </a:p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defRPr/>
            </a:pPr>
            <a:r>
              <a:rPr lang="en-US" altLang="el-GR" b="1" dirty="0">
                <a:solidFill>
                  <a:schemeClr val="bg1">
                    <a:lumMod val="20000"/>
                    <a:lumOff val="80000"/>
                  </a:schemeClr>
                </a:solidFill>
                <a:latin typeface="Courier New" panose="02070309020205020404" pitchFamily="49" charset="0"/>
              </a:rPr>
              <a:t>"=="</a:t>
            </a:r>
            <a:r>
              <a:rPr lang="el-GR" altLang="el-GR" b="1" dirty="0">
                <a:solidFill>
                  <a:schemeClr val="bg1">
                    <a:lumMod val="20000"/>
                    <a:lumOff val="80000"/>
                  </a:schemeClr>
                </a:solidFill>
                <a:latin typeface="Courier New" panose="02070309020205020404" pitchFamily="49" charset="0"/>
              </a:rPr>
              <a:t> </a:t>
            </a:r>
            <a:endParaRPr lang="en-US" altLang="el-GR" b="1" dirty="0">
              <a:solidFill>
                <a:schemeClr val="bg1">
                  <a:lumMod val="20000"/>
                  <a:lumOff val="80000"/>
                </a:schemeClr>
              </a:solidFill>
              <a:latin typeface="Courier New" panose="02070309020205020404" pitchFamily="49" charset="0"/>
            </a:endParaRPr>
          </a:p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defRPr/>
            </a:pPr>
            <a:r>
              <a:rPr lang="el-GR" alt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με </a:t>
            </a:r>
            <a:r>
              <a:rPr lang="en-US" alt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String</a:t>
            </a:r>
            <a:r>
              <a:rPr lang="el-GR" altLang="el-GR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  <a:sym typeface="Zapf Dingbats" charset="2"/>
              </a:rPr>
              <a:t> </a:t>
            </a:r>
            <a:endParaRPr lang="en-AU" altLang="el-GR" dirty="0">
              <a:solidFill>
                <a:schemeClr val="bg1">
                  <a:lumMod val="20000"/>
                  <a:lumOff val="80000"/>
                </a:schemeClr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endParaRPr lang="en-US" dirty="0"/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 animBg="1"/>
      <p:bldP spid="16" grpId="0" animBg="1"/>
      <p:bldP spid="22" grpId="0" animBg="1"/>
      <p:bldP spid="9" grpId="0" animBg="1"/>
      <p:bldP spid="10" grpId="0" animBg="1"/>
      <p:bldP spid="2" grpId="0" animBg="1"/>
      <p:bldP spid="4" grpId="0" animBg="1"/>
      <p:bldP spid="14" grpId="0" animBg="1"/>
      <p:bldP spid="17" grpId="0"/>
      <p:bldP spid="18" grpId="0"/>
      <p:bldP spid="19" grpId="0"/>
      <p:bldP spid="20" grpId="0"/>
      <p:bldP spid="21" grpId="0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501650"/>
            <a:ext cx="8001000" cy="565150"/>
          </a:xfrm>
        </p:spPr>
        <p:txBody>
          <a:bodyPr/>
          <a:lstStyle/>
          <a:p>
            <a:r>
              <a:rPr lang="el-GR" altLang="el-GR" sz="2800" b="1"/>
              <a:t>Ταύτιση</a:t>
            </a:r>
            <a:r>
              <a:rPr lang="el-GR" altLang="el-GR" sz="2800"/>
              <a:t> σε αντιπαράθεση με </a:t>
            </a:r>
            <a:r>
              <a:rPr lang="el-GR" altLang="el-GR" sz="2800" b="1"/>
              <a:t>ισότητα</a:t>
            </a:r>
            <a:r>
              <a:rPr lang="en-AU" altLang="el-GR" sz="2800"/>
              <a:t> </a:t>
            </a:r>
            <a:r>
              <a:rPr lang="el-GR" altLang="el-GR" sz="2800"/>
              <a:t>για </a:t>
            </a:r>
            <a:r>
              <a:rPr lang="en-AU" altLang="el-GR" sz="2800"/>
              <a:t>Strings</a:t>
            </a:r>
          </a:p>
        </p:txBody>
      </p:sp>
      <p:grpSp>
        <p:nvGrpSpPr>
          <p:cNvPr id="26627" name="Group 1027"/>
          <p:cNvGrpSpPr>
            <a:grpSpLocks/>
          </p:cNvGrpSpPr>
          <p:nvPr/>
        </p:nvGrpSpPr>
        <p:grpSpPr bwMode="auto">
          <a:xfrm>
            <a:off x="1981200" y="3505200"/>
            <a:ext cx="1676400" cy="1516063"/>
            <a:chOff x="2832" y="1248"/>
            <a:chExt cx="1056" cy="955"/>
          </a:xfrm>
        </p:grpSpPr>
        <p:sp>
          <p:nvSpPr>
            <p:cNvPr id="26640" name="Oval 1028"/>
            <p:cNvSpPr>
              <a:spLocks noChangeArrowheads="1"/>
            </p:cNvSpPr>
            <p:nvPr/>
          </p:nvSpPr>
          <p:spPr bwMode="auto">
            <a:xfrm>
              <a:off x="2832" y="1248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400">
                  <a:latin typeface="Courier New" panose="02070309020205020404" pitchFamily="49" charset="0"/>
                </a:rPr>
                <a:t>"quit"</a:t>
              </a:r>
              <a:endParaRPr lang="en-AU" altLang="el-GR" sz="2400"/>
            </a:p>
          </p:txBody>
        </p:sp>
        <p:sp>
          <p:nvSpPr>
            <p:cNvPr id="26641" name="Text Box 1029"/>
            <p:cNvSpPr txBox="1">
              <a:spLocks noChangeArrowheads="1"/>
            </p:cNvSpPr>
            <p:nvPr/>
          </p:nvSpPr>
          <p:spPr bwMode="auto">
            <a:xfrm>
              <a:off x="2976" y="1296"/>
              <a:ext cx="52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String</a:t>
              </a:r>
            </a:p>
          </p:txBody>
        </p:sp>
      </p:grpSp>
      <p:sp>
        <p:nvSpPr>
          <p:cNvPr id="2" name="Ορθογώνιο12">
            <a:extLst>
              <a:ext uri="{FF2B5EF4-FFF2-40B4-BE49-F238E27FC236}">
                <a16:creationId xmlns:a16="http://schemas.microsoft.com/office/drawing/2014/main" id="{47AB2C74-B74F-B104-D3B6-409A61ECAF94}"/>
              </a:ext>
            </a:extLst>
          </p:cNvPr>
          <p:cNvSpPr/>
          <p:nvPr/>
        </p:nvSpPr>
        <p:spPr bwMode="auto">
          <a:xfrm>
            <a:off x="467544" y="1268760"/>
            <a:ext cx="4536504" cy="216024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1">
            <a:extLst>
              <a:ext uri="{FF2B5EF4-FFF2-40B4-BE49-F238E27FC236}">
                <a16:creationId xmlns:a16="http://schemas.microsoft.com/office/drawing/2014/main" id="{8801DAC0-9EA7-E425-C570-D2B08A4162C4}"/>
              </a:ext>
            </a:extLst>
          </p:cNvPr>
          <p:cNvSpPr/>
          <p:nvPr/>
        </p:nvSpPr>
        <p:spPr bwMode="auto">
          <a:xfrm>
            <a:off x="539552" y="1340768"/>
            <a:ext cx="4392488" cy="201622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6D79B04-79BF-3FBB-10AE-74F933CB8AD0}"/>
              </a:ext>
            </a:extLst>
          </p:cNvPr>
          <p:cNvSpPr/>
          <p:nvPr/>
        </p:nvSpPr>
        <p:spPr bwMode="auto">
          <a:xfrm>
            <a:off x="611560" y="1844824"/>
            <a:ext cx="4248472" cy="144016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6F5FEAB-8A07-339D-BC11-10C7AD852FAA}"/>
              </a:ext>
            </a:extLst>
          </p:cNvPr>
          <p:cNvSpPr/>
          <p:nvPr/>
        </p:nvSpPr>
        <p:spPr bwMode="auto">
          <a:xfrm>
            <a:off x="1115616" y="2492896"/>
            <a:ext cx="367240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628" name="Line 1030"/>
          <p:cNvSpPr>
            <a:spLocks noChangeShapeType="1"/>
          </p:cNvSpPr>
          <p:nvPr/>
        </p:nvSpPr>
        <p:spPr bwMode="auto">
          <a:xfrm flipV="1">
            <a:off x="2133600" y="49530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6629" name="Text Box 1031"/>
          <p:cNvSpPr txBox="1">
            <a:spLocks noChangeArrowheads="1"/>
          </p:cNvSpPr>
          <p:nvPr/>
        </p:nvSpPr>
        <p:spPr bwMode="auto">
          <a:xfrm>
            <a:off x="1965325" y="5422900"/>
            <a:ext cx="320675" cy="3667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26630" name="Text Box 1032"/>
          <p:cNvSpPr txBox="1">
            <a:spLocks noChangeArrowheads="1"/>
          </p:cNvSpPr>
          <p:nvPr/>
        </p:nvSpPr>
        <p:spPr bwMode="auto">
          <a:xfrm>
            <a:off x="533400" y="1425575"/>
            <a:ext cx="4183837" cy="1874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command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"quit"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command.equals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"quit"</a:t>
            </a:r>
            <a:r>
              <a:rPr lang="en-AU" altLang="el-GR" sz="2000" b="1" dirty="0">
                <a:latin typeface="Courier New" panose="02070309020205020404" pitchFamily="49" charset="0"/>
              </a:rPr>
              <a:t>))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grpSp>
        <p:nvGrpSpPr>
          <p:cNvPr id="26631" name="Group 1033"/>
          <p:cNvGrpSpPr>
            <a:grpSpLocks/>
          </p:cNvGrpSpPr>
          <p:nvPr/>
        </p:nvGrpSpPr>
        <p:grpSpPr bwMode="auto">
          <a:xfrm>
            <a:off x="6172200" y="3505200"/>
            <a:ext cx="1676400" cy="1516063"/>
            <a:chOff x="2832" y="1248"/>
            <a:chExt cx="1056" cy="955"/>
          </a:xfrm>
        </p:grpSpPr>
        <p:sp>
          <p:nvSpPr>
            <p:cNvPr id="26638" name="Oval 1034"/>
            <p:cNvSpPr>
              <a:spLocks noChangeArrowheads="1"/>
            </p:cNvSpPr>
            <p:nvPr/>
          </p:nvSpPr>
          <p:spPr bwMode="auto">
            <a:xfrm>
              <a:off x="2832" y="1248"/>
              <a:ext cx="1056" cy="95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400">
                  <a:latin typeface="Courier New" panose="02070309020205020404" pitchFamily="49" charset="0"/>
                </a:rPr>
                <a:t>"quit"</a:t>
              </a:r>
              <a:endParaRPr lang="en-AU" altLang="el-GR" sz="2400"/>
            </a:p>
          </p:txBody>
        </p:sp>
        <p:sp>
          <p:nvSpPr>
            <p:cNvPr id="26639" name="Text Box 1035"/>
            <p:cNvSpPr txBox="1">
              <a:spLocks noChangeArrowheads="1"/>
            </p:cNvSpPr>
            <p:nvPr/>
          </p:nvSpPr>
          <p:spPr bwMode="auto">
            <a:xfrm>
              <a:off x="2976" y="1296"/>
              <a:ext cx="528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2000">
                  <a:latin typeface="Times" panose="02020603050405020304" pitchFamily="18" charset="0"/>
                </a:rPr>
                <a:t>String</a:t>
              </a:r>
            </a:p>
          </p:txBody>
        </p:sp>
      </p:grpSp>
      <p:sp>
        <p:nvSpPr>
          <p:cNvPr id="26632" name="Text Box 1036"/>
          <p:cNvSpPr txBox="1">
            <a:spLocks noChangeArrowheads="1"/>
          </p:cNvSpPr>
          <p:nvPr/>
        </p:nvSpPr>
        <p:spPr bwMode="auto">
          <a:xfrm>
            <a:off x="4038600" y="3962400"/>
            <a:ext cx="18288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3600">
                <a:latin typeface="Courier New" panose="02070309020205020404" pitchFamily="49" charset="0"/>
              </a:rPr>
              <a:t>equals</a:t>
            </a:r>
          </a:p>
        </p:txBody>
      </p:sp>
      <p:sp>
        <p:nvSpPr>
          <p:cNvPr id="26633" name="Text Box 1037"/>
          <p:cNvSpPr txBox="1">
            <a:spLocks noChangeArrowheads="1"/>
          </p:cNvSpPr>
          <p:nvPr/>
        </p:nvSpPr>
        <p:spPr bwMode="auto">
          <a:xfrm>
            <a:off x="8153400" y="3962400"/>
            <a:ext cx="45561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3600">
                <a:latin typeface="Courier New" panose="02070309020205020404" pitchFamily="49" charset="0"/>
              </a:rPr>
              <a:t>?</a:t>
            </a:r>
          </a:p>
        </p:txBody>
      </p:sp>
      <p:sp>
        <p:nvSpPr>
          <p:cNvPr id="26634" name="Text Box 1038"/>
          <p:cNvSpPr txBox="1">
            <a:spLocks noChangeArrowheads="1"/>
          </p:cNvSpPr>
          <p:nvPr/>
        </p:nvSpPr>
        <p:spPr bwMode="auto">
          <a:xfrm>
            <a:off x="6477000" y="5486400"/>
            <a:ext cx="167005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3600" dirty="0">
                <a:latin typeface="Arial" panose="020B0604020202020204" pitchFamily="34" charset="0"/>
              </a:rPr>
              <a:t> </a:t>
            </a:r>
            <a:r>
              <a:rPr lang="en-AU" altLang="el-GR" sz="3600" dirty="0">
                <a:solidFill>
                  <a:srgbClr val="00B050"/>
                </a:solidFill>
                <a:latin typeface="Arial" panose="020B0604020202020204" pitchFamily="34" charset="0"/>
                <a:sym typeface="Zapf Dingbats" charset="2"/>
              </a:rPr>
              <a:t></a:t>
            </a:r>
            <a:r>
              <a:rPr lang="en-AU" altLang="el-GR" sz="3600" dirty="0">
                <a:solidFill>
                  <a:srgbClr val="00B050"/>
                </a:solidFill>
                <a:latin typeface="Arial" panose="020B0604020202020204" pitchFamily="34" charset="0"/>
              </a:rPr>
              <a:t> true</a:t>
            </a:r>
          </a:p>
        </p:txBody>
      </p:sp>
      <p:sp>
        <p:nvSpPr>
          <p:cNvPr id="26635" name="Text Box 1041"/>
          <p:cNvSpPr txBox="1">
            <a:spLocks noChangeArrowheads="1"/>
          </p:cNvSpPr>
          <p:nvPr/>
        </p:nvSpPr>
        <p:spPr bwMode="auto">
          <a:xfrm>
            <a:off x="5334000" y="1524000"/>
            <a:ext cx="3276600" cy="406400"/>
          </a:xfrm>
          <a:prstGeom prst="rect">
            <a:avLst/>
          </a:prstGeom>
          <a:solidFill>
            <a:srgbClr val="D7D7D7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>
                <a:latin typeface="Times" panose="02020603050405020304" pitchFamily="18" charset="0"/>
              </a:rPr>
              <a:t>equals </a:t>
            </a:r>
            <a:r>
              <a:rPr lang="el-GR" altLang="el-GR" sz="2000">
                <a:latin typeface="Times" panose="02020603050405020304" pitchFamily="18" charset="0"/>
              </a:rPr>
              <a:t>ελέγχει για ισότητα</a:t>
            </a:r>
            <a:endParaRPr lang="en-AU" altLang="el-GR" sz="2000">
              <a:latin typeface="Times" panose="02020603050405020304" pitchFamily="18" charset="0"/>
            </a:endParaRPr>
          </a:p>
        </p:txBody>
      </p:sp>
      <p:sp>
        <p:nvSpPr>
          <p:cNvPr id="26636" name="Oval 2064"/>
          <p:cNvSpPr>
            <a:spLocks noChangeArrowheads="1"/>
          </p:cNvSpPr>
          <p:nvPr/>
        </p:nvSpPr>
        <p:spPr bwMode="auto">
          <a:xfrm>
            <a:off x="2044700" y="55245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26637" name="TextBox 21"/>
          <p:cNvSpPr txBox="1">
            <a:spLocks noChangeArrowheads="1"/>
          </p:cNvSpPr>
          <p:nvPr/>
        </p:nvSpPr>
        <p:spPr bwMode="auto">
          <a:xfrm>
            <a:off x="679450" y="5422900"/>
            <a:ext cx="1262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endParaRPr lang="el-GR" altLang="el-GR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/>
              <a:t>Μετατροπή από/σε </a:t>
            </a:r>
            <a:r>
              <a:rPr lang="en-AU" altLang="el-GR"/>
              <a:t>String 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823913" y="1960563"/>
            <a:ext cx="7939087" cy="315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Tx/>
              <a:buNone/>
            </a:pPr>
            <a:r>
              <a:rPr lang="en-AU" altLang="el-GR" sz="2400"/>
              <a:t>• </a:t>
            </a:r>
            <a:r>
              <a:rPr lang="el-GR" altLang="el-GR" sz="2400"/>
              <a:t>Συχνά είναι αναγκαία η μετατροπή ενός αντικειμένου</a:t>
            </a:r>
            <a:br>
              <a:rPr lang="el-GR" altLang="el-GR" sz="2400"/>
            </a:br>
            <a:r>
              <a:rPr lang="el-GR" altLang="el-GR" sz="2400"/>
              <a:t>  τύπου </a:t>
            </a:r>
            <a:r>
              <a:rPr lang="en-AU" altLang="el-GR" sz="2400"/>
              <a:t>String</a:t>
            </a:r>
            <a:r>
              <a:rPr lang="el-GR" altLang="el-GR" sz="2400"/>
              <a:t> σε αντικείμενα άλλων τύπων </a:t>
            </a:r>
            <a:r>
              <a:rPr lang="en-AU" altLang="el-GR" sz="2400"/>
              <a:t>(Integer, </a:t>
            </a:r>
            <a:br>
              <a:rPr lang="el-GR" altLang="el-GR" sz="2400"/>
            </a:br>
            <a:r>
              <a:rPr lang="el-GR" altLang="el-GR" sz="2400"/>
              <a:t>  </a:t>
            </a:r>
            <a:r>
              <a:rPr lang="en-AU" altLang="el-GR" sz="2400"/>
              <a:t>Boolean, </a:t>
            </a:r>
            <a:r>
              <a:rPr lang="el-GR" altLang="el-GR" sz="2400"/>
              <a:t>…</a:t>
            </a:r>
            <a:r>
              <a:rPr lang="en-AU" altLang="el-GR" sz="2400"/>
              <a:t>)</a:t>
            </a:r>
            <a:r>
              <a:rPr lang="el-GR" altLang="el-GR" sz="2400"/>
              <a:t>, και αντίστροφα</a:t>
            </a:r>
            <a:r>
              <a:rPr lang="en-AU" altLang="el-GR" sz="2400"/>
              <a:t>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/>
          </a:p>
          <a:p>
            <a:pPr>
              <a:buClr>
                <a:schemeClr val="tx1"/>
              </a:buClr>
              <a:buSzTx/>
              <a:buFontTx/>
              <a:buNone/>
            </a:pPr>
            <a:r>
              <a:rPr lang="en-AU" altLang="el-GR" sz="2400"/>
              <a:t>• </a:t>
            </a:r>
            <a:r>
              <a:rPr lang="el-GR" altLang="el-GR" sz="2400"/>
              <a:t>Ο τύπος-αποτέλεσμα της μετατροπής  περιέχει την </a:t>
            </a:r>
            <a:br>
              <a:rPr lang="el-GR" altLang="el-GR" sz="2400"/>
            </a:br>
            <a:r>
              <a:rPr lang="el-GR" altLang="el-GR" sz="2400"/>
              <a:t>  μέθοδο που θα κληθεί για να πραγματοποιήσει την </a:t>
            </a:r>
            <a:br>
              <a:rPr lang="el-GR" altLang="el-GR" sz="2400"/>
            </a:br>
            <a:r>
              <a:rPr lang="el-GR" altLang="el-GR" sz="2400"/>
              <a:t>  μετατροπή. </a:t>
            </a:r>
            <a:r>
              <a:rPr lang="en-AU" altLang="el-GR" sz="2400"/>
              <a:t>(</a:t>
            </a:r>
            <a:r>
              <a:rPr lang="el-GR" altLang="el-GR" sz="2400"/>
              <a:t>Παράδειγμα</a:t>
            </a:r>
            <a:r>
              <a:rPr lang="en-AU" altLang="el-GR" sz="2400"/>
              <a:t>: </a:t>
            </a:r>
            <a:r>
              <a:rPr lang="el-GR" altLang="el-GR" sz="2400"/>
              <a:t>μετατροπή από</a:t>
            </a:r>
            <a:r>
              <a:rPr lang="en-AU" altLang="el-GR" sz="2400"/>
              <a:t> String </a:t>
            </a:r>
            <a:r>
              <a:rPr lang="el-GR" altLang="el-GR" sz="2400">
                <a:latin typeface="Arial" panose="020B0604020202020204" pitchFamily="34" charset="0"/>
              </a:rPr>
              <a:t>σε</a:t>
            </a:r>
            <a:br>
              <a:rPr lang="el-GR" altLang="el-GR" sz="2400">
                <a:latin typeface="Arial" panose="020B0604020202020204" pitchFamily="34" charset="0"/>
              </a:rPr>
            </a:br>
            <a:r>
              <a:rPr lang="el-GR" altLang="el-GR" sz="2400">
                <a:latin typeface="Arial" panose="020B0604020202020204" pitchFamily="34" charset="0"/>
              </a:rPr>
              <a:t> </a:t>
            </a:r>
            <a:r>
              <a:rPr lang="en-AU" altLang="el-GR" sz="2400"/>
              <a:t> Integer </a:t>
            </a:r>
            <a:r>
              <a:rPr lang="el-GR" altLang="el-GR" sz="2400"/>
              <a:t>μια μέθοδο στην κλάση</a:t>
            </a:r>
            <a:r>
              <a:rPr lang="en-AU" altLang="el-GR" sz="2400"/>
              <a:t> Integer.)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 μετατροπής από/σε </a:t>
            </a:r>
            <a:r>
              <a:rPr lang="en-US" altLang="el-GR" sz="3600"/>
              <a:t>String</a:t>
            </a:r>
            <a:endParaRPr lang="en-AU" altLang="el-GR" sz="3600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7772400" cy="2057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b="1" dirty="0">
                <a:latin typeface="Arial" panose="020B0604020202020204" pitchFamily="34" charset="0"/>
              </a:rPr>
              <a:t>Μετατροπή από</a:t>
            </a:r>
            <a:r>
              <a:rPr lang="en-AU" altLang="el-GR" sz="2000" b="1" dirty="0">
                <a:latin typeface="Arial" panose="020B0604020202020204" pitchFamily="34" charset="0"/>
              </a:rPr>
              <a:t>	</a:t>
            </a:r>
            <a:r>
              <a:rPr lang="el-GR" altLang="el-GR" sz="2000" b="1" dirty="0">
                <a:latin typeface="Arial" panose="020B0604020202020204" pitchFamily="34" charset="0"/>
              </a:rPr>
              <a:t>σε</a:t>
            </a:r>
            <a:r>
              <a:rPr lang="en-AU" altLang="el-GR" sz="2000" b="1" dirty="0">
                <a:latin typeface="Arial" panose="020B0604020202020204" pitchFamily="34" charset="0"/>
              </a:rPr>
              <a:t> String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boolean</a:t>
            </a:r>
            <a:r>
              <a:rPr lang="en-AU" altLang="el-GR" sz="1800" b="1" dirty="0">
                <a:latin typeface="Courier New" panose="02070309020205020404" pitchFamily="49" charset="0"/>
              </a:rPr>
              <a:t>		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String.valueOf</a:t>
            </a:r>
            <a:r>
              <a:rPr lang="en-AU" altLang="el-GR" sz="1800" b="1" dirty="0">
                <a:latin typeface="Courier New" panose="02070309020205020404" pitchFamily="49" charset="0"/>
              </a:rPr>
              <a:t>(</a:t>
            </a:r>
            <a:r>
              <a:rPr lang="en-AU" altLang="el-GR" sz="18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boolean</a:t>
            </a:r>
            <a:r>
              <a:rPr lang="en-AU" altLang="el-GR" sz="18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String.valueOf</a:t>
            </a:r>
            <a:r>
              <a:rPr lang="en-AU" altLang="el-GR" sz="1800" b="1" dirty="0">
                <a:latin typeface="Courier New" panose="02070309020205020404" pitchFamily="49" charset="0"/>
              </a:rPr>
              <a:t>(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long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String.valueOf</a:t>
            </a:r>
            <a:r>
              <a:rPr lang="en-AU" altLang="el-GR" sz="1800" b="1" dirty="0">
                <a:latin typeface="Courier New" panose="02070309020205020404" pitchFamily="49" charset="0"/>
              </a:rPr>
              <a:t>(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long</a:t>
            </a:r>
            <a:r>
              <a:rPr lang="en-AU" altLang="el-GR" sz="18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String.valueOf</a:t>
            </a:r>
            <a:r>
              <a:rPr lang="en-AU" altLang="el-GR" sz="1800" b="1" dirty="0">
                <a:latin typeface="Courier New" panose="02070309020205020404" pitchFamily="49" charset="0"/>
              </a:rPr>
              <a:t>(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18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double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String.valueOf</a:t>
            </a:r>
            <a:r>
              <a:rPr lang="en-AU" altLang="el-GR" sz="1800" b="1" dirty="0">
                <a:latin typeface="Courier New" panose="02070309020205020404" pitchFamily="49" charset="0"/>
              </a:rPr>
              <a:t>(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double</a:t>
            </a:r>
            <a:r>
              <a:rPr lang="en-AU" altLang="el-GR" sz="1800" b="1" dirty="0"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914400" y="3886200"/>
            <a:ext cx="7772400" cy="200183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 dirty="0">
                <a:latin typeface="Arial" panose="020B0604020202020204" pitchFamily="34" charset="0"/>
              </a:rPr>
              <a:t>Μετατροπή σε  	από</a:t>
            </a:r>
            <a:r>
              <a:rPr lang="en-AU" altLang="el-GR" sz="2000" b="1" dirty="0">
                <a:latin typeface="Arial" panose="020B0604020202020204" pitchFamily="34" charset="0"/>
              </a:rPr>
              <a:t> String</a:t>
            </a:r>
            <a:endParaRPr lang="el-GR" altLang="el-GR" sz="2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 err="1">
                <a:solidFill>
                  <a:srgbClr val="C00000"/>
                </a:solidFill>
                <a:latin typeface="Courier New" panose="02070309020205020404" pitchFamily="49" charset="0"/>
              </a:rPr>
              <a:t>boolean</a:t>
            </a:r>
            <a:r>
              <a:rPr lang="en-AU" altLang="el-GR" sz="1800" b="1" dirty="0">
                <a:latin typeface="Courier New" panose="02070309020205020404" pitchFamily="49" charset="0"/>
              </a:rPr>
              <a:t>		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l-GR" altLang="el-GR" sz="1800" b="1" dirty="0">
                <a:latin typeface="Courier New" panose="02070309020205020404" pitchFamily="49" charset="0"/>
              </a:rPr>
              <a:t> </a:t>
            </a:r>
            <a:r>
              <a:rPr lang="en-AU" altLang="el-GR" sz="1800" b="1" dirty="0">
                <a:latin typeface="Courier New" panose="02070309020205020404" pitchFamily="49" charset="0"/>
              </a:rPr>
              <a:t>Boolean(String).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booleanValue</a:t>
            </a:r>
            <a:r>
              <a:rPr lang="en-AU" altLang="el-GR" sz="1800" b="1" dirty="0">
                <a:latin typeface="Courier New" panose="02070309020205020404" pitchFamily="49" charset="0"/>
              </a:rPr>
              <a:t>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Integer.parseInt</a:t>
            </a:r>
            <a:r>
              <a:rPr lang="en-AU" altLang="el-GR" sz="1800" b="1" dirty="0">
                <a:latin typeface="Courier New" panose="02070309020205020404" pitchFamily="49" charset="0"/>
              </a:rPr>
              <a:t>(String, 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latin typeface="Courier New" panose="02070309020205020404" pitchFamily="49" charset="0"/>
              </a:rPr>
              <a:t> base)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long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Long.ParseLong</a:t>
            </a:r>
            <a:r>
              <a:rPr lang="en-AU" altLang="el-GR" sz="1800" b="1" dirty="0">
                <a:latin typeface="Courier New" panose="02070309020205020404" pitchFamily="49" charset="0"/>
              </a:rPr>
              <a:t>(String, 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latin typeface="Courier New" panose="02070309020205020404" pitchFamily="49" charset="0"/>
              </a:rPr>
              <a:t> base)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1800" b="1" dirty="0">
                <a:latin typeface="Courier New" panose="02070309020205020404" pitchFamily="49" charset="0"/>
              </a:rPr>
              <a:t> Float(String).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floatValue</a:t>
            </a:r>
            <a:r>
              <a:rPr lang="en-AU" altLang="el-GR" sz="1800" b="1" dirty="0">
                <a:latin typeface="Courier New" panose="02070309020205020404" pitchFamily="49" charset="0"/>
              </a:rPr>
              <a:t>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double</a:t>
            </a:r>
            <a:r>
              <a:rPr lang="en-AU" altLang="el-GR" sz="1800" b="1" dirty="0">
                <a:latin typeface="Courier New" panose="02070309020205020404" pitchFamily="49" charset="0"/>
              </a:rPr>
              <a:t>			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1800" b="1" dirty="0">
                <a:latin typeface="Courier New" panose="02070309020205020404" pitchFamily="49" charset="0"/>
              </a:rPr>
              <a:t> Double(String).</a:t>
            </a:r>
            <a:r>
              <a:rPr lang="en-AU" altLang="el-GR" sz="1800" b="1" dirty="0" err="1">
                <a:latin typeface="Courier New" panose="02070309020205020404" pitchFamily="49" charset="0"/>
              </a:rPr>
              <a:t>doubleValue</a:t>
            </a:r>
            <a:r>
              <a:rPr lang="en-AU" altLang="el-GR" sz="1800" b="1" dirty="0">
                <a:latin typeface="Courier New" panose="02070309020205020404" pitchFamily="49" charset="0"/>
              </a:rPr>
              <a:t>()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200"/>
              <a:t>Το πρόβλημα της συνεχούς μετατροπής</a:t>
            </a:r>
            <a:endParaRPr lang="en-AU" altLang="el-GR" sz="320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762000" y="1412875"/>
            <a:ext cx="74961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name = title +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 "</a:t>
            </a:r>
            <a:r>
              <a:rPr lang="en-AU" altLang="el-GR" sz="2000" b="1" dirty="0">
                <a:latin typeface="Courier New" panose="02070309020205020404" pitchFamily="49" charset="0"/>
              </a:rPr>
              <a:t> +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firstName</a:t>
            </a:r>
            <a:r>
              <a:rPr lang="en-AU" altLang="el-GR" sz="2000" b="1" dirty="0">
                <a:latin typeface="Courier New" panose="02070309020205020404" pitchFamily="49" charset="0"/>
              </a:rPr>
              <a:t> +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 "</a:t>
            </a:r>
            <a:r>
              <a:rPr lang="en-AU" altLang="el-GR" sz="2000" b="1" dirty="0">
                <a:latin typeface="Courier New" panose="02070309020205020404" pitchFamily="49" charset="0"/>
              </a:rPr>
              <a:t> +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lastName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29700" name="Oval 6"/>
          <p:cNvSpPr>
            <a:spLocks noChangeArrowheads="1"/>
          </p:cNvSpPr>
          <p:nvPr/>
        </p:nvSpPr>
        <p:spPr bwMode="auto">
          <a:xfrm>
            <a:off x="2057400" y="3886200"/>
            <a:ext cx="1905000" cy="1295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Courier New" panose="02070309020205020404" pitchFamily="49" charset="0"/>
              </a:rPr>
              <a:t>"Mr Fred"</a:t>
            </a:r>
            <a:endParaRPr lang="en-AU" altLang="el-GR" sz="2400"/>
          </a:p>
        </p:txBody>
      </p:sp>
      <p:sp>
        <p:nvSpPr>
          <p:cNvPr id="29701" name="Oval 8"/>
          <p:cNvSpPr>
            <a:spLocks noChangeArrowheads="1"/>
          </p:cNvSpPr>
          <p:nvPr/>
        </p:nvSpPr>
        <p:spPr bwMode="auto">
          <a:xfrm>
            <a:off x="914400" y="3429000"/>
            <a:ext cx="1371600" cy="1295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Courier New" panose="02070309020205020404" pitchFamily="49" charset="0"/>
              </a:rPr>
              <a:t>"Mr "</a:t>
            </a:r>
            <a:endParaRPr lang="en-AU" altLang="el-GR" sz="2400"/>
          </a:p>
        </p:txBody>
      </p:sp>
      <p:sp>
        <p:nvSpPr>
          <p:cNvPr id="29702" name="Oval 9"/>
          <p:cNvSpPr>
            <a:spLocks noChangeArrowheads="1"/>
          </p:cNvSpPr>
          <p:nvPr/>
        </p:nvSpPr>
        <p:spPr bwMode="auto">
          <a:xfrm>
            <a:off x="2819400" y="1989138"/>
            <a:ext cx="1371600" cy="1295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Courier New" panose="02070309020205020404" pitchFamily="49" charset="0"/>
              </a:rPr>
              <a:t>"Fred"</a:t>
            </a:r>
            <a:endParaRPr lang="en-AU" altLang="el-GR" sz="2400"/>
          </a:p>
        </p:txBody>
      </p:sp>
      <p:sp>
        <p:nvSpPr>
          <p:cNvPr id="29703" name="Oval 10"/>
          <p:cNvSpPr>
            <a:spLocks noChangeArrowheads="1"/>
          </p:cNvSpPr>
          <p:nvPr/>
        </p:nvSpPr>
        <p:spPr bwMode="auto">
          <a:xfrm>
            <a:off x="4648200" y="1989138"/>
            <a:ext cx="1676400" cy="1295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Courier New" panose="02070309020205020404" pitchFamily="49" charset="0"/>
              </a:rPr>
              <a:t>"Simpson"</a:t>
            </a:r>
            <a:endParaRPr lang="en-AU" altLang="el-GR" sz="2400"/>
          </a:p>
        </p:txBody>
      </p:sp>
      <p:sp>
        <p:nvSpPr>
          <p:cNvPr id="29704" name="Oval 11"/>
          <p:cNvSpPr>
            <a:spLocks noChangeArrowheads="1"/>
          </p:cNvSpPr>
          <p:nvPr/>
        </p:nvSpPr>
        <p:spPr bwMode="auto">
          <a:xfrm>
            <a:off x="990600" y="1989138"/>
            <a:ext cx="1371600" cy="1295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Courier New" panose="02070309020205020404" pitchFamily="49" charset="0"/>
              </a:rPr>
              <a:t>"Mr"</a:t>
            </a:r>
            <a:endParaRPr lang="en-AU" altLang="el-GR" sz="2400"/>
          </a:p>
        </p:txBody>
      </p:sp>
      <p:sp>
        <p:nvSpPr>
          <p:cNvPr id="29705" name="Oval 12"/>
          <p:cNvSpPr>
            <a:spLocks noChangeArrowheads="1"/>
          </p:cNvSpPr>
          <p:nvPr/>
        </p:nvSpPr>
        <p:spPr bwMode="auto">
          <a:xfrm>
            <a:off x="3962400" y="4191000"/>
            <a:ext cx="1905000" cy="1295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Courier New" panose="02070309020205020404" pitchFamily="49" charset="0"/>
              </a:rPr>
              <a:t>"Mr Fred "</a:t>
            </a:r>
            <a:endParaRPr lang="en-AU" altLang="el-GR" sz="2400"/>
          </a:p>
        </p:txBody>
      </p:sp>
      <p:sp>
        <p:nvSpPr>
          <p:cNvPr id="29706" name="Oval 13"/>
          <p:cNvSpPr>
            <a:spLocks noChangeArrowheads="1"/>
          </p:cNvSpPr>
          <p:nvPr/>
        </p:nvSpPr>
        <p:spPr bwMode="auto">
          <a:xfrm>
            <a:off x="5715000" y="4419600"/>
            <a:ext cx="3048000" cy="12954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Courier New" panose="02070309020205020404" pitchFamily="49" charset="0"/>
              </a:rPr>
              <a:t>"Mr Fred Simpson"</a:t>
            </a:r>
            <a:endParaRPr lang="en-AU" altLang="el-GR" sz="2400"/>
          </a:p>
        </p:txBody>
      </p:sp>
      <p:sp>
        <p:nvSpPr>
          <p:cNvPr id="29707" name="Text Box 14"/>
          <p:cNvSpPr txBox="1">
            <a:spLocks noChangeArrowheads="1"/>
          </p:cNvSpPr>
          <p:nvPr/>
        </p:nvSpPr>
        <p:spPr bwMode="auto">
          <a:xfrm>
            <a:off x="6400800" y="2565400"/>
            <a:ext cx="2590800" cy="130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>
                <a:latin typeface="Arial" panose="020B0604020202020204" pitchFamily="34" charset="0"/>
              </a:rPr>
              <a:t>Η δημιουργία πολλών ενδιάμεσων αντικειμένων είναι αντιπαραγωγική</a:t>
            </a:r>
            <a:endParaRPr lang="en-AU" altLang="el-GR" sz="2000">
              <a:latin typeface="Arial" panose="020B0604020202020204" pitchFamily="34" charset="0"/>
            </a:endParaRPr>
          </a:p>
        </p:txBody>
      </p:sp>
      <p:sp>
        <p:nvSpPr>
          <p:cNvPr id="29708" name="Rectangle 1"/>
          <p:cNvSpPr>
            <a:spLocks noChangeArrowheads="1"/>
          </p:cNvSpPr>
          <p:nvPr/>
        </p:nvSpPr>
        <p:spPr bwMode="auto">
          <a:xfrm>
            <a:off x="457200" y="5867400"/>
            <a:ext cx="6546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l-GR">
                <a:latin typeface="Arial" panose="020B0604020202020204" pitchFamily="34" charset="0"/>
              </a:rPr>
              <a:t>H </a:t>
            </a:r>
            <a:r>
              <a:rPr lang="el-GR" altLang="el-GR">
                <a:latin typeface="Arial" panose="020B0604020202020204" pitchFamily="34" charset="0"/>
              </a:rPr>
              <a:t>κλάση </a:t>
            </a:r>
            <a:r>
              <a:rPr lang="en-AU" altLang="el-GR" b="1">
                <a:latin typeface="Arial" panose="020B0604020202020204" pitchFamily="34" charset="0"/>
              </a:rPr>
              <a:t>StringBuffer</a:t>
            </a:r>
            <a:r>
              <a:rPr lang="el-GR" altLang="el-GR" b="1">
                <a:latin typeface="Arial" panose="020B0604020202020204" pitchFamily="34" charset="0"/>
              </a:rPr>
              <a:t>: </a:t>
            </a:r>
            <a:r>
              <a:rPr lang="en-US" altLang="el-GR">
                <a:latin typeface="Arial" panose="020B0604020202020204" pitchFamily="34" charset="0"/>
              </a:rPr>
              <a:t>“Mutable Strings”</a:t>
            </a:r>
            <a:r>
              <a:rPr lang="en-AU" altLang="el-GR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016FC8F-136F-2D8B-1ACA-23CCBFCA2324}"/>
              </a:ext>
            </a:extLst>
          </p:cNvPr>
          <p:cNvSpPr/>
          <p:nvPr/>
        </p:nvSpPr>
        <p:spPr bwMode="auto">
          <a:xfrm>
            <a:off x="323528" y="3140968"/>
            <a:ext cx="3672408" cy="309634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7D56B88-F331-2CF6-24D4-DF9D3742ED9F}"/>
              </a:ext>
            </a:extLst>
          </p:cNvPr>
          <p:cNvSpPr/>
          <p:nvPr/>
        </p:nvSpPr>
        <p:spPr bwMode="auto">
          <a:xfrm>
            <a:off x="395536" y="3284984"/>
            <a:ext cx="3528392" cy="28083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A2D115F-53B2-10AE-84B9-A457F85B38D6}"/>
              </a:ext>
            </a:extLst>
          </p:cNvPr>
          <p:cNvSpPr/>
          <p:nvPr/>
        </p:nvSpPr>
        <p:spPr bwMode="auto">
          <a:xfrm>
            <a:off x="467545" y="3356992"/>
            <a:ext cx="3384375" cy="266429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A7DF66E-2FBA-7687-FE81-8D64C53221AF}"/>
              </a:ext>
            </a:extLst>
          </p:cNvPr>
          <p:cNvSpPr/>
          <p:nvPr/>
        </p:nvSpPr>
        <p:spPr bwMode="auto">
          <a:xfrm>
            <a:off x="539552" y="3429000"/>
            <a:ext cx="3240360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D62DD76-D374-E2C6-D04C-8512D52632B1}"/>
              </a:ext>
            </a:extLst>
          </p:cNvPr>
          <p:cNvSpPr/>
          <p:nvPr/>
        </p:nvSpPr>
        <p:spPr bwMode="auto">
          <a:xfrm>
            <a:off x="539552" y="4869160"/>
            <a:ext cx="3240360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70" name="Rectangle 3074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01000" cy="565150"/>
          </a:xfrm>
        </p:spPr>
        <p:txBody>
          <a:bodyPr/>
          <a:lstStyle/>
          <a:p>
            <a:r>
              <a:rPr lang="el-GR" altLang="el-GR" sz="3600"/>
              <a:t>Η εντολή καταχώρησης (για 3</a:t>
            </a:r>
            <a:r>
              <a:rPr lang="el-GR" altLang="el-GR" sz="3600" baseline="30000"/>
              <a:t>η</a:t>
            </a:r>
            <a:r>
              <a:rPr lang="el-GR" altLang="el-GR" sz="3600"/>
              <a:t>  φορά)</a:t>
            </a:r>
            <a:endParaRPr lang="en-AU" altLang="el-GR" sz="3600"/>
          </a:p>
        </p:txBody>
      </p:sp>
      <p:sp>
        <p:nvSpPr>
          <p:cNvPr id="7171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600200"/>
          </a:xfrm>
        </p:spPr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Η καταχώρηση γίνεται κατ’ αξία για τους βασικούς τύπους δεδομένων και κατ’ αναφορά για τύπους αντικειμένων</a:t>
            </a:r>
            <a:endParaRPr lang="en-AU" altLang="el-GR" sz="2400">
              <a:latin typeface="Arial" panose="020B0604020202020204" pitchFamily="34" charset="0"/>
            </a:endParaRPr>
          </a:p>
        </p:txBody>
      </p:sp>
      <p:sp>
        <p:nvSpPr>
          <p:cNvPr id="7172" name="Text Box 3076"/>
          <p:cNvSpPr txBox="1">
            <a:spLocks noChangeArrowheads="1"/>
          </p:cNvSpPr>
          <p:nvPr/>
        </p:nvSpPr>
        <p:spPr bwMode="auto">
          <a:xfrm>
            <a:off x="609600" y="3352800"/>
            <a:ext cx="29273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age = 42;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myAge</a:t>
            </a:r>
            <a:r>
              <a:rPr lang="en-AU" altLang="el-GR" sz="2000" b="1" dirty="0">
                <a:latin typeface="Courier New" panose="02070309020205020404" pitchFamily="49" charset="0"/>
              </a:rPr>
              <a:t> = age;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p1 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Person();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p2 = p1;</a:t>
            </a:r>
          </a:p>
        </p:txBody>
      </p:sp>
      <p:sp>
        <p:nvSpPr>
          <p:cNvPr id="7173" name="Rectangle 3077"/>
          <p:cNvSpPr>
            <a:spLocks noChangeArrowheads="1"/>
          </p:cNvSpPr>
          <p:nvPr/>
        </p:nvSpPr>
        <p:spPr bwMode="auto">
          <a:xfrm>
            <a:off x="4572000" y="3352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7174" name="Rectangle 3078"/>
          <p:cNvSpPr>
            <a:spLocks noChangeArrowheads="1"/>
          </p:cNvSpPr>
          <p:nvPr/>
        </p:nvSpPr>
        <p:spPr bwMode="auto">
          <a:xfrm>
            <a:off x="4572000" y="4495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7175" name="Rectangle 3079"/>
          <p:cNvSpPr>
            <a:spLocks noChangeArrowheads="1"/>
          </p:cNvSpPr>
          <p:nvPr/>
        </p:nvSpPr>
        <p:spPr bwMode="auto">
          <a:xfrm>
            <a:off x="4572000" y="5638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7176" name="Text Box 3080"/>
          <p:cNvSpPr txBox="1">
            <a:spLocks noChangeArrowheads="1"/>
          </p:cNvSpPr>
          <p:nvPr/>
        </p:nvSpPr>
        <p:spPr bwMode="auto">
          <a:xfrm>
            <a:off x="4733925" y="34290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dirty="0"/>
              <a:t>42</a:t>
            </a:r>
          </a:p>
        </p:txBody>
      </p:sp>
      <p:sp>
        <p:nvSpPr>
          <p:cNvPr id="7177" name="AutoShape 3081"/>
          <p:cNvSpPr>
            <a:spLocks noChangeArrowheads="1"/>
          </p:cNvSpPr>
          <p:nvPr/>
        </p:nvSpPr>
        <p:spPr bwMode="auto">
          <a:xfrm>
            <a:off x="6477000" y="44958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Person</a:t>
            </a:r>
          </a:p>
        </p:txBody>
      </p:sp>
      <p:sp>
        <p:nvSpPr>
          <p:cNvPr id="7178" name="Line 3082"/>
          <p:cNvSpPr>
            <a:spLocks noChangeShapeType="1"/>
          </p:cNvSpPr>
          <p:nvPr/>
        </p:nvSpPr>
        <p:spPr bwMode="auto">
          <a:xfrm>
            <a:off x="5029200" y="4800600"/>
            <a:ext cx="1447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79" name="Oval 3083"/>
          <p:cNvSpPr>
            <a:spLocks noChangeArrowheads="1"/>
          </p:cNvSpPr>
          <p:nvPr/>
        </p:nvSpPr>
        <p:spPr bwMode="auto">
          <a:xfrm>
            <a:off x="4953000" y="47244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7180" name="Line 3084"/>
          <p:cNvSpPr>
            <a:spLocks noChangeShapeType="1"/>
          </p:cNvSpPr>
          <p:nvPr/>
        </p:nvSpPr>
        <p:spPr bwMode="auto">
          <a:xfrm flipV="1">
            <a:off x="5029200" y="5181600"/>
            <a:ext cx="1447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81" name="Oval 3085"/>
          <p:cNvSpPr>
            <a:spLocks noChangeArrowheads="1"/>
          </p:cNvSpPr>
          <p:nvPr/>
        </p:nvSpPr>
        <p:spPr bwMode="auto">
          <a:xfrm>
            <a:off x="4953000" y="58674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7182" name="Rectangle 3086"/>
          <p:cNvSpPr>
            <a:spLocks noChangeArrowheads="1"/>
          </p:cNvSpPr>
          <p:nvPr/>
        </p:nvSpPr>
        <p:spPr bwMode="auto">
          <a:xfrm>
            <a:off x="7086600" y="3352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sp>
        <p:nvSpPr>
          <p:cNvPr id="7183" name="Text Box 3087"/>
          <p:cNvSpPr txBox="1">
            <a:spLocks noChangeArrowheads="1"/>
          </p:cNvSpPr>
          <p:nvPr/>
        </p:nvSpPr>
        <p:spPr bwMode="auto">
          <a:xfrm>
            <a:off x="7239000" y="34290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7184" name="Text Box 3088"/>
          <p:cNvSpPr txBox="1">
            <a:spLocks noChangeArrowheads="1"/>
          </p:cNvSpPr>
          <p:nvPr/>
        </p:nvSpPr>
        <p:spPr bwMode="auto">
          <a:xfrm>
            <a:off x="3962400" y="3605213"/>
            <a:ext cx="565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age</a:t>
            </a:r>
          </a:p>
        </p:txBody>
      </p:sp>
      <p:sp>
        <p:nvSpPr>
          <p:cNvPr id="7185" name="Text Box 3089"/>
          <p:cNvSpPr txBox="1">
            <a:spLocks noChangeArrowheads="1"/>
          </p:cNvSpPr>
          <p:nvPr/>
        </p:nvSpPr>
        <p:spPr bwMode="auto">
          <a:xfrm>
            <a:off x="6096000" y="3605213"/>
            <a:ext cx="89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myAge</a:t>
            </a:r>
            <a:endParaRPr lang="en-AU" altLang="el-GR" sz="2000" i="1"/>
          </a:p>
        </p:txBody>
      </p:sp>
      <p:sp>
        <p:nvSpPr>
          <p:cNvPr id="7186" name="Text Box 3090"/>
          <p:cNvSpPr txBox="1">
            <a:spLocks noChangeArrowheads="1"/>
          </p:cNvSpPr>
          <p:nvPr/>
        </p:nvSpPr>
        <p:spPr bwMode="auto">
          <a:xfrm>
            <a:off x="4035425" y="474821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p1</a:t>
            </a:r>
          </a:p>
        </p:txBody>
      </p:sp>
      <p:sp>
        <p:nvSpPr>
          <p:cNvPr id="7187" name="Text Box 3091"/>
          <p:cNvSpPr txBox="1">
            <a:spLocks noChangeArrowheads="1"/>
          </p:cNvSpPr>
          <p:nvPr/>
        </p:nvSpPr>
        <p:spPr bwMode="auto">
          <a:xfrm>
            <a:off x="4035425" y="5815013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p2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A38B09D-48EE-B8C6-9BC7-DAC568D70BBB}"/>
              </a:ext>
            </a:extLst>
          </p:cNvPr>
          <p:cNvSpPr/>
          <p:nvPr/>
        </p:nvSpPr>
        <p:spPr bwMode="auto">
          <a:xfrm>
            <a:off x="683568" y="1484784"/>
            <a:ext cx="7920880" cy="31683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DF130F5-6C83-7A8E-E41B-EE742FD0AC6E}"/>
              </a:ext>
            </a:extLst>
          </p:cNvPr>
          <p:cNvSpPr/>
          <p:nvPr/>
        </p:nvSpPr>
        <p:spPr bwMode="auto">
          <a:xfrm>
            <a:off x="755576" y="1628800"/>
            <a:ext cx="7776864" cy="29523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5C17E32-FCFD-1885-572A-BA8617EF6E51}"/>
              </a:ext>
            </a:extLst>
          </p:cNvPr>
          <p:cNvSpPr/>
          <p:nvPr/>
        </p:nvSpPr>
        <p:spPr bwMode="auto">
          <a:xfrm>
            <a:off x="827585" y="1700808"/>
            <a:ext cx="7632847" cy="280831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1B842F63-FFFA-4D0B-3D75-294295E6494B}"/>
              </a:ext>
            </a:extLst>
          </p:cNvPr>
          <p:cNvSpPr/>
          <p:nvPr/>
        </p:nvSpPr>
        <p:spPr bwMode="auto">
          <a:xfrm>
            <a:off x="899592" y="1844824"/>
            <a:ext cx="7488832" cy="25922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Ψευδωνυμία (</a:t>
            </a:r>
            <a:r>
              <a:rPr lang="en-AU" altLang="el-GR" sz="3600"/>
              <a:t>Aliasing</a:t>
            </a:r>
            <a:r>
              <a:rPr lang="el-GR" altLang="el-GR" sz="3600"/>
              <a:t>)</a:t>
            </a:r>
            <a:endParaRPr lang="en-AU" altLang="el-GR" sz="3600"/>
          </a:p>
        </p:txBody>
      </p:sp>
      <p:sp>
        <p:nvSpPr>
          <p:cNvPr id="8195" name="Text Box 1027"/>
          <p:cNvSpPr txBox="1">
            <a:spLocks noChangeArrowheads="1"/>
          </p:cNvSpPr>
          <p:nvPr/>
        </p:nvSpPr>
        <p:spPr bwMode="auto">
          <a:xfrm>
            <a:off x="838200" y="1828800"/>
            <a:ext cx="7696200" cy="2597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Person p1 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Person(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"Jack"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Person p2;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 dirty="0">
                <a:latin typeface="Courier New" panose="02070309020205020404" pitchFamily="49" charset="0"/>
              </a:rPr>
              <a:t>p</a:t>
            </a:r>
            <a:r>
              <a:rPr lang="en-AU" altLang="el-GR" sz="2000" b="1" dirty="0">
                <a:latin typeface="Courier New" panose="02070309020205020404" pitchFamily="49" charset="0"/>
              </a:rPr>
              <a:t>2 = p1;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p2.changeName(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"Jill"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p1.printName();</a:t>
            </a:r>
          </a:p>
        </p:txBody>
      </p:sp>
      <p:sp>
        <p:nvSpPr>
          <p:cNvPr id="8196" name="Text Box 1028"/>
          <p:cNvSpPr txBox="1">
            <a:spLocks noChangeArrowheads="1"/>
          </p:cNvSpPr>
          <p:nvPr/>
        </p:nvSpPr>
        <p:spPr bwMode="auto">
          <a:xfrm>
            <a:off x="1296988" y="4876800"/>
            <a:ext cx="21431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/>
              <a:t>Τι θα τυπωθεί;</a:t>
            </a:r>
            <a:endParaRPr lang="en-AU" altLang="el-GR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3645688-FFAF-645E-51F1-53FD005A5737}"/>
              </a:ext>
            </a:extLst>
          </p:cNvPr>
          <p:cNvSpPr/>
          <p:nvPr/>
        </p:nvSpPr>
        <p:spPr bwMode="auto">
          <a:xfrm>
            <a:off x="467544" y="1196752"/>
            <a:ext cx="7848872" cy="295232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CFE4EFC-667C-205D-E8F2-CF77C46BEFCC}"/>
              </a:ext>
            </a:extLst>
          </p:cNvPr>
          <p:cNvSpPr/>
          <p:nvPr/>
        </p:nvSpPr>
        <p:spPr bwMode="auto">
          <a:xfrm>
            <a:off x="539552" y="1340768"/>
            <a:ext cx="7704856" cy="26642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1EED911-D85A-9617-28D8-8860A6656455}"/>
              </a:ext>
            </a:extLst>
          </p:cNvPr>
          <p:cNvSpPr/>
          <p:nvPr/>
        </p:nvSpPr>
        <p:spPr bwMode="auto">
          <a:xfrm>
            <a:off x="611561" y="1412776"/>
            <a:ext cx="7560839" cy="252028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C0E183B-20C1-DB33-F9E1-C907F9C7FDFD}"/>
              </a:ext>
            </a:extLst>
          </p:cNvPr>
          <p:cNvSpPr/>
          <p:nvPr/>
        </p:nvSpPr>
        <p:spPr bwMode="auto">
          <a:xfrm>
            <a:off x="683568" y="1556792"/>
            <a:ext cx="7416824" cy="22322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1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Ψευδωνυμία </a:t>
            </a:r>
            <a:endParaRPr lang="en-AU" altLang="el-GR" sz="3600"/>
          </a:p>
        </p:txBody>
      </p:sp>
      <p:sp>
        <p:nvSpPr>
          <p:cNvPr id="9219" name="Rectangle 2052"/>
          <p:cNvSpPr>
            <a:spLocks noChangeArrowheads="1"/>
          </p:cNvSpPr>
          <p:nvPr/>
        </p:nvSpPr>
        <p:spPr bwMode="auto">
          <a:xfrm>
            <a:off x="685800" y="1524000"/>
            <a:ext cx="15525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Person p1</a:t>
            </a:r>
          </a:p>
        </p:txBody>
      </p:sp>
      <p:sp>
        <p:nvSpPr>
          <p:cNvPr id="368645" name="Rectangle 2053"/>
          <p:cNvSpPr>
            <a:spLocks noChangeArrowheads="1"/>
          </p:cNvSpPr>
          <p:nvPr/>
        </p:nvSpPr>
        <p:spPr bwMode="auto">
          <a:xfrm>
            <a:off x="2209800" y="1524000"/>
            <a:ext cx="33813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Person(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"Jack"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368646" name="Rectangle 2054"/>
          <p:cNvSpPr>
            <a:spLocks noChangeArrowheads="1"/>
          </p:cNvSpPr>
          <p:nvPr/>
        </p:nvSpPr>
        <p:spPr bwMode="auto">
          <a:xfrm>
            <a:off x="685800" y="1905000"/>
            <a:ext cx="17049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Person p2;</a:t>
            </a:r>
          </a:p>
        </p:txBody>
      </p:sp>
      <p:sp>
        <p:nvSpPr>
          <p:cNvPr id="368647" name="Rectangle 2055"/>
          <p:cNvSpPr>
            <a:spLocks noChangeArrowheads="1"/>
          </p:cNvSpPr>
          <p:nvPr/>
        </p:nvSpPr>
        <p:spPr bwMode="auto">
          <a:xfrm>
            <a:off x="685800" y="2362200"/>
            <a:ext cx="14001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b="1">
                <a:latin typeface="Courier New" panose="02070309020205020404" pitchFamily="49" charset="0"/>
              </a:rPr>
              <a:t>p</a:t>
            </a:r>
            <a:r>
              <a:rPr lang="en-AU" altLang="el-GR" sz="2000" b="1">
                <a:latin typeface="Courier New" panose="02070309020205020404" pitchFamily="49" charset="0"/>
              </a:rPr>
              <a:t>2 = p1;</a:t>
            </a:r>
          </a:p>
        </p:txBody>
      </p:sp>
      <p:sp>
        <p:nvSpPr>
          <p:cNvPr id="368648" name="Rectangle 2056"/>
          <p:cNvSpPr>
            <a:spLocks noChangeArrowheads="1"/>
          </p:cNvSpPr>
          <p:nvPr/>
        </p:nvSpPr>
        <p:spPr bwMode="auto">
          <a:xfrm>
            <a:off x="685800" y="2882900"/>
            <a:ext cx="35337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p2.changeName(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"Jill"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368649" name="Rectangle 2057"/>
          <p:cNvSpPr>
            <a:spLocks noChangeArrowheads="1"/>
          </p:cNvSpPr>
          <p:nvPr/>
        </p:nvSpPr>
        <p:spPr bwMode="auto">
          <a:xfrm>
            <a:off x="685800" y="3276600"/>
            <a:ext cx="24669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p1.printName();</a:t>
            </a:r>
          </a:p>
        </p:txBody>
      </p:sp>
      <p:grpSp>
        <p:nvGrpSpPr>
          <p:cNvPr id="368663" name="Group 2071"/>
          <p:cNvGrpSpPr>
            <a:grpSpLocks/>
          </p:cNvGrpSpPr>
          <p:nvPr/>
        </p:nvGrpSpPr>
        <p:grpSpPr bwMode="auto">
          <a:xfrm>
            <a:off x="2411760" y="4437112"/>
            <a:ext cx="2895600" cy="990600"/>
            <a:chOff x="3120" y="2256"/>
            <a:chExt cx="1824" cy="624"/>
          </a:xfrm>
        </p:grpSpPr>
        <p:sp>
          <p:nvSpPr>
            <p:cNvPr id="9237" name="AutoShape 2060"/>
            <p:cNvSpPr>
              <a:spLocks noChangeArrowheads="1"/>
            </p:cNvSpPr>
            <p:nvPr/>
          </p:nvSpPr>
          <p:spPr bwMode="auto">
            <a:xfrm>
              <a:off x="4080" y="2256"/>
              <a:ext cx="864" cy="624"/>
            </a:xfrm>
            <a:prstGeom prst="roundRect">
              <a:avLst>
                <a:gd name="adj" fmla="val 25644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400"/>
                <a:t>"Jack"</a:t>
              </a:r>
            </a:p>
          </p:txBody>
        </p:sp>
        <p:sp>
          <p:nvSpPr>
            <p:cNvPr id="9238" name="Line 2061"/>
            <p:cNvSpPr>
              <a:spLocks noChangeShapeType="1"/>
            </p:cNvSpPr>
            <p:nvPr/>
          </p:nvSpPr>
          <p:spPr bwMode="auto">
            <a:xfrm>
              <a:off x="3168" y="2448"/>
              <a:ext cx="91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9239" name="Oval 2062"/>
            <p:cNvSpPr>
              <a:spLocks noChangeArrowheads="1"/>
            </p:cNvSpPr>
            <p:nvPr/>
          </p:nvSpPr>
          <p:spPr bwMode="auto">
            <a:xfrm>
              <a:off x="3120" y="2400"/>
              <a:ext cx="96" cy="9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</p:grpSp>
      <p:grpSp>
        <p:nvGrpSpPr>
          <p:cNvPr id="368664" name="Group 2072"/>
          <p:cNvGrpSpPr>
            <a:grpSpLocks/>
          </p:cNvGrpSpPr>
          <p:nvPr/>
        </p:nvGrpSpPr>
        <p:grpSpPr bwMode="auto">
          <a:xfrm>
            <a:off x="2411760" y="5122912"/>
            <a:ext cx="1524000" cy="838200"/>
            <a:chOff x="3120" y="2688"/>
            <a:chExt cx="960" cy="528"/>
          </a:xfrm>
        </p:grpSpPr>
        <p:sp>
          <p:nvSpPr>
            <p:cNvPr id="9235" name="Line 2063"/>
            <p:cNvSpPr>
              <a:spLocks noChangeShapeType="1"/>
            </p:cNvSpPr>
            <p:nvPr/>
          </p:nvSpPr>
          <p:spPr bwMode="auto">
            <a:xfrm flipV="1">
              <a:off x="3168" y="2688"/>
              <a:ext cx="912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9236" name="Oval 2064"/>
            <p:cNvSpPr>
              <a:spLocks noChangeArrowheads="1"/>
            </p:cNvSpPr>
            <p:nvPr/>
          </p:nvSpPr>
          <p:spPr bwMode="auto">
            <a:xfrm>
              <a:off x="3120" y="3120"/>
              <a:ext cx="96" cy="9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</p:grpSp>
      <p:grpSp>
        <p:nvGrpSpPr>
          <p:cNvPr id="368661" name="Group 2069"/>
          <p:cNvGrpSpPr>
            <a:grpSpLocks/>
          </p:cNvGrpSpPr>
          <p:nvPr/>
        </p:nvGrpSpPr>
        <p:grpSpPr bwMode="auto">
          <a:xfrm>
            <a:off x="1494185" y="4437112"/>
            <a:ext cx="1450975" cy="619125"/>
            <a:chOff x="2542" y="2256"/>
            <a:chExt cx="914" cy="390"/>
          </a:xfrm>
        </p:grpSpPr>
        <p:sp>
          <p:nvSpPr>
            <p:cNvPr id="9233" name="Rectangle 2058"/>
            <p:cNvSpPr>
              <a:spLocks noChangeArrowheads="1"/>
            </p:cNvSpPr>
            <p:nvPr/>
          </p:nvSpPr>
          <p:spPr bwMode="auto">
            <a:xfrm>
              <a:off x="2880" y="2256"/>
              <a:ext cx="576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9234" name="Text Box 2065"/>
            <p:cNvSpPr txBox="1">
              <a:spLocks noChangeArrowheads="1"/>
            </p:cNvSpPr>
            <p:nvPr/>
          </p:nvSpPr>
          <p:spPr bwMode="auto">
            <a:xfrm>
              <a:off x="2542" y="2415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 i="1"/>
                <a:t>p1</a:t>
              </a:r>
            </a:p>
          </p:txBody>
        </p:sp>
      </p:grpSp>
      <p:grpSp>
        <p:nvGrpSpPr>
          <p:cNvPr id="368662" name="Group 2070"/>
          <p:cNvGrpSpPr>
            <a:grpSpLocks/>
          </p:cNvGrpSpPr>
          <p:nvPr/>
        </p:nvGrpSpPr>
        <p:grpSpPr bwMode="auto">
          <a:xfrm>
            <a:off x="1494185" y="5580112"/>
            <a:ext cx="1450975" cy="609600"/>
            <a:chOff x="2542" y="2976"/>
            <a:chExt cx="914" cy="384"/>
          </a:xfrm>
        </p:grpSpPr>
        <p:sp>
          <p:nvSpPr>
            <p:cNvPr id="9231" name="Rectangle 2059"/>
            <p:cNvSpPr>
              <a:spLocks noChangeArrowheads="1"/>
            </p:cNvSpPr>
            <p:nvPr/>
          </p:nvSpPr>
          <p:spPr bwMode="auto">
            <a:xfrm>
              <a:off x="2880" y="2976"/>
              <a:ext cx="576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9232" name="Text Box 2066"/>
            <p:cNvSpPr txBox="1">
              <a:spLocks noChangeArrowheads="1"/>
            </p:cNvSpPr>
            <p:nvPr/>
          </p:nvSpPr>
          <p:spPr bwMode="auto">
            <a:xfrm>
              <a:off x="2542" y="3087"/>
              <a:ext cx="3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 i="1"/>
                <a:t>p2 </a:t>
              </a:r>
            </a:p>
          </p:txBody>
        </p:sp>
      </p:grpSp>
      <p:sp>
        <p:nvSpPr>
          <p:cNvPr id="368659" name="AutoShape 2067"/>
          <p:cNvSpPr>
            <a:spLocks noChangeArrowheads="1"/>
          </p:cNvSpPr>
          <p:nvPr/>
        </p:nvSpPr>
        <p:spPr bwMode="auto">
          <a:xfrm>
            <a:off x="3935760" y="4437112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"Jill"</a:t>
            </a:r>
          </a:p>
        </p:txBody>
      </p:sp>
      <p:sp>
        <p:nvSpPr>
          <p:cNvPr id="368665" name="Text Box 2073"/>
          <p:cNvSpPr txBox="1">
            <a:spLocks noChangeArrowheads="1"/>
          </p:cNvSpPr>
          <p:nvPr/>
        </p:nvSpPr>
        <p:spPr bwMode="auto">
          <a:xfrm>
            <a:off x="6392863" y="5334000"/>
            <a:ext cx="1536700" cy="76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4400">
                <a:solidFill>
                  <a:srgbClr val="00B050"/>
                </a:solidFill>
                <a:latin typeface="Courier New" panose="02070309020205020404" pitchFamily="49" charset="0"/>
              </a:rPr>
              <a:t>Jill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5" grpId="0" build="p" autoUpdateAnimBg="0"/>
      <p:bldP spid="368646" grpId="0" build="p" autoUpdateAnimBg="0"/>
      <p:bldP spid="368647" grpId="0" build="p" autoUpdateAnimBg="0"/>
      <p:bldP spid="368648" grpId="0" build="p" autoUpdateAnimBg="0"/>
      <p:bldP spid="368649" grpId="0" build="p" autoUpdateAnimBg="0"/>
      <p:bldP spid="368659" grpId="0" animBg="1" autoUpdateAnimBg="0"/>
      <p:bldP spid="36866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A3E3F34-DBFD-BE43-4353-93AD0F57B831}"/>
              </a:ext>
            </a:extLst>
          </p:cNvPr>
          <p:cNvSpPr/>
          <p:nvPr/>
        </p:nvSpPr>
        <p:spPr bwMode="auto">
          <a:xfrm>
            <a:off x="611560" y="1484784"/>
            <a:ext cx="7920880" cy="31683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54D9B1D-6E37-8B7B-B628-AB04736DA8D7}"/>
              </a:ext>
            </a:extLst>
          </p:cNvPr>
          <p:cNvSpPr/>
          <p:nvPr/>
        </p:nvSpPr>
        <p:spPr bwMode="auto">
          <a:xfrm>
            <a:off x="683568" y="1628800"/>
            <a:ext cx="7776864" cy="29523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7CB3662-149F-36F1-D319-925C52416015}"/>
              </a:ext>
            </a:extLst>
          </p:cNvPr>
          <p:cNvSpPr/>
          <p:nvPr/>
        </p:nvSpPr>
        <p:spPr bwMode="auto">
          <a:xfrm>
            <a:off x="755577" y="1700808"/>
            <a:ext cx="7632847" cy="280831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19AE2CE-E6E0-9692-F55B-F719B5E0C5E2}"/>
              </a:ext>
            </a:extLst>
          </p:cNvPr>
          <p:cNvSpPr/>
          <p:nvPr/>
        </p:nvSpPr>
        <p:spPr bwMode="auto">
          <a:xfrm>
            <a:off x="827584" y="1844824"/>
            <a:ext cx="7488832" cy="25922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4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Βασικοί τύποι </a:t>
            </a:r>
            <a:endParaRPr lang="en-AU" altLang="el-GR" sz="3600"/>
          </a:p>
        </p:txBody>
      </p:sp>
      <p:sp>
        <p:nvSpPr>
          <p:cNvPr id="10243" name="Text Box 2051"/>
          <p:cNvSpPr txBox="1">
            <a:spLocks noChangeArrowheads="1"/>
          </p:cNvSpPr>
          <p:nvPr/>
        </p:nvSpPr>
        <p:spPr bwMode="auto">
          <a:xfrm>
            <a:off x="838200" y="1828800"/>
            <a:ext cx="7696200" cy="2597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i1 = 42;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i2;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i2 = i1;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i2++;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(i1);</a:t>
            </a:r>
          </a:p>
        </p:txBody>
      </p:sp>
      <p:sp>
        <p:nvSpPr>
          <p:cNvPr id="10244" name="Text Box 2052"/>
          <p:cNvSpPr txBox="1">
            <a:spLocks noChangeArrowheads="1"/>
          </p:cNvSpPr>
          <p:nvPr/>
        </p:nvSpPr>
        <p:spPr bwMode="auto">
          <a:xfrm>
            <a:off x="1290638" y="4876800"/>
            <a:ext cx="21399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/>
              <a:t>Τι θα τυπωθεί;</a:t>
            </a:r>
            <a:endParaRPr lang="en-AU" altLang="el-GR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5B7CAF3-634B-39D1-88CE-757F6D1114FB}"/>
              </a:ext>
            </a:extLst>
          </p:cNvPr>
          <p:cNvSpPr/>
          <p:nvPr/>
        </p:nvSpPr>
        <p:spPr bwMode="auto">
          <a:xfrm>
            <a:off x="467544" y="1268760"/>
            <a:ext cx="7920880" cy="266429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2894D68-C4EB-F63B-D1BC-DBD507D5C2D7}"/>
              </a:ext>
            </a:extLst>
          </p:cNvPr>
          <p:cNvSpPr/>
          <p:nvPr/>
        </p:nvSpPr>
        <p:spPr bwMode="auto">
          <a:xfrm>
            <a:off x="539552" y="1412776"/>
            <a:ext cx="7776864" cy="24482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5802FC7-46B0-E104-D346-E6DFA50BEF25}"/>
              </a:ext>
            </a:extLst>
          </p:cNvPr>
          <p:cNvSpPr/>
          <p:nvPr/>
        </p:nvSpPr>
        <p:spPr bwMode="auto">
          <a:xfrm>
            <a:off x="611561" y="1484784"/>
            <a:ext cx="7632847" cy="230425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04DF188-F4B8-B119-8F56-C00F6D0FCADB}"/>
              </a:ext>
            </a:extLst>
          </p:cNvPr>
          <p:cNvSpPr/>
          <p:nvPr/>
        </p:nvSpPr>
        <p:spPr bwMode="auto">
          <a:xfrm>
            <a:off x="683568" y="1556792"/>
            <a:ext cx="7416824" cy="21602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Βασικοί τύποι</a:t>
            </a:r>
            <a:endParaRPr lang="en-AU" altLang="el-GR" sz="3600"/>
          </a:p>
        </p:txBody>
      </p:sp>
      <p:sp>
        <p:nvSpPr>
          <p:cNvPr id="11267" name="Rectangle 1027"/>
          <p:cNvSpPr>
            <a:spLocks noChangeArrowheads="1"/>
          </p:cNvSpPr>
          <p:nvPr/>
        </p:nvSpPr>
        <p:spPr bwMode="auto">
          <a:xfrm>
            <a:off x="685800" y="1524000"/>
            <a:ext cx="10953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i1</a:t>
            </a:r>
          </a:p>
        </p:txBody>
      </p:sp>
      <p:sp>
        <p:nvSpPr>
          <p:cNvPr id="370692" name="Rectangle 1028"/>
          <p:cNvSpPr>
            <a:spLocks noChangeArrowheads="1"/>
          </p:cNvSpPr>
          <p:nvPr/>
        </p:nvSpPr>
        <p:spPr bwMode="auto">
          <a:xfrm>
            <a:off x="1752600" y="1524000"/>
            <a:ext cx="9429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= 42;</a:t>
            </a:r>
          </a:p>
        </p:txBody>
      </p:sp>
      <p:sp>
        <p:nvSpPr>
          <p:cNvPr id="370693" name="Rectangle 1029"/>
          <p:cNvSpPr>
            <a:spLocks noChangeArrowheads="1"/>
          </p:cNvSpPr>
          <p:nvPr/>
        </p:nvSpPr>
        <p:spPr bwMode="auto">
          <a:xfrm>
            <a:off x="685800" y="1905000"/>
            <a:ext cx="12477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i2;</a:t>
            </a:r>
          </a:p>
        </p:txBody>
      </p:sp>
      <p:sp>
        <p:nvSpPr>
          <p:cNvPr id="370694" name="Rectangle 1030"/>
          <p:cNvSpPr>
            <a:spLocks noChangeArrowheads="1"/>
          </p:cNvSpPr>
          <p:nvPr/>
        </p:nvSpPr>
        <p:spPr bwMode="auto">
          <a:xfrm>
            <a:off x="685800" y="2362200"/>
            <a:ext cx="14001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i2 = i1;</a:t>
            </a:r>
          </a:p>
        </p:txBody>
      </p:sp>
      <p:sp>
        <p:nvSpPr>
          <p:cNvPr id="370695" name="Rectangle 1031"/>
          <p:cNvSpPr>
            <a:spLocks noChangeArrowheads="1"/>
          </p:cNvSpPr>
          <p:nvPr/>
        </p:nvSpPr>
        <p:spPr bwMode="auto">
          <a:xfrm>
            <a:off x="685800" y="2882900"/>
            <a:ext cx="9429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i2++;</a:t>
            </a:r>
          </a:p>
        </p:txBody>
      </p:sp>
      <p:sp>
        <p:nvSpPr>
          <p:cNvPr id="370696" name="Rectangle 1032"/>
          <p:cNvSpPr>
            <a:spLocks noChangeArrowheads="1"/>
          </p:cNvSpPr>
          <p:nvPr/>
        </p:nvSpPr>
        <p:spPr bwMode="auto">
          <a:xfrm>
            <a:off x="685800" y="3276600"/>
            <a:ext cx="36861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System.out.println(i1);</a:t>
            </a:r>
          </a:p>
        </p:txBody>
      </p:sp>
      <p:grpSp>
        <p:nvGrpSpPr>
          <p:cNvPr id="370712" name="Group 1048"/>
          <p:cNvGrpSpPr>
            <a:grpSpLocks/>
          </p:cNvGrpSpPr>
          <p:nvPr/>
        </p:nvGrpSpPr>
        <p:grpSpPr bwMode="auto">
          <a:xfrm>
            <a:off x="2774206" y="4288904"/>
            <a:ext cx="1263650" cy="619125"/>
            <a:chOff x="3284" y="2256"/>
            <a:chExt cx="796" cy="390"/>
          </a:xfrm>
        </p:grpSpPr>
        <p:sp>
          <p:nvSpPr>
            <p:cNvPr id="11281" name="Rectangle 1041"/>
            <p:cNvSpPr>
              <a:spLocks noChangeArrowheads="1"/>
            </p:cNvSpPr>
            <p:nvPr/>
          </p:nvSpPr>
          <p:spPr bwMode="auto">
            <a:xfrm>
              <a:off x="3504" y="2256"/>
              <a:ext cx="576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11282" name="Text Box 1042"/>
            <p:cNvSpPr txBox="1">
              <a:spLocks noChangeArrowheads="1"/>
            </p:cNvSpPr>
            <p:nvPr/>
          </p:nvSpPr>
          <p:spPr bwMode="auto">
            <a:xfrm>
              <a:off x="3284" y="2415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 i="1"/>
                <a:t>i1</a:t>
              </a:r>
            </a:p>
          </p:txBody>
        </p:sp>
      </p:grpSp>
      <p:grpSp>
        <p:nvGrpSpPr>
          <p:cNvPr id="370713" name="Group 1049"/>
          <p:cNvGrpSpPr>
            <a:grpSpLocks/>
          </p:cNvGrpSpPr>
          <p:nvPr/>
        </p:nvGrpSpPr>
        <p:grpSpPr bwMode="auto">
          <a:xfrm>
            <a:off x="2739281" y="5431904"/>
            <a:ext cx="1295400" cy="609600"/>
            <a:chOff x="3262" y="2976"/>
            <a:chExt cx="816" cy="384"/>
          </a:xfrm>
        </p:grpSpPr>
        <p:sp>
          <p:nvSpPr>
            <p:cNvPr id="11279" name="Rectangle 1044"/>
            <p:cNvSpPr>
              <a:spLocks noChangeArrowheads="1"/>
            </p:cNvSpPr>
            <p:nvPr/>
          </p:nvSpPr>
          <p:spPr bwMode="auto">
            <a:xfrm>
              <a:off x="3502" y="2976"/>
              <a:ext cx="576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11280" name="Text Box 1045"/>
            <p:cNvSpPr txBox="1">
              <a:spLocks noChangeArrowheads="1"/>
            </p:cNvSpPr>
            <p:nvPr/>
          </p:nvSpPr>
          <p:spPr bwMode="auto">
            <a:xfrm>
              <a:off x="3262" y="3087"/>
              <a:ext cx="2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 i="1"/>
                <a:t>i2 </a:t>
              </a:r>
            </a:p>
          </p:txBody>
        </p:sp>
      </p:grpSp>
      <p:sp>
        <p:nvSpPr>
          <p:cNvPr id="370711" name="Text Box 1047"/>
          <p:cNvSpPr txBox="1">
            <a:spLocks noChangeArrowheads="1"/>
          </p:cNvSpPr>
          <p:nvPr/>
        </p:nvSpPr>
        <p:spPr bwMode="auto">
          <a:xfrm>
            <a:off x="6731000" y="5334000"/>
            <a:ext cx="860425" cy="76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4400">
                <a:solidFill>
                  <a:srgbClr val="00B050"/>
                </a:solidFill>
                <a:latin typeface="Courier New" panose="02070309020205020404" pitchFamily="49" charset="0"/>
              </a:rPr>
              <a:t>42</a:t>
            </a:r>
          </a:p>
        </p:txBody>
      </p:sp>
      <p:sp>
        <p:nvSpPr>
          <p:cNvPr id="370714" name="Text Box 1050"/>
          <p:cNvSpPr txBox="1">
            <a:spLocks noChangeArrowheads="1"/>
          </p:cNvSpPr>
          <p:nvPr/>
        </p:nvSpPr>
        <p:spPr bwMode="auto">
          <a:xfrm>
            <a:off x="3275856" y="4365104"/>
            <a:ext cx="5778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800" b="1"/>
              <a:t>42</a:t>
            </a:r>
          </a:p>
        </p:txBody>
      </p:sp>
      <p:sp>
        <p:nvSpPr>
          <p:cNvPr id="370715" name="Text Box 1051"/>
          <p:cNvSpPr txBox="1">
            <a:spLocks noChangeArrowheads="1"/>
          </p:cNvSpPr>
          <p:nvPr/>
        </p:nvSpPr>
        <p:spPr bwMode="auto">
          <a:xfrm>
            <a:off x="3275856" y="5508104"/>
            <a:ext cx="5778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800" b="1"/>
              <a:t>42</a:t>
            </a:r>
          </a:p>
        </p:txBody>
      </p:sp>
      <p:sp>
        <p:nvSpPr>
          <p:cNvPr id="370716" name="Text Box 1052"/>
          <p:cNvSpPr txBox="1">
            <a:spLocks noChangeArrowheads="1"/>
          </p:cNvSpPr>
          <p:nvPr/>
        </p:nvSpPr>
        <p:spPr bwMode="auto">
          <a:xfrm>
            <a:off x="3275856" y="5508104"/>
            <a:ext cx="577850" cy="5159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800" b="1"/>
              <a:t>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0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2" grpId="0" build="p" autoUpdateAnimBg="0"/>
      <p:bldP spid="370693" grpId="0" build="p" autoUpdateAnimBg="0"/>
      <p:bldP spid="370694" grpId="0" build="p" autoUpdateAnimBg="0"/>
      <p:bldP spid="370695" grpId="0" build="p" autoUpdateAnimBg="0"/>
      <p:bldP spid="370696" grpId="0" build="p" autoUpdateAnimBg="0"/>
      <p:bldP spid="370711" grpId="0"/>
      <p:bldP spid="370714" grpId="0" build="p" autoUpdateAnimBg="0"/>
      <p:bldP spid="370715" grpId="0" build="p" autoUpdateAnimBg="0"/>
      <p:bldP spid="37071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A40A965-2CB4-AD0A-42A4-06C421DEC6EC}"/>
              </a:ext>
            </a:extLst>
          </p:cNvPr>
          <p:cNvSpPr/>
          <p:nvPr/>
        </p:nvSpPr>
        <p:spPr bwMode="auto">
          <a:xfrm>
            <a:off x="539552" y="3429000"/>
            <a:ext cx="7920880" cy="208823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E5E073A-27EE-46BF-C7D5-DFF3F0C5ECAA}"/>
              </a:ext>
            </a:extLst>
          </p:cNvPr>
          <p:cNvSpPr/>
          <p:nvPr/>
        </p:nvSpPr>
        <p:spPr bwMode="auto">
          <a:xfrm>
            <a:off x="611560" y="3501008"/>
            <a:ext cx="7776864" cy="19080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52D500A-61D5-0FCA-515F-890F46A0B8C6}"/>
              </a:ext>
            </a:extLst>
          </p:cNvPr>
          <p:cNvSpPr/>
          <p:nvPr/>
        </p:nvSpPr>
        <p:spPr bwMode="auto">
          <a:xfrm>
            <a:off x="683569" y="3573016"/>
            <a:ext cx="7632847" cy="180000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17F611E1-AF9A-1E08-CE50-318218B5C530}"/>
              </a:ext>
            </a:extLst>
          </p:cNvPr>
          <p:cNvSpPr/>
          <p:nvPr/>
        </p:nvSpPr>
        <p:spPr bwMode="auto">
          <a:xfrm>
            <a:off x="1187624" y="4365104"/>
            <a:ext cx="7056784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0D6CD83-5713-6434-A4AD-758C88290078}"/>
              </a:ext>
            </a:extLst>
          </p:cNvPr>
          <p:cNvSpPr/>
          <p:nvPr/>
        </p:nvSpPr>
        <p:spPr bwMode="auto">
          <a:xfrm>
            <a:off x="539552" y="1268760"/>
            <a:ext cx="7920880" cy="208823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9F5829D-E6B1-67CA-AFEE-41EBC6D2A6AD}"/>
              </a:ext>
            </a:extLst>
          </p:cNvPr>
          <p:cNvSpPr/>
          <p:nvPr/>
        </p:nvSpPr>
        <p:spPr bwMode="auto">
          <a:xfrm>
            <a:off x="611560" y="1412776"/>
            <a:ext cx="7776864" cy="187220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C509590-B938-B65C-BEA7-954D17693838}"/>
              </a:ext>
            </a:extLst>
          </p:cNvPr>
          <p:cNvSpPr/>
          <p:nvPr/>
        </p:nvSpPr>
        <p:spPr bwMode="auto">
          <a:xfrm>
            <a:off x="683569" y="1484784"/>
            <a:ext cx="7632847" cy="172819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CAAF249E-4B43-2A71-16CA-5A42D2F76188}"/>
              </a:ext>
            </a:extLst>
          </p:cNvPr>
          <p:cNvSpPr/>
          <p:nvPr/>
        </p:nvSpPr>
        <p:spPr bwMode="auto">
          <a:xfrm>
            <a:off x="755576" y="1628800"/>
            <a:ext cx="7416824" cy="151216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Ψευδωνυμία </a:t>
            </a:r>
            <a:r>
              <a:rPr lang="en-US" altLang="el-GR" sz="3600"/>
              <a:t> </a:t>
            </a:r>
            <a:r>
              <a:rPr lang="el-GR" altLang="el-GR" sz="3600"/>
              <a:t>μέσω παραμέτρων</a:t>
            </a:r>
            <a:endParaRPr lang="en-AU" altLang="el-GR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0" y="1676400"/>
            <a:ext cx="7696200" cy="1501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Board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board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Board(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"Blocks"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GameEngine</a:t>
            </a:r>
            <a:r>
              <a:rPr lang="en-AU" altLang="el-GR" sz="2000" b="1" dirty="0">
                <a:latin typeface="Courier New" panose="02070309020205020404" pitchFamily="49" charset="0"/>
              </a:rPr>
              <a:t> engine = </a:t>
            </a:r>
            <a:r>
              <a:rPr lang="en-AU" altLang="el-GR" sz="20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GameEngine</a:t>
            </a:r>
            <a:r>
              <a:rPr lang="en-AU" altLang="el-GR" sz="2000" b="1" dirty="0">
                <a:latin typeface="Courier New" panose="02070309020205020404" pitchFamily="49" charset="0"/>
              </a:rPr>
              <a:t>(board);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board.getTitle</a:t>
            </a:r>
            <a:r>
              <a:rPr lang="en-AU" altLang="el-GR" sz="2000" b="1" dirty="0">
                <a:latin typeface="Courier New" panose="02070309020205020404" pitchFamily="49" charset="0"/>
              </a:rPr>
              <a:t>());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14438" y="5638800"/>
            <a:ext cx="21399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/>
              <a:t>Τι θα τυπωθεί;</a:t>
            </a:r>
            <a:endParaRPr lang="en-AU" altLang="el-GR" sz="2400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762000" y="3581400"/>
            <a:ext cx="7696200" cy="186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GameEngine</a:t>
            </a:r>
            <a:r>
              <a:rPr lang="en-AU" altLang="el-GR" sz="2000" b="1" dirty="0">
                <a:latin typeface="Courier New" panose="02070309020205020404" pitchFamily="49" charset="0"/>
              </a:rPr>
              <a:t>(Board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theBoard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gameBoard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theBoard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theBoard.setTitle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"My Game"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40D1692F-8609-3402-C541-9EBD6E69E8D5}"/>
              </a:ext>
            </a:extLst>
          </p:cNvPr>
          <p:cNvSpPr/>
          <p:nvPr/>
        </p:nvSpPr>
        <p:spPr bwMode="auto">
          <a:xfrm>
            <a:off x="251520" y="2564904"/>
            <a:ext cx="7632848" cy="151216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4695EA1-05F7-A363-F812-D8A60A742114}"/>
              </a:ext>
            </a:extLst>
          </p:cNvPr>
          <p:cNvSpPr/>
          <p:nvPr/>
        </p:nvSpPr>
        <p:spPr bwMode="auto">
          <a:xfrm>
            <a:off x="323528" y="2636912"/>
            <a:ext cx="7488832" cy="13681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7DCDA2A-FF87-F1F5-0F94-CA781CFB7BBB}"/>
              </a:ext>
            </a:extLst>
          </p:cNvPr>
          <p:cNvSpPr/>
          <p:nvPr/>
        </p:nvSpPr>
        <p:spPr bwMode="auto">
          <a:xfrm>
            <a:off x="395536" y="2708920"/>
            <a:ext cx="7344815" cy="122413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78AB83FC-B879-7CF8-9237-0346D3698FD0}"/>
              </a:ext>
            </a:extLst>
          </p:cNvPr>
          <p:cNvSpPr/>
          <p:nvPr/>
        </p:nvSpPr>
        <p:spPr bwMode="auto">
          <a:xfrm>
            <a:off x="827584" y="3068960"/>
            <a:ext cx="6840760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D75F830-1965-9247-68A3-7766247FE9C0}"/>
              </a:ext>
            </a:extLst>
          </p:cNvPr>
          <p:cNvSpPr/>
          <p:nvPr/>
        </p:nvSpPr>
        <p:spPr bwMode="auto">
          <a:xfrm>
            <a:off x="251520" y="1268760"/>
            <a:ext cx="7632848" cy="122413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F6C56A3-3E5B-0953-73BB-D564FFBD0188}"/>
              </a:ext>
            </a:extLst>
          </p:cNvPr>
          <p:cNvSpPr/>
          <p:nvPr/>
        </p:nvSpPr>
        <p:spPr bwMode="auto">
          <a:xfrm>
            <a:off x="323528" y="1340768"/>
            <a:ext cx="7488832" cy="108012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01E0FE1-F9B9-6836-CAF3-7FD7632F095C}"/>
              </a:ext>
            </a:extLst>
          </p:cNvPr>
          <p:cNvSpPr/>
          <p:nvPr/>
        </p:nvSpPr>
        <p:spPr bwMode="auto">
          <a:xfrm>
            <a:off x="395536" y="1412776"/>
            <a:ext cx="7344815" cy="93610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9882250-BDA2-3A2E-9F89-F78AB18E7AD3}"/>
              </a:ext>
            </a:extLst>
          </p:cNvPr>
          <p:cNvSpPr/>
          <p:nvPr/>
        </p:nvSpPr>
        <p:spPr bwMode="auto">
          <a:xfrm>
            <a:off x="467544" y="1484784"/>
            <a:ext cx="7200800" cy="7920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72794" name="Group 3130"/>
          <p:cNvGrpSpPr>
            <a:grpSpLocks/>
          </p:cNvGrpSpPr>
          <p:nvPr/>
        </p:nvGrpSpPr>
        <p:grpSpPr bwMode="auto">
          <a:xfrm>
            <a:off x="381000" y="2700263"/>
            <a:ext cx="6872288" cy="1222375"/>
            <a:chOff x="240" y="1584"/>
            <a:chExt cx="4329" cy="770"/>
          </a:xfrm>
        </p:grpSpPr>
        <p:sp>
          <p:nvSpPr>
            <p:cNvPr id="13360" name="Text Box 3098"/>
            <p:cNvSpPr txBox="1">
              <a:spLocks noChangeArrowheads="1"/>
            </p:cNvSpPr>
            <p:nvPr/>
          </p:nvSpPr>
          <p:spPr bwMode="auto">
            <a:xfrm>
              <a:off x="240" y="1584"/>
              <a:ext cx="2880" cy="7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1600" b="1" dirty="0">
                  <a:solidFill>
                    <a:srgbClr val="7030A0"/>
                  </a:solidFill>
                  <a:latin typeface="Courier New" panose="02070309020205020404" pitchFamily="49" charset="0"/>
                </a:rPr>
                <a:t>public</a:t>
              </a:r>
              <a:r>
                <a:rPr lang="en-AU" altLang="el-GR" sz="1600" b="1" dirty="0">
                  <a:latin typeface="Courier New" panose="02070309020205020404" pitchFamily="49" charset="0"/>
                </a:rPr>
                <a:t> </a:t>
              </a:r>
              <a:r>
                <a:rPr lang="en-AU" altLang="el-GR" sz="1600" b="1" dirty="0" err="1">
                  <a:latin typeface="Courier New" panose="02070309020205020404" pitchFamily="49" charset="0"/>
                </a:rPr>
                <a:t>GameEngine</a:t>
              </a:r>
              <a:r>
                <a:rPr lang="en-AU" altLang="el-GR" sz="1600" b="1" dirty="0">
                  <a:latin typeface="Courier New" panose="02070309020205020404" pitchFamily="49" charset="0"/>
                </a:rPr>
                <a:t>(Board </a:t>
              </a:r>
              <a:r>
                <a:rPr lang="en-AU" altLang="el-GR" sz="1600" b="1" dirty="0" err="1">
                  <a:latin typeface="Courier New" panose="02070309020205020404" pitchFamily="49" charset="0"/>
                </a:rPr>
                <a:t>theBoard</a:t>
              </a:r>
              <a:r>
                <a:rPr lang="en-AU" altLang="el-GR" sz="1600" b="1" dirty="0">
                  <a:latin typeface="Courier New" panose="02070309020205020404" pitchFamily="49" charset="0"/>
                </a:rPr>
                <a:t>)</a:t>
              </a:r>
            </a:p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1600" b="1" dirty="0">
                  <a:latin typeface="Courier New" panose="02070309020205020404" pitchFamily="49" charset="0"/>
                </a:rPr>
                <a:t>{</a:t>
              </a:r>
            </a:p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1600" b="1" dirty="0">
                  <a:latin typeface="Courier New" panose="02070309020205020404" pitchFamily="49" charset="0"/>
                </a:rPr>
                <a:t>   </a:t>
              </a:r>
            </a:p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1600" b="1" dirty="0">
                  <a:latin typeface="Courier New" panose="02070309020205020404" pitchFamily="49" charset="0"/>
                </a:rPr>
                <a:t>}</a:t>
              </a:r>
            </a:p>
          </p:txBody>
        </p:sp>
        <p:sp>
          <p:nvSpPr>
            <p:cNvPr id="13361" name="Text Box 3126"/>
            <p:cNvSpPr txBox="1">
              <a:spLocks noChangeArrowheads="1"/>
            </p:cNvSpPr>
            <p:nvPr/>
          </p:nvSpPr>
          <p:spPr bwMode="auto">
            <a:xfrm>
              <a:off x="3379" y="1589"/>
              <a:ext cx="1190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1800" i="1" dirty="0">
                  <a:latin typeface="Times New Roman" panose="02020603050405020304" pitchFamily="18" charset="0"/>
                </a:rPr>
                <a:t>class </a:t>
              </a:r>
              <a:r>
                <a:rPr lang="en-AU" altLang="el-GR" sz="1800" i="1" dirty="0" err="1">
                  <a:latin typeface="Times New Roman" panose="02020603050405020304" pitchFamily="18" charset="0"/>
                </a:rPr>
                <a:t>GameEngine</a:t>
              </a:r>
              <a:endParaRPr lang="en-AU" altLang="el-GR" sz="1800" i="1" dirty="0"/>
            </a:p>
          </p:txBody>
        </p:sp>
      </p:grpSp>
      <p:sp>
        <p:nvSpPr>
          <p:cNvPr id="13315" name="Rectangl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Ψευδωνυμία </a:t>
            </a:r>
            <a:r>
              <a:rPr lang="en-US" altLang="el-GR" sz="3600"/>
              <a:t> </a:t>
            </a:r>
            <a:r>
              <a:rPr lang="el-GR" altLang="el-GR" sz="3600"/>
              <a:t>μέσω παραμέτρων</a:t>
            </a:r>
            <a:endParaRPr lang="en-AU" altLang="el-GR" sz="3600"/>
          </a:p>
        </p:txBody>
      </p:sp>
      <p:sp>
        <p:nvSpPr>
          <p:cNvPr id="13316" name="Rectangle 3075"/>
          <p:cNvSpPr>
            <a:spLocks noChangeArrowheads="1"/>
          </p:cNvSpPr>
          <p:nvPr/>
        </p:nvSpPr>
        <p:spPr bwMode="auto">
          <a:xfrm>
            <a:off x="381000" y="1414463"/>
            <a:ext cx="152558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Board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board</a:t>
            </a:r>
            <a:endParaRPr lang="en-AU" altLang="el-GR" sz="1600" b="1" dirty="0">
              <a:latin typeface="Courier New" panose="02070309020205020404" pitchFamily="49" charset="0"/>
            </a:endParaRPr>
          </a:p>
        </p:txBody>
      </p:sp>
      <p:sp>
        <p:nvSpPr>
          <p:cNvPr id="372740" name="Rectangle 3076"/>
          <p:cNvSpPr>
            <a:spLocks noChangeArrowheads="1"/>
          </p:cNvSpPr>
          <p:nvPr/>
        </p:nvSpPr>
        <p:spPr bwMode="auto">
          <a:xfrm>
            <a:off x="1854200" y="1414463"/>
            <a:ext cx="28702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b="1" dirty="0">
                <a:latin typeface="Courier New" panose="02070309020205020404" pitchFamily="49" charset="0"/>
              </a:rPr>
              <a:t>= </a:t>
            </a:r>
            <a:r>
              <a:rPr lang="en-AU" altLang="el-GR" sz="16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1600" b="1" dirty="0">
                <a:latin typeface="Courier New" panose="02070309020205020404" pitchFamily="49" charset="0"/>
              </a:rPr>
              <a:t> Board(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"Blocks"</a:t>
            </a:r>
            <a:r>
              <a:rPr lang="en-AU" altLang="el-GR" sz="1600" b="1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372741" name="Rectangle 3077"/>
          <p:cNvSpPr>
            <a:spLocks noChangeArrowheads="1"/>
          </p:cNvSpPr>
          <p:nvPr/>
        </p:nvSpPr>
        <p:spPr bwMode="auto">
          <a:xfrm>
            <a:off x="381000" y="1676400"/>
            <a:ext cx="53149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b="1" dirty="0" err="1">
                <a:latin typeface="Courier New" panose="02070309020205020404" pitchFamily="49" charset="0"/>
              </a:rPr>
              <a:t>GameEngine</a:t>
            </a:r>
            <a:r>
              <a:rPr lang="en-AU" altLang="el-GR" sz="1600" b="1" dirty="0">
                <a:latin typeface="Courier New" panose="02070309020205020404" pitchFamily="49" charset="0"/>
              </a:rPr>
              <a:t> engine = </a:t>
            </a:r>
            <a:r>
              <a:rPr lang="en-AU" altLang="el-GR" sz="1600" b="1" dirty="0">
                <a:solidFill>
                  <a:srgbClr val="C0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1600" b="1" dirty="0">
                <a:latin typeface="Courier New" panose="02070309020205020404" pitchFamily="49" charset="0"/>
              </a:rPr>
              <a:t> </a:t>
            </a:r>
            <a:r>
              <a:rPr lang="en-AU" altLang="el-GR" sz="1600" b="1" dirty="0" err="1">
                <a:latin typeface="Courier New" panose="02070309020205020404" pitchFamily="49" charset="0"/>
              </a:rPr>
              <a:t>GameEngine</a:t>
            </a:r>
            <a:r>
              <a:rPr lang="en-AU" altLang="el-GR" sz="1600" b="1" dirty="0">
                <a:latin typeface="Courier New" panose="02070309020205020404" pitchFamily="49" charset="0"/>
              </a:rPr>
              <a:t>(board);</a:t>
            </a:r>
          </a:p>
        </p:txBody>
      </p:sp>
      <p:sp>
        <p:nvSpPr>
          <p:cNvPr id="372742" name="Rectangle 3078"/>
          <p:cNvSpPr>
            <a:spLocks noChangeArrowheads="1"/>
          </p:cNvSpPr>
          <p:nvPr/>
        </p:nvSpPr>
        <p:spPr bwMode="auto">
          <a:xfrm>
            <a:off x="381000" y="1981200"/>
            <a:ext cx="47037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b="1">
                <a:latin typeface="Courier New" panose="02070309020205020404" pitchFamily="49" charset="0"/>
              </a:rPr>
              <a:t>System.out.println(board.getTitle());</a:t>
            </a:r>
          </a:p>
        </p:txBody>
      </p:sp>
      <p:grpSp>
        <p:nvGrpSpPr>
          <p:cNvPr id="372787" name="Group 3123"/>
          <p:cNvGrpSpPr>
            <a:grpSpLocks/>
          </p:cNvGrpSpPr>
          <p:nvPr/>
        </p:nvGrpSpPr>
        <p:grpSpPr bwMode="auto">
          <a:xfrm>
            <a:off x="1600200" y="4191000"/>
            <a:ext cx="2743200" cy="1066800"/>
            <a:chOff x="1008" y="2640"/>
            <a:chExt cx="1728" cy="672"/>
          </a:xfrm>
        </p:grpSpPr>
        <p:sp>
          <p:nvSpPr>
            <p:cNvPr id="13356" name="AutoShape 3082"/>
            <p:cNvSpPr>
              <a:spLocks noChangeArrowheads="1"/>
            </p:cNvSpPr>
            <p:nvPr/>
          </p:nvSpPr>
          <p:spPr bwMode="auto">
            <a:xfrm>
              <a:off x="1872" y="2640"/>
              <a:ext cx="864" cy="624"/>
            </a:xfrm>
            <a:prstGeom prst="roundRect">
              <a:avLst>
                <a:gd name="adj" fmla="val 25644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000"/>
                <a:t>[Board]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"Blocks"</a:t>
              </a:r>
              <a:endParaRPr lang="en-AU" altLang="el-GR" sz="2400"/>
            </a:p>
          </p:txBody>
        </p:sp>
        <p:grpSp>
          <p:nvGrpSpPr>
            <p:cNvPr id="13357" name="Group 3122"/>
            <p:cNvGrpSpPr>
              <a:grpSpLocks/>
            </p:cNvGrpSpPr>
            <p:nvPr/>
          </p:nvGrpSpPr>
          <p:grpSpPr bwMode="auto">
            <a:xfrm>
              <a:off x="1008" y="2928"/>
              <a:ext cx="864" cy="384"/>
              <a:chOff x="1008" y="2928"/>
              <a:chExt cx="864" cy="384"/>
            </a:xfrm>
          </p:grpSpPr>
          <p:sp>
            <p:nvSpPr>
              <p:cNvPr id="13358" name="Line 3083"/>
              <p:cNvSpPr>
                <a:spLocks noChangeShapeType="1"/>
              </p:cNvSpPr>
              <p:nvPr/>
            </p:nvSpPr>
            <p:spPr bwMode="auto">
              <a:xfrm flipV="1">
                <a:off x="1056" y="2928"/>
                <a:ext cx="816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359" name="Oval 3084"/>
              <p:cNvSpPr>
                <a:spLocks noChangeArrowheads="1"/>
              </p:cNvSpPr>
              <p:nvPr/>
            </p:nvSpPr>
            <p:spPr bwMode="auto">
              <a:xfrm>
                <a:off x="1008" y="3216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buClr>
                    <a:schemeClr val="tx1"/>
                  </a:buClr>
                  <a:buFont typeface="Monotype Sorts" charset="2"/>
                  <a:buNone/>
                </a:pPr>
                <a:endParaRPr lang="el-GR" altLang="el-GR" sz="2400"/>
              </a:p>
            </p:txBody>
          </p:sp>
        </p:grpSp>
      </p:grpSp>
      <p:grpSp>
        <p:nvGrpSpPr>
          <p:cNvPr id="372785" name="Group 3121"/>
          <p:cNvGrpSpPr>
            <a:grpSpLocks/>
          </p:cNvGrpSpPr>
          <p:nvPr/>
        </p:nvGrpSpPr>
        <p:grpSpPr bwMode="auto">
          <a:xfrm>
            <a:off x="1600200" y="5867400"/>
            <a:ext cx="2590800" cy="152400"/>
            <a:chOff x="1008" y="3696"/>
            <a:chExt cx="1632" cy="96"/>
          </a:xfrm>
        </p:grpSpPr>
        <p:sp>
          <p:nvSpPr>
            <p:cNvPr id="13354" name="Line 3086"/>
            <p:cNvSpPr>
              <a:spLocks noChangeShapeType="1"/>
            </p:cNvSpPr>
            <p:nvPr/>
          </p:nvSpPr>
          <p:spPr bwMode="auto">
            <a:xfrm flipV="1">
              <a:off x="1056" y="3696"/>
              <a:ext cx="1584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55" name="Oval 3087"/>
            <p:cNvSpPr>
              <a:spLocks noChangeArrowheads="1"/>
            </p:cNvSpPr>
            <p:nvPr/>
          </p:nvSpPr>
          <p:spPr bwMode="auto">
            <a:xfrm>
              <a:off x="1008" y="3696"/>
              <a:ext cx="96" cy="9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</p:grpSp>
      <p:grpSp>
        <p:nvGrpSpPr>
          <p:cNvPr id="13322" name="Group 3096"/>
          <p:cNvGrpSpPr>
            <a:grpSpLocks/>
          </p:cNvGrpSpPr>
          <p:nvPr/>
        </p:nvGrpSpPr>
        <p:grpSpPr bwMode="auto">
          <a:xfrm>
            <a:off x="457200" y="4876800"/>
            <a:ext cx="1682750" cy="619125"/>
            <a:chOff x="2396" y="2256"/>
            <a:chExt cx="1060" cy="390"/>
          </a:xfrm>
        </p:grpSpPr>
        <p:sp>
          <p:nvSpPr>
            <p:cNvPr id="13352" name="Rectangle 3089"/>
            <p:cNvSpPr>
              <a:spLocks noChangeArrowheads="1"/>
            </p:cNvSpPr>
            <p:nvPr/>
          </p:nvSpPr>
          <p:spPr bwMode="auto">
            <a:xfrm>
              <a:off x="2880" y="2256"/>
              <a:ext cx="576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13353" name="Text Box 3090"/>
            <p:cNvSpPr txBox="1">
              <a:spLocks noChangeArrowheads="1"/>
            </p:cNvSpPr>
            <p:nvPr/>
          </p:nvSpPr>
          <p:spPr bwMode="auto">
            <a:xfrm>
              <a:off x="2396" y="2415"/>
              <a:ext cx="4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board</a:t>
              </a:r>
              <a:endParaRPr lang="en-AU" altLang="el-GR" sz="1800" i="1"/>
            </a:p>
          </p:txBody>
        </p:sp>
      </p:grpSp>
      <p:grpSp>
        <p:nvGrpSpPr>
          <p:cNvPr id="372765" name="Group 3101"/>
          <p:cNvGrpSpPr>
            <a:grpSpLocks/>
          </p:cNvGrpSpPr>
          <p:nvPr/>
        </p:nvGrpSpPr>
        <p:grpSpPr bwMode="auto">
          <a:xfrm>
            <a:off x="381000" y="5638800"/>
            <a:ext cx="1755775" cy="609600"/>
            <a:chOff x="2880" y="3648"/>
            <a:chExt cx="1106" cy="384"/>
          </a:xfrm>
        </p:grpSpPr>
        <p:sp>
          <p:nvSpPr>
            <p:cNvPr id="13350" name="Rectangle 3092"/>
            <p:cNvSpPr>
              <a:spLocks noChangeArrowheads="1"/>
            </p:cNvSpPr>
            <p:nvPr/>
          </p:nvSpPr>
          <p:spPr bwMode="auto">
            <a:xfrm>
              <a:off x="3410" y="3648"/>
              <a:ext cx="576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13351" name="Text Box 3093"/>
            <p:cNvSpPr txBox="1">
              <a:spLocks noChangeArrowheads="1"/>
            </p:cNvSpPr>
            <p:nvPr/>
          </p:nvSpPr>
          <p:spPr bwMode="auto">
            <a:xfrm>
              <a:off x="2880" y="3759"/>
              <a:ext cx="5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engine </a:t>
              </a:r>
            </a:p>
          </p:txBody>
        </p:sp>
      </p:grpSp>
      <p:sp>
        <p:nvSpPr>
          <p:cNvPr id="372763" name="Rectangle 3099"/>
          <p:cNvSpPr>
            <a:spLocks noChangeArrowheads="1"/>
          </p:cNvSpPr>
          <p:nvPr/>
        </p:nvSpPr>
        <p:spPr bwMode="auto">
          <a:xfrm>
            <a:off x="838200" y="3324225"/>
            <a:ext cx="37258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b="1" dirty="0" err="1">
                <a:latin typeface="Courier New" panose="02070309020205020404" pitchFamily="49" charset="0"/>
              </a:rPr>
              <a:t>theBoard.setTitle</a:t>
            </a:r>
            <a:r>
              <a:rPr lang="en-AU" altLang="el-GR" sz="1600" b="1" dirty="0">
                <a:latin typeface="Courier New" panose="02070309020205020404" pitchFamily="49" charset="0"/>
              </a:rPr>
              <a:t>(</a:t>
            </a:r>
            <a:r>
              <a:rPr lang="en-AU" altLang="el-GR" sz="1600" b="1" dirty="0">
                <a:solidFill>
                  <a:srgbClr val="00B050"/>
                </a:solidFill>
                <a:latin typeface="Courier New" panose="02070309020205020404" pitchFamily="49" charset="0"/>
              </a:rPr>
              <a:t>"My Game"</a:t>
            </a:r>
            <a:r>
              <a:rPr lang="en-AU" altLang="el-GR" sz="1600" b="1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372764" name="Rectangle 3100"/>
          <p:cNvSpPr>
            <a:spLocks noChangeArrowheads="1"/>
          </p:cNvSpPr>
          <p:nvPr/>
        </p:nvSpPr>
        <p:spPr bwMode="auto">
          <a:xfrm>
            <a:off x="833438" y="3048000"/>
            <a:ext cx="274796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b="1">
                <a:latin typeface="Courier New" panose="02070309020205020404" pitchFamily="49" charset="0"/>
              </a:rPr>
              <a:t>gameBoard = theBoard;</a:t>
            </a:r>
          </a:p>
        </p:txBody>
      </p:sp>
      <p:grpSp>
        <p:nvGrpSpPr>
          <p:cNvPr id="372797" name="Group 3133"/>
          <p:cNvGrpSpPr>
            <a:grpSpLocks/>
          </p:cNvGrpSpPr>
          <p:nvPr/>
        </p:nvGrpSpPr>
        <p:grpSpPr bwMode="auto">
          <a:xfrm>
            <a:off x="4267200" y="5334000"/>
            <a:ext cx="1905000" cy="990600"/>
            <a:chOff x="2688" y="3360"/>
            <a:chExt cx="1200" cy="624"/>
          </a:xfrm>
        </p:grpSpPr>
        <p:sp>
          <p:nvSpPr>
            <p:cNvPr id="13347" name="AutoShape 3094"/>
            <p:cNvSpPr>
              <a:spLocks noChangeArrowheads="1"/>
            </p:cNvSpPr>
            <p:nvPr/>
          </p:nvSpPr>
          <p:spPr bwMode="auto">
            <a:xfrm>
              <a:off x="2688" y="3360"/>
              <a:ext cx="1200" cy="624"/>
            </a:xfrm>
            <a:prstGeom prst="roundRect">
              <a:avLst>
                <a:gd name="adj" fmla="val 25644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800"/>
                <a:t>[GameEngine]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AU" altLang="el-GR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AU" altLang="el-GR" sz="1800"/>
            </a:p>
          </p:txBody>
        </p:sp>
        <p:sp>
          <p:nvSpPr>
            <p:cNvPr id="13348" name="Rectangle 3103"/>
            <p:cNvSpPr>
              <a:spLocks noChangeArrowheads="1"/>
            </p:cNvSpPr>
            <p:nvPr/>
          </p:nvSpPr>
          <p:spPr bwMode="auto">
            <a:xfrm>
              <a:off x="2832" y="3648"/>
              <a:ext cx="277" cy="2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13349" name="Text Box 3104"/>
            <p:cNvSpPr txBox="1">
              <a:spLocks noChangeArrowheads="1"/>
            </p:cNvSpPr>
            <p:nvPr/>
          </p:nvSpPr>
          <p:spPr bwMode="auto">
            <a:xfrm>
              <a:off x="3120" y="3696"/>
              <a:ext cx="69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/>
                <a:t>gameBoard</a:t>
              </a:r>
              <a:endParaRPr lang="en-AU" altLang="el-GR" sz="1400" i="1"/>
            </a:p>
          </p:txBody>
        </p:sp>
      </p:grpSp>
      <p:sp>
        <p:nvSpPr>
          <p:cNvPr id="13327" name="AutoShape 3110"/>
          <p:cNvSpPr>
            <a:spLocks noChangeArrowheads="1"/>
          </p:cNvSpPr>
          <p:nvPr/>
        </p:nvSpPr>
        <p:spPr bwMode="auto">
          <a:xfrm>
            <a:off x="304800" y="4419600"/>
            <a:ext cx="2286000" cy="1981200"/>
          </a:xfrm>
          <a:prstGeom prst="roundRect">
            <a:avLst>
              <a:gd name="adj" fmla="val 10255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/>
          </a:p>
        </p:txBody>
      </p:sp>
      <p:grpSp>
        <p:nvGrpSpPr>
          <p:cNvPr id="372804" name="Group 3140"/>
          <p:cNvGrpSpPr>
            <a:grpSpLocks/>
          </p:cNvGrpSpPr>
          <p:nvPr/>
        </p:nvGrpSpPr>
        <p:grpSpPr bwMode="auto">
          <a:xfrm>
            <a:off x="6248400" y="4191000"/>
            <a:ext cx="2057400" cy="1371600"/>
            <a:chOff x="3936" y="2640"/>
            <a:chExt cx="1296" cy="864"/>
          </a:xfrm>
        </p:grpSpPr>
        <p:sp>
          <p:nvSpPr>
            <p:cNvPr id="13343" name="Rectangle 3105"/>
            <p:cNvSpPr>
              <a:spLocks noChangeArrowheads="1"/>
            </p:cNvSpPr>
            <p:nvPr/>
          </p:nvSpPr>
          <p:spPr bwMode="auto">
            <a:xfrm>
              <a:off x="3936" y="2658"/>
              <a:ext cx="1296" cy="84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n-AU" altLang="el-GR" sz="2400"/>
            </a:p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n-AU" altLang="el-GR" sz="2400"/>
            </a:p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n-AU" altLang="el-GR" sz="2400"/>
            </a:p>
          </p:txBody>
        </p:sp>
        <p:sp>
          <p:nvSpPr>
            <p:cNvPr id="13344" name="Text Box 3107"/>
            <p:cNvSpPr txBox="1">
              <a:spLocks noChangeArrowheads="1"/>
            </p:cNvSpPr>
            <p:nvPr/>
          </p:nvSpPr>
          <p:spPr bwMode="auto">
            <a:xfrm>
              <a:off x="3971" y="2640"/>
              <a:ext cx="994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1200"/>
                <a:t>method:</a:t>
              </a:r>
              <a:endParaRPr lang="en-AU" altLang="el-GR" sz="1800"/>
            </a:p>
            <a:p>
              <a:pPr>
                <a:buClr>
                  <a:schemeClr val="tx1"/>
                </a:buClr>
                <a:buFont typeface="Monotype Sorts" charset="2"/>
                <a:buNone/>
              </a:pPr>
              <a:r>
                <a:rPr lang="en-AU" altLang="el-GR" sz="1800"/>
                <a:t>GameEngine:</a:t>
              </a:r>
            </a:p>
          </p:txBody>
        </p:sp>
        <p:sp>
          <p:nvSpPr>
            <p:cNvPr id="13345" name="Rectangle 3108"/>
            <p:cNvSpPr>
              <a:spLocks noChangeArrowheads="1"/>
            </p:cNvSpPr>
            <p:nvPr/>
          </p:nvSpPr>
          <p:spPr bwMode="auto">
            <a:xfrm>
              <a:off x="4223" y="3054"/>
              <a:ext cx="277" cy="2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13346" name="Text Box 3109"/>
            <p:cNvSpPr txBox="1">
              <a:spLocks noChangeArrowheads="1"/>
            </p:cNvSpPr>
            <p:nvPr/>
          </p:nvSpPr>
          <p:spPr bwMode="auto">
            <a:xfrm>
              <a:off x="4511" y="3102"/>
              <a:ext cx="5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/>
                <a:t>theBoard</a:t>
              </a:r>
              <a:endParaRPr lang="en-AU" altLang="el-GR" sz="1400" i="1"/>
            </a:p>
          </p:txBody>
        </p:sp>
      </p:grpSp>
      <p:grpSp>
        <p:nvGrpSpPr>
          <p:cNvPr id="372798" name="Group 3134"/>
          <p:cNvGrpSpPr>
            <a:grpSpLocks/>
          </p:cNvGrpSpPr>
          <p:nvPr/>
        </p:nvGrpSpPr>
        <p:grpSpPr bwMode="auto">
          <a:xfrm>
            <a:off x="4267200" y="5105400"/>
            <a:ext cx="533400" cy="914400"/>
            <a:chOff x="2688" y="3216"/>
            <a:chExt cx="336" cy="576"/>
          </a:xfrm>
        </p:grpSpPr>
        <p:sp>
          <p:nvSpPr>
            <p:cNvPr id="13341" name="Line 3113"/>
            <p:cNvSpPr>
              <a:spLocks noChangeShapeType="1"/>
            </p:cNvSpPr>
            <p:nvPr/>
          </p:nvSpPr>
          <p:spPr bwMode="auto">
            <a:xfrm flipH="1" flipV="1">
              <a:off x="2688" y="3216"/>
              <a:ext cx="28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2" name="Oval 3114"/>
            <p:cNvSpPr>
              <a:spLocks noChangeArrowheads="1"/>
            </p:cNvSpPr>
            <p:nvPr/>
          </p:nvSpPr>
          <p:spPr bwMode="auto">
            <a:xfrm>
              <a:off x="2928" y="3696"/>
              <a:ext cx="96" cy="9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</p:grpSp>
      <p:sp>
        <p:nvSpPr>
          <p:cNvPr id="372779" name="Text Box 3115"/>
          <p:cNvSpPr txBox="1">
            <a:spLocks noChangeArrowheads="1"/>
          </p:cNvSpPr>
          <p:nvPr/>
        </p:nvSpPr>
        <p:spPr bwMode="auto">
          <a:xfrm>
            <a:off x="3009900" y="4648200"/>
            <a:ext cx="1333500" cy="3635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/>
              <a:t>"My Game"</a:t>
            </a:r>
          </a:p>
        </p:txBody>
      </p:sp>
      <p:grpSp>
        <p:nvGrpSpPr>
          <p:cNvPr id="372782" name="Group 3118"/>
          <p:cNvGrpSpPr>
            <a:grpSpLocks/>
          </p:cNvGrpSpPr>
          <p:nvPr/>
        </p:nvGrpSpPr>
        <p:grpSpPr bwMode="auto">
          <a:xfrm>
            <a:off x="4343400" y="4724400"/>
            <a:ext cx="2678113" cy="381000"/>
            <a:chOff x="2736" y="2976"/>
            <a:chExt cx="1687" cy="240"/>
          </a:xfrm>
        </p:grpSpPr>
        <p:sp>
          <p:nvSpPr>
            <p:cNvPr id="13339" name="Oval 3112"/>
            <p:cNvSpPr>
              <a:spLocks noChangeArrowheads="1"/>
            </p:cNvSpPr>
            <p:nvPr/>
          </p:nvSpPr>
          <p:spPr bwMode="auto">
            <a:xfrm>
              <a:off x="4327" y="3120"/>
              <a:ext cx="96" cy="9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  <p:sp>
          <p:nvSpPr>
            <p:cNvPr id="13340" name="Line 3111"/>
            <p:cNvSpPr>
              <a:spLocks noChangeShapeType="1"/>
            </p:cNvSpPr>
            <p:nvPr/>
          </p:nvSpPr>
          <p:spPr bwMode="auto">
            <a:xfrm flipH="1" flipV="1">
              <a:off x="2736" y="2976"/>
              <a:ext cx="163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72799" name="Group 3135"/>
          <p:cNvGrpSpPr>
            <a:grpSpLocks/>
          </p:cNvGrpSpPr>
          <p:nvPr/>
        </p:nvGrpSpPr>
        <p:grpSpPr bwMode="auto">
          <a:xfrm>
            <a:off x="250825" y="2544763"/>
            <a:ext cx="8131175" cy="3030538"/>
            <a:chOff x="158" y="1603"/>
            <a:chExt cx="5122" cy="1909"/>
          </a:xfrm>
        </p:grpSpPr>
        <p:grpSp>
          <p:nvGrpSpPr>
            <p:cNvPr id="13335" name="Group 3136"/>
            <p:cNvGrpSpPr>
              <a:grpSpLocks/>
            </p:cNvGrpSpPr>
            <p:nvPr/>
          </p:nvGrpSpPr>
          <p:grpSpPr bwMode="auto">
            <a:xfrm>
              <a:off x="2752" y="2592"/>
              <a:ext cx="2528" cy="920"/>
              <a:chOff x="2736" y="2592"/>
              <a:chExt cx="2544" cy="920"/>
            </a:xfrm>
          </p:grpSpPr>
          <p:sp>
            <p:nvSpPr>
              <p:cNvPr id="13337" name="Rectangle 3137"/>
              <p:cNvSpPr>
                <a:spLocks noChangeArrowheads="1"/>
              </p:cNvSpPr>
              <p:nvPr/>
            </p:nvSpPr>
            <p:spPr bwMode="auto">
              <a:xfrm>
                <a:off x="3920" y="2592"/>
                <a:ext cx="1360" cy="92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buClr>
                    <a:schemeClr val="tx1"/>
                  </a:buClr>
                  <a:buFont typeface="Monotype Sorts" charset="2"/>
                  <a:buNone/>
                </a:pPr>
                <a:endParaRPr lang="el-GR" altLang="el-GR" sz="2400"/>
              </a:p>
            </p:txBody>
          </p:sp>
          <p:sp>
            <p:nvSpPr>
              <p:cNvPr id="13338" name="Rectangle 3138"/>
              <p:cNvSpPr>
                <a:spLocks noChangeArrowheads="1"/>
              </p:cNvSpPr>
              <p:nvPr/>
            </p:nvSpPr>
            <p:spPr bwMode="auto">
              <a:xfrm>
                <a:off x="2736" y="2880"/>
                <a:ext cx="1296" cy="2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buClr>
                    <a:schemeClr val="tx1"/>
                  </a:buClr>
                  <a:buFont typeface="Monotype Sorts" charset="2"/>
                  <a:buNone/>
                </a:pPr>
                <a:endParaRPr lang="el-GR" altLang="el-GR" sz="2400"/>
              </a:p>
            </p:txBody>
          </p:sp>
        </p:grpSp>
        <p:sp>
          <p:nvSpPr>
            <p:cNvPr id="13336" name="Rectangle 3139"/>
            <p:cNvSpPr>
              <a:spLocks noChangeArrowheads="1"/>
            </p:cNvSpPr>
            <p:nvPr/>
          </p:nvSpPr>
          <p:spPr bwMode="auto">
            <a:xfrm>
              <a:off x="158" y="1603"/>
              <a:ext cx="4990" cy="10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487" tIns="44450" rIns="90487" bIns="44450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/>
            </a:p>
          </p:txBody>
        </p:sp>
      </p:grpSp>
      <p:sp>
        <p:nvSpPr>
          <p:cNvPr id="13332" name="Text Box 3125"/>
          <p:cNvSpPr txBox="1">
            <a:spLocks noChangeArrowheads="1"/>
          </p:cNvSpPr>
          <p:nvPr/>
        </p:nvSpPr>
        <p:spPr bwMode="auto">
          <a:xfrm>
            <a:off x="5868144" y="1412776"/>
            <a:ext cx="12414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i="1" dirty="0">
                <a:latin typeface="Times New Roman" panose="02020603050405020304" pitchFamily="18" charset="0"/>
              </a:rPr>
              <a:t>class Game</a:t>
            </a:r>
            <a:endParaRPr lang="en-AU" altLang="el-GR" sz="1800" i="1" dirty="0"/>
          </a:p>
        </p:txBody>
      </p:sp>
      <p:sp>
        <p:nvSpPr>
          <p:cNvPr id="372759" name="Text Box 3095"/>
          <p:cNvSpPr txBox="1">
            <a:spLocks noChangeArrowheads="1"/>
          </p:cNvSpPr>
          <p:nvPr/>
        </p:nvSpPr>
        <p:spPr bwMode="auto">
          <a:xfrm>
            <a:off x="6084168" y="4365104"/>
            <a:ext cx="2551113" cy="76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4400" dirty="0">
                <a:solidFill>
                  <a:srgbClr val="00B050"/>
                </a:solidFill>
                <a:latin typeface="Courier New" panose="02070309020205020404" pitchFamily="49" charset="0"/>
              </a:rPr>
              <a:t>My Game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75"/>
                                        <p:tgtEl>
                                          <p:spTgt spid="372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2" grpId="0" animBg="1"/>
      <p:bldP spid="3" grpId="0" animBg="1"/>
      <p:bldP spid="4" grpId="0" animBg="1"/>
      <p:bldP spid="5" grpId="0" animBg="1"/>
      <p:bldP spid="372740" grpId="0"/>
      <p:bldP spid="372741" grpId="0" build="p" autoUpdateAnimBg="0"/>
      <p:bldP spid="372742" grpId="0" build="p" autoUpdateAnimBg="0"/>
      <p:bldP spid="372763" grpId="0" build="p" autoUpdateAnimBg="0"/>
      <p:bldP spid="372764" grpId="0" build="p" autoUpdateAnimBg="0"/>
      <p:bldP spid="372779" grpId="0" animBg="1" autoUpdateAnimBg="0"/>
      <p:bldP spid="372759" grpId="0" build="p" autoUpdateAnimBg="0"/>
    </p:bldLst>
  </p:timing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7D7D7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7D7D7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6878</TotalTime>
  <Pages>43</Pages>
  <Words>1111</Words>
  <Application>Microsoft Office PowerPoint</Application>
  <PresentationFormat>Προβολή στην οθόνη (4:3)</PresentationFormat>
  <Paragraphs>271</Paragraphs>
  <Slides>25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2" baseType="lpstr">
      <vt:lpstr>Arial</vt:lpstr>
      <vt:lpstr>Courier New</vt:lpstr>
      <vt:lpstr>Helvetica</vt:lpstr>
      <vt:lpstr>Monotype Sorts</vt:lpstr>
      <vt:lpstr>Times</vt:lpstr>
      <vt:lpstr>Times New Roman</vt:lpstr>
      <vt:lpstr>untitled 2</vt:lpstr>
      <vt:lpstr>Παρουσίαση του PowerPoint</vt:lpstr>
      <vt:lpstr>Τιμές βασικών τύπων και αναφορές</vt:lpstr>
      <vt:lpstr>Η εντολή καταχώρησης (για 3η  φορά)</vt:lpstr>
      <vt:lpstr>Ψευδωνυμία (Aliasing)</vt:lpstr>
      <vt:lpstr>Ψευδωνυμία </vt:lpstr>
      <vt:lpstr>Βασικοί τύποι </vt:lpstr>
      <vt:lpstr>Βασικοί τύποι</vt:lpstr>
      <vt:lpstr>Ψευδωνυμία  μέσω παραμέτρων</vt:lpstr>
      <vt:lpstr>Ψευδωνυμία  μέσω παραμέτρων</vt:lpstr>
      <vt:lpstr>Τι ισχύει για αντικείμενα τύπου String;</vt:lpstr>
      <vt:lpstr>Τα Strings δεν μπορεί να μεταλλαχθούν </vt:lpstr>
      <vt:lpstr>Βασικές μέθοδοι</vt:lpstr>
      <vt:lpstr>Μεταβολή αντικειμένων τύπου  String</vt:lpstr>
      <vt:lpstr>Μεταβολή αντικειμένων τύπου  String</vt:lpstr>
      <vt:lpstr>Μεταβολή αντικειμένων τύπου  String</vt:lpstr>
      <vt:lpstr>«Τροποποίηση» των  Strings</vt:lpstr>
      <vt:lpstr>Δημιουργία συναφών Strings</vt:lpstr>
      <vt:lpstr>Ταύτιση σε αντιπαράθεση με ισότητα </vt:lpstr>
      <vt:lpstr>Ταύτιση σε αντιπαράθεση με ισότητα </vt:lpstr>
      <vt:lpstr>Ταύτιση σε αντιπαράθεση με ισότητα</vt:lpstr>
      <vt:lpstr>Ταύτιση σε αντιπαράθεση με ισότητα για Strings</vt:lpstr>
      <vt:lpstr>Ταύτιση σε αντιπαράθεση με ισότητα για Strings</vt:lpstr>
      <vt:lpstr>Μετατροπή από/σε String </vt:lpstr>
      <vt:lpstr>Μέθοδοι μετατροπής από/σε String</vt:lpstr>
      <vt:lpstr>Το πρόβλημα της συνεχούς μετατροπής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298</cp:revision>
  <cp:lastPrinted>2022-11-03T09:01:21Z</cp:lastPrinted>
  <dcterms:created xsi:type="dcterms:W3CDTF">1996-04-15T15:18:02Z</dcterms:created>
  <dcterms:modified xsi:type="dcterms:W3CDTF">2022-11-03T09:05:04Z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