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346" r:id="rId2"/>
    <p:sldId id="376" r:id="rId3"/>
    <p:sldId id="372" r:id="rId4"/>
    <p:sldId id="374" r:id="rId5"/>
    <p:sldId id="370" r:id="rId6"/>
    <p:sldId id="375" r:id="rId7"/>
    <p:sldId id="371" r:id="rId8"/>
    <p:sldId id="377" r:id="rId9"/>
    <p:sldId id="379" r:id="rId10"/>
    <p:sldId id="386" r:id="rId11"/>
    <p:sldId id="378" r:id="rId12"/>
    <p:sldId id="381" r:id="rId13"/>
    <p:sldId id="382" r:id="rId14"/>
    <p:sldId id="388" r:id="rId15"/>
    <p:sldId id="362" r:id="rId16"/>
    <p:sldId id="387" r:id="rId17"/>
    <p:sldId id="364" r:id="rId18"/>
    <p:sldId id="373" r:id="rId19"/>
    <p:sldId id="365" r:id="rId20"/>
    <p:sldId id="383" r:id="rId21"/>
    <p:sldId id="391" r:id="rId22"/>
    <p:sldId id="392" r:id="rId23"/>
    <p:sldId id="393" r:id="rId24"/>
    <p:sldId id="366" r:id="rId25"/>
    <p:sldId id="384" r:id="rId26"/>
    <p:sldId id="367" r:id="rId27"/>
    <p:sldId id="368" r:id="rId28"/>
    <p:sldId id="389" r:id="rId29"/>
    <p:sldId id="385" r:id="rId30"/>
    <p:sldId id="390" r:id="rId31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Helvetica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Helvetica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Helvetica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Helvetica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2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2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2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2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19191"/>
    <a:srgbClr val="CECECE"/>
    <a:srgbClr val="B3B3B3"/>
    <a:srgbClr val="333333"/>
    <a:srgbClr val="232323"/>
    <a:srgbClr val="CC0000"/>
    <a:srgbClr val="DF191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84" autoAdjust="0"/>
    <p:restoredTop sz="90929"/>
  </p:normalViewPr>
  <p:slideViewPr>
    <p:cSldViewPr>
      <p:cViewPr varScale="1">
        <p:scale>
          <a:sx n="74" d="100"/>
          <a:sy n="74" d="100"/>
        </p:scale>
        <p:origin x="119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782"/>
    </p:cViewPr>
  </p:sorterViewPr>
  <p:notesViewPr>
    <p:cSldViewPr>
      <p:cViewPr varScale="1">
        <p:scale>
          <a:sx n="84" d="100"/>
          <a:sy n="84" d="100"/>
        </p:scale>
        <p:origin x="4157" y="101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44475" y="449264"/>
            <a:ext cx="6826251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  <a:defRPr/>
            </a:pP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Εισαγωγή στον </a:t>
            </a:r>
            <a:r>
              <a:rPr lang="el-GR" altLang="el-GR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Αντικειμενοστρεφή</a:t>
            </a: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 Προγραμματισμό</a:t>
            </a:r>
            <a:r>
              <a:rPr lang="en-AU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Διάλεξη #6</a:t>
            </a:r>
            <a:endParaRPr lang="en-AU" altLang="el-GR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064000" y="8915400"/>
            <a:ext cx="2839713" cy="293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  <a:defRPr/>
            </a:pPr>
            <a:r>
              <a:rPr lang="el-GR" altLang="el-GR" sz="1300">
                <a:solidFill>
                  <a:srgbClr val="000000"/>
                </a:solidFill>
                <a:latin typeface="Arial" panose="020B0604020202020204" pitchFamily="34" charset="0"/>
              </a:rPr>
              <a:t>Αντώνιος Συμβώνης</a:t>
            </a:r>
            <a:r>
              <a:rPr lang="en-AU" altLang="el-GR" sz="130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l-GR" altLang="el-GR" sz="1300">
                <a:solidFill>
                  <a:srgbClr val="000000"/>
                </a:solidFill>
                <a:latin typeface="Arial" panose="020B0604020202020204" pitchFamily="34" charset="0"/>
              </a:rPr>
              <a:t>ΣΕΜΦΕ, ΕΜΠ</a:t>
            </a:r>
            <a:endParaRPr lang="en-AU" altLang="el-GR" sz="13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6" y="4562476"/>
            <a:ext cx="5365750" cy="404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42" tIns="46344" rIns="94342" bIns="46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noProof="0"/>
              <a:t>Click to edit Master notes styles</a:t>
            </a:r>
          </a:p>
          <a:p>
            <a:pPr lvl="1"/>
            <a:r>
              <a:rPr lang="en-AU" altLang="el-GR" noProof="0"/>
              <a:t>Second Level</a:t>
            </a:r>
          </a:p>
          <a:p>
            <a:pPr lvl="2"/>
            <a:r>
              <a:rPr lang="en-AU" altLang="el-GR" noProof="0"/>
              <a:t>Third Level</a:t>
            </a:r>
          </a:p>
          <a:p>
            <a:pPr lvl="3"/>
            <a:r>
              <a:rPr lang="en-AU" altLang="el-GR" noProof="0"/>
              <a:t>Fourth Level</a:t>
            </a:r>
          </a:p>
          <a:p>
            <a:pPr lvl="4"/>
            <a:r>
              <a:rPr lang="en-AU" altLang="el-GR" noProof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1288" y="835025"/>
            <a:ext cx="4494212" cy="3370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ln/>
        </p:spPr>
      </p:sp>
      <p:sp>
        <p:nvSpPr>
          <p:cNvPr id="92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74726" y="4559300"/>
            <a:ext cx="5365750" cy="4322763"/>
          </a:xfrm>
          <a:noFill/>
        </p:spPr>
        <p:txBody>
          <a:bodyPr/>
          <a:lstStyle/>
          <a:p>
            <a:endParaRPr lang="en-US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ln/>
        </p:spPr>
      </p:sp>
      <p:sp>
        <p:nvSpPr>
          <p:cNvPr id="1433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74726" y="4559300"/>
            <a:ext cx="5365750" cy="4322763"/>
          </a:xfrm>
          <a:noFill/>
        </p:spPr>
        <p:txBody>
          <a:bodyPr/>
          <a:lstStyle/>
          <a:p>
            <a:endParaRPr lang="en-US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ln/>
        </p:spPr>
      </p:sp>
      <p:sp>
        <p:nvSpPr>
          <p:cNvPr id="18435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974726" y="4559300"/>
            <a:ext cx="5365750" cy="4322763"/>
          </a:xfrm>
          <a:noFill/>
        </p:spPr>
        <p:txBody>
          <a:bodyPr/>
          <a:lstStyle/>
          <a:p>
            <a:endParaRPr lang="en-US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ln/>
        </p:spPr>
      </p:sp>
      <p:sp>
        <p:nvSpPr>
          <p:cNvPr id="2048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74726" y="4559300"/>
            <a:ext cx="5365750" cy="4322763"/>
          </a:xfrm>
          <a:noFill/>
        </p:spPr>
        <p:txBody>
          <a:bodyPr/>
          <a:lstStyle/>
          <a:p>
            <a:endParaRPr lang="en-US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6" y="4559300"/>
            <a:ext cx="5365750" cy="4322763"/>
          </a:xfrm>
          <a:noFill/>
        </p:spPr>
        <p:txBody>
          <a:bodyPr/>
          <a:lstStyle/>
          <a:p>
            <a:r>
              <a:rPr lang="en-US" altLang="el-GR">
                <a:latin typeface="Times" panose="02020603050405020304" pitchFamily="18" charset="0"/>
              </a:rPr>
              <a:t>String stringOne = “Hello World”;</a:t>
            </a:r>
          </a:p>
          <a:p>
            <a:r>
              <a:rPr lang="en-US" altLang="el-GR">
                <a:latin typeface="Times" panose="02020603050405020304" pitchFamily="18" charset="0"/>
              </a:rPr>
              <a:t>String stringTwo = “Hello World”;</a:t>
            </a:r>
          </a:p>
          <a:p>
            <a:endParaRPr lang="en-US" altLang="el-GR">
              <a:latin typeface="Times" panose="02020603050405020304" pitchFamily="18" charset="0"/>
            </a:endParaRPr>
          </a:p>
          <a:p>
            <a:r>
              <a:rPr lang="en-US" altLang="el-GR">
                <a:latin typeface="Times" panose="02020603050405020304" pitchFamily="18" charset="0"/>
              </a:rPr>
              <a:t>// Compare 1</a:t>
            </a:r>
          </a:p>
          <a:p>
            <a:r>
              <a:rPr lang="en-US" altLang="el-GR">
                <a:latin typeface="Times" panose="02020603050405020304" pitchFamily="18" charset="0"/>
              </a:rPr>
              <a:t>if (stringOne.equals(stringTwo)) {</a:t>
            </a:r>
          </a:p>
          <a:p>
            <a:r>
              <a:rPr lang="en-US" altLang="el-GR">
                <a:latin typeface="Times" panose="02020603050405020304" pitchFamily="18" charset="0"/>
              </a:rPr>
              <a:t>     // do something</a:t>
            </a:r>
          </a:p>
          <a:p>
            <a:r>
              <a:rPr lang="en-US" altLang="el-GR">
                <a:latin typeface="Times" panose="02020603050405020304" pitchFamily="18" charset="0"/>
              </a:rPr>
              <a:t>  }</a:t>
            </a:r>
          </a:p>
          <a:p>
            <a:endParaRPr lang="en-US" altLang="el-GR">
              <a:latin typeface="Times" panose="02020603050405020304" pitchFamily="18" charset="0"/>
            </a:endParaRPr>
          </a:p>
          <a:p>
            <a:r>
              <a:rPr lang="en-US" altLang="el-GR">
                <a:latin typeface="Times" panose="02020603050405020304" pitchFamily="18" charset="0"/>
              </a:rPr>
              <a:t>// Compare 2</a:t>
            </a:r>
          </a:p>
          <a:p>
            <a:r>
              <a:rPr lang="en-US" altLang="el-GR">
                <a:latin typeface="Times" panose="02020603050405020304" pitchFamily="18" charset="0"/>
              </a:rPr>
              <a:t>if (stringOne == stringTwo)) {</a:t>
            </a:r>
          </a:p>
          <a:p>
            <a:r>
              <a:rPr lang="en-US" altLang="el-GR">
                <a:latin typeface="Times" panose="02020603050405020304" pitchFamily="18" charset="0"/>
              </a:rPr>
              <a:t>     // do something</a:t>
            </a:r>
          </a:p>
          <a:p>
            <a:r>
              <a:rPr lang="en-US" altLang="el-GR">
                <a:latin typeface="Times" panose="02020603050405020304" pitchFamily="18" charset="0"/>
              </a:rPr>
              <a:t>  }</a:t>
            </a:r>
          </a:p>
          <a:p>
            <a:endParaRPr lang="en-US" altLang="el-GR">
              <a:latin typeface="Times" panose="02020603050405020304" pitchFamily="18" charset="0"/>
            </a:endParaRPr>
          </a:p>
          <a:p>
            <a:r>
              <a:rPr lang="en-US" altLang="el-GR">
                <a:latin typeface="Times" panose="02020603050405020304" pitchFamily="18" charset="0"/>
              </a:rPr>
              <a:t>// both will succeed but a programmer expect “Compare 2” to fail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6" y="4559300"/>
            <a:ext cx="5365750" cy="4322763"/>
          </a:xfrm>
          <a:noFill/>
        </p:spPr>
        <p:txBody>
          <a:bodyPr/>
          <a:lstStyle/>
          <a:p>
            <a:endParaRPr lang="en-US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6" y="4559300"/>
            <a:ext cx="5365750" cy="4322763"/>
          </a:xfrm>
          <a:noFill/>
        </p:spPr>
        <p:txBody>
          <a:bodyPr/>
          <a:lstStyle/>
          <a:p>
            <a:endParaRPr lang="en-US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ln/>
        </p:spPr>
      </p:sp>
      <p:sp>
        <p:nvSpPr>
          <p:cNvPr id="307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74726" y="4559300"/>
            <a:ext cx="5365750" cy="4322763"/>
          </a:xfrm>
          <a:noFill/>
        </p:spPr>
        <p:txBody>
          <a:bodyPr/>
          <a:lstStyle/>
          <a:p>
            <a:endParaRPr lang="en-US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6" y="4559300"/>
            <a:ext cx="5365750" cy="4322763"/>
          </a:xfrm>
          <a:noFill/>
        </p:spPr>
        <p:txBody>
          <a:bodyPr/>
          <a:lstStyle/>
          <a:p>
            <a:endParaRPr lang="en-US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1041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7945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01650"/>
            <a:ext cx="1943100" cy="5594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01650"/>
            <a:ext cx="5676900" cy="55943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481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279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5543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9096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1992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6442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1242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4389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2041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F5F5F"/>
            </a:gs>
            <a:gs pos="50000">
              <a:schemeClr val="hlink"/>
            </a:gs>
            <a:gs pos="100000">
              <a:srgbClr val="5F5F5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34950" y="234950"/>
            <a:ext cx="8674100" cy="62357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9pPr>
          </a:lstStyle>
          <a:p>
            <a:pPr>
              <a:defRPr/>
            </a:pPr>
            <a:endParaRPr lang="el-GR" alt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1650"/>
            <a:ext cx="77724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Click to edit Master title style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322513" y="6434138"/>
            <a:ext cx="66690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>
              <a:defRPr/>
            </a:pP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Εισαγωγή στον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Αντικειμενοστρεφή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 Προγραμματισμό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Αντώνιος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Συμβώνης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ΣΕΜΦΕ, ΕΜΠ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Slide </a:t>
            </a:r>
            <a:fld id="{7B7CFE7B-C279-4C62-BDFF-845335FFFABC}" type="slidenum">
              <a:rPr lang="en-AU" altLang="el-GR" sz="1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pPr algn="r">
                <a:defRPr/>
              </a:pPr>
              <a:t>‹#›</a:t>
            </a:fld>
            <a:endParaRPr lang="en-AU" altLang="el-GR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60405020304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/>
              </a:gs>
              <a:gs pos="100000">
                <a:srgbClr val="C7C7C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Helvetica" panose="020B0604020202030204" pitchFamily="34" charset="0"/>
              </a:defRPr>
            </a:lvl9pPr>
          </a:lstStyle>
          <a:p>
            <a:pPr>
              <a:defRPr/>
            </a:pPr>
            <a:endParaRPr lang="el-GR" alt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sample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AU" altLang="el-GR" sz="5400">
              <a:solidFill>
                <a:srgbClr val="000000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219200" y="2209800"/>
            <a:ext cx="6705600" cy="243205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FFFFFF"/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3600">
                <a:latin typeface="Arial" panose="020B0604020202020204" pitchFamily="34" charset="0"/>
              </a:rPr>
              <a:t>Διάλεξη #</a:t>
            </a:r>
            <a:r>
              <a:rPr lang="en-AU" altLang="el-GR" sz="3600">
                <a:latin typeface="Arial" panose="020B0604020202020204" pitchFamily="34" charset="0"/>
              </a:rPr>
              <a:t>6:</a:t>
            </a:r>
          </a:p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3600">
                <a:latin typeface="Arial" panose="020B0604020202020204" pitchFamily="34" charset="0"/>
              </a:rPr>
              <a:t>Η βιβλιοθήκη κλάσεων της </a:t>
            </a:r>
            <a:r>
              <a:rPr lang="en-AU" altLang="el-GR" sz="3600">
                <a:latin typeface="Arial" panose="020B0604020202020204" pitchFamily="34" charset="0"/>
              </a:rPr>
              <a:t>Java 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C7C7C7"/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A02BAA39-6CD9-0242-7707-E265B95AA33E}"/>
              </a:ext>
            </a:extLst>
          </p:cNvPr>
          <p:cNvSpPr/>
          <p:nvPr/>
        </p:nvSpPr>
        <p:spPr bwMode="auto">
          <a:xfrm>
            <a:off x="323528" y="1340768"/>
            <a:ext cx="8424936" cy="4140000"/>
          </a:xfrm>
          <a:prstGeom prst="roundRect">
            <a:avLst>
              <a:gd name="adj" fmla="val 2878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Helvetica" panose="020B0604020202030204" pitchFamily="34" charset="0"/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7B646A96-3FEC-605B-8237-63B88C45D838}"/>
              </a:ext>
            </a:extLst>
          </p:cNvPr>
          <p:cNvSpPr/>
          <p:nvPr/>
        </p:nvSpPr>
        <p:spPr bwMode="auto">
          <a:xfrm>
            <a:off x="395536" y="2420888"/>
            <a:ext cx="8280920" cy="2952328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C36EA89A-09A4-7233-A03F-000175274697}"/>
              </a:ext>
            </a:extLst>
          </p:cNvPr>
          <p:cNvSpPr/>
          <p:nvPr/>
        </p:nvSpPr>
        <p:spPr bwMode="auto">
          <a:xfrm>
            <a:off x="467544" y="2564904"/>
            <a:ext cx="8136904" cy="259228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FF80910F-19EA-8157-49DF-916A94E0F5D2}"/>
              </a:ext>
            </a:extLst>
          </p:cNvPr>
          <p:cNvSpPr/>
          <p:nvPr/>
        </p:nvSpPr>
        <p:spPr bwMode="auto">
          <a:xfrm>
            <a:off x="971600" y="3284984"/>
            <a:ext cx="7488832" cy="1584176"/>
          </a:xfrm>
          <a:prstGeom prst="roundRect">
            <a:avLst>
              <a:gd name="adj" fmla="val 46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8508BA79-10B2-FF4B-DD4E-7250BAEEA628}"/>
              </a:ext>
            </a:extLst>
          </p:cNvPr>
          <p:cNvSpPr/>
          <p:nvPr/>
        </p:nvSpPr>
        <p:spPr bwMode="auto">
          <a:xfrm>
            <a:off x="1115616" y="3645024"/>
            <a:ext cx="6984776" cy="115212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Παράδειγμα </a:t>
            </a:r>
            <a:r>
              <a:rPr lang="en-US" altLang="el-GR" sz="3600"/>
              <a:t>Java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5" y="1484313"/>
            <a:ext cx="8352927" cy="4104927"/>
          </a:xfrm>
          <a:ln>
            <a:noFill/>
          </a:ln>
        </p:spPr>
        <p:txBody>
          <a:bodyPr/>
          <a:lstStyle/>
          <a:p>
            <a:pPr>
              <a:buFontTx/>
              <a:buNone/>
            </a:pPr>
            <a:r>
              <a:rPr lang="en-US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package</a:t>
            </a:r>
            <a:r>
              <a:rPr lang="en-US" altLang="el-GR" sz="2000" b="1" dirty="0">
                <a:latin typeface="Courier New" panose="02070309020205020404" pitchFamily="49" charset="0"/>
              </a:rPr>
              <a:t> </a:t>
            </a:r>
            <a:r>
              <a:rPr lang="en-US" altLang="el-GR" sz="2000" b="1" dirty="0" err="1">
                <a:latin typeface="Courier New" panose="02070309020205020404" pitchFamily="49" charset="0"/>
              </a:rPr>
              <a:t>myPack</a:t>
            </a:r>
            <a:r>
              <a:rPr lang="en-US" altLang="el-GR" sz="2000" b="1" dirty="0">
                <a:latin typeface="Courier New" panose="02070309020205020404" pitchFamily="49" charset="0"/>
              </a:rPr>
              <a:t>; </a:t>
            </a:r>
            <a:r>
              <a:rPr lang="en-US" altLang="el-GR" sz="2000" b="1" dirty="0">
                <a:solidFill>
                  <a:srgbClr val="919191"/>
                </a:solidFill>
                <a:latin typeface="Courier New" panose="02070309020205020404" pitchFamily="49" charset="0"/>
              </a:rPr>
              <a:t>// This class will belong to </a:t>
            </a:r>
            <a:r>
              <a:rPr lang="en-US" altLang="el-GR" sz="2000" b="1" dirty="0" err="1">
                <a:solidFill>
                  <a:srgbClr val="919191"/>
                </a:solidFill>
                <a:latin typeface="Courier New" panose="02070309020205020404" pitchFamily="49" charset="0"/>
              </a:rPr>
              <a:t>myPack</a:t>
            </a:r>
            <a:endParaRPr lang="en-US" altLang="el-GR" sz="2000" b="1" dirty="0">
              <a:solidFill>
                <a:srgbClr val="919191"/>
              </a:solidFill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import</a:t>
            </a:r>
            <a:r>
              <a:rPr lang="en-US" altLang="el-GR" sz="2000" b="1" dirty="0">
                <a:latin typeface="Courier New" panose="02070309020205020404" pitchFamily="49" charset="0"/>
              </a:rPr>
              <a:t> </a:t>
            </a:r>
            <a:r>
              <a:rPr lang="en-US" altLang="el-GR" sz="2000" b="1" dirty="0" err="1">
                <a:latin typeface="Courier New" panose="02070309020205020404" pitchFamily="49" charset="0"/>
              </a:rPr>
              <a:t>javax.swing</a:t>
            </a:r>
            <a:r>
              <a:rPr lang="en-US" altLang="el-GR" sz="2000" b="1" dirty="0">
                <a:latin typeface="Courier New" panose="02070309020205020404" pitchFamily="49" charset="0"/>
              </a:rPr>
              <a:t>.*;</a:t>
            </a:r>
          </a:p>
          <a:p>
            <a:pPr>
              <a:buFontTx/>
              <a:buNone/>
            </a:pPr>
            <a:endParaRPr lang="en-US" altLang="el-GR" sz="2000" b="1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US" altLang="el-GR" sz="2000" b="1" dirty="0">
                <a:latin typeface="Courier New" panose="02070309020205020404" pitchFamily="49" charset="0"/>
              </a:rPr>
              <a:t> </a:t>
            </a:r>
            <a:r>
              <a:rPr lang="en-US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class</a:t>
            </a:r>
            <a:r>
              <a:rPr lang="en-US" altLang="el-GR" sz="2000" b="1" dirty="0">
                <a:latin typeface="Courier New" panose="02070309020205020404" pitchFamily="49" charset="0"/>
              </a:rPr>
              <a:t> </a:t>
            </a:r>
            <a:r>
              <a:rPr lang="en-US" altLang="el-GR" sz="2000" b="1" dirty="0" err="1">
                <a:latin typeface="Courier New" panose="02070309020205020404" pitchFamily="49" charset="0"/>
              </a:rPr>
              <a:t>SimpleGUIExample</a:t>
            </a:r>
            <a:endParaRPr lang="en-US" altLang="el-GR" sz="2000" b="1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altLang="el-GR" sz="2000" b="1" dirty="0">
                <a:latin typeface="Courier New" panose="02070309020205020404" pitchFamily="49" charset="0"/>
              </a:rPr>
              <a:t>   </a:t>
            </a:r>
            <a:r>
              <a:rPr lang="en-US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US" altLang="el-GR" sz="2000" b="1" dirty="0">
                <a:latin typeface="Courier New" panose="02070309020205020404" pitchFamily="49" charset="0"/>
              </a:rPr>
              <a:t> </a:t>
            </a:r>
            <a:r>
              <a:rPr lang="en-US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static</a:t>
            </a:r>
            <a:r>
              <a:rPr lang="en-US" altLang="el-GR" sz="2000" b="1" dirty="0">
                <a:latin typeface="Courier New" panose="02070309020205020404" pitchFamily="49" charset="0"/>
              </a:rPr>
              <a:t> </a:t>
            </a:r>
            <a:r>
              <a:rPr lang="en-US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void</a:t>
            </a:r>
            <a:r>
              <a:rPr lang="en-US" altLang="el-GR" sz="2000" b="1" dirty="0">
                <a:latin typeface="Courier New" panose="02070309020205020404" pitchFamily="49" charset="0"/>
              </a:rPr>
              <a:t> main(String s[]) </a:t>
            </a:r>
          </a:p>
          <a:p>
            <a:pPr>
              <a:buFontTx/>
              <a:buNone/>
            </a:pPr>
            <a:r>
              <a:rPr lang="en-US" altLang="el-GR" sz="2000" b="1" dirty="0">
                <a:latin typeface="Courier New" panose="02070309020205020404" pitchFamily="49" charset="0"/>
              </a:rPr>
              <a:t>   {</a:t>
            </a:r>
          </a:p>
          <a:p>
            <a:pPr>
              <a:buFontTx/>
              <a:buNone/>
            </a:pPr>
            <a:r>
              <a:rPr lang="en-US" altLang="el-GR" sz="2000" b="1" dirty="0">
                <a:latin typeface="Courier New" panose="02070309020205020404" pitchFamily="49" charset="0"/>
              </a:rPr>
              <a:t>     </a:t>
            </a:r>
            <a:r>
              <a:rPr lang="en-US" altLang="el-GR" sz="2000" b="1" dirty="0">
                <a:solidFill>
                  <a:srgbClr val="919191"/>
                </a:solidFill>
                <a:latin typeface="Courier New" panose="02070309020205020404" pitchFamily="49" charset="0"/>
              </a:rPr>
              <a:t>// we do lots of windows stuff here ;-)</a:t>
            </a:r>
          </a:p>
          <a:p>
            <a:pPr>
              <a:buFontTx/>
              <a:buNone/>
            </a:pPr>
            <a:r>
              <a:rPr lang="en-US" altLang="el-GR" sz="2000" b="1" dirty="0">
                <a:latin typeface="Courier New" panose="02070309020205020404" pitchFamily="49" charset="0"/>
              </a:rPr>
              <a:t>   }</a:t>
            </a:r>
          </a:p>
          <a:p>
            <a:pPr>
              <a:buFontTx/>
              <a:buNone/>
            </a:pPr>
            <a:r>
              <a:rPr lang="en-US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Πακέτα </a:t>
            </a:r>
            <a:r>
              <a:rPr lang="el-GR" altLang="el-GR" sz="2400"/>
              <a:t>(</a:t>
            </a:r>
            <a:r>
              <a:rPr lang="en-US" altLang="el-GR" sz="2400"/>
              <a:t>Packages</a:t>
            </a:r>
            <a:r>
              <a:rPr lang="el-GR" altLang="el-GR" sz="2400"/>
              <a:t>)</a:t>
            </a:r>
            <a:endParaRPr lang="en-US" altLang="el-GR" sz="2400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772400" cy="5029200"/>
          </a:xfrm>
        </p:spPr>
        <p:txBody>
          <a:bodyPr/>
          <a:lstStyle/>
          <a:p>
            <a:r>
              <a:rPr lang="el-GR" altLang="el-GR" sz="2400" dirty="0"/>
              <a:t>Στην </a:t>
            </a:r>
            <a:r>
              <a:rPr lang="en-US" altLang="el-GR" sz="2400" dirty="0"/>
              <a:t>Java </a:t>
            </a:r>
            <a:r>
              <a:rPr lang="el-GR" altLang="el-GR" sz="2400" dirty="0"/>
              <a:t>μπορούμε να δημιουργήσουμε τα δικά μας </a:t>
            </a:r>
            <a:r>
              <a:rPr lang="el-GR" altLang="el-GR" sz="2400" dirty="0">
                <a:solidFill>
                  <a:srgbClr val="0070C0"/>
                </a:solidFill>
              </a:rPr>
              <a:t>πακέτα</a:t>
            </a:r>
          </a:p>
          <a:p>
            <a:pPr>
              <a:buFontTx/>
              <a:buNone/>
            </a:pPr>
            <a:endParaRPr lang="en-US" altLang="el-GR" sz="900" dirty="0"/>
          </a:p>
          <a:p>
            <a:r>
              <a:rPr lang="el-GR" altLang="el-GR" sz="2400" dirty="0"/>
              <a:t>Τα πακέτα δημιουργούν μια </a:t>
            </a:r>
            <a:r>
              <a:rPr lang="el-GR" altLang="el-GR" sz="2400" dirty="0">
                <a:solidFill>
                  <a:srgbClr val="0070C0"/>
                </a:solidFill>
              </a:rPr>
              <a:t>ομαδοποίηση</a:t>
            </a:r>
            <a:r>
              <a:rPr lang="el-GR" altLang="el-GR" sz="2400" dirty="0"/>
              <a:t> συναφών κλάσεων και </a:t>
            </a:r>
            <a:r>
              <a:rPr lang="el-GR" altLang="el-GR" sz="2400" dirty="0" err="1"/>
              <a:t>διαπροσωπειών</a:t>
            </a:r>
            <a:r>
              <a:rPr lang="el-GR" altLang="el-GR" sz="2400" dirty="0"/>
              <a:t> </a:t>
            </a:r>
            <a:r>
              <a:rPr lang="en-US" altLang="el-GR" sz="1600" dirty="0">
                <a:solidFill>
                  <a:srgbClr val="FF66FF"/>
                </a:solidFill>
              </a:rPr>
              <a:t>[interfaces]</a:t>
            </a:r>
            <a:endParaRPr lang="el-GR" altLang="el-GR" sz="1600" dirty="0">
              <a:solidFill>
                <a:srgbClr val="FF66FF"/>
              </a:solidFill>
            </a:endParaRPr>
          </a:p>
          <a:p>
            <a:pPr>
              <a:buFontTx/>
              <a:buNone/>
            </a:pPr>
            <a:endParaRPr lang="en-US" altLang="el-GR" sz="900" dirty="0">
              <a:solidFill>
                <a:srgbClr val="FF66FF"/>
              </a:solidFill>
            </a:endParaRPr>
          </a:p>
          <a:p>
            <a:r>
              <a:rPr lang="el-GR" altLang="el-GR" sz="2400" dirty="0"/>
              <a:t>Ονόματα όπως </a:t>
            </a:r>
            <a:r>
              <a:rPr lang="en-US" altLang="el-GR" sz="2400" dirty="0"/>
              <a:t>“List” </a:t>
            </a:r>
            <a:r>
              <a:rPr lang="el-GR" altLang="el-GR" sz="2400" dirty="0"/>
              <a:t>και</a:t>
            </a:r>
            <a:r>
              <a:rPr lang="en-US" altLang="el-GR" sz="2400" dirty="0"/>
              <a:t> “Account” </a:t>
            </a:r>
            <a:r>
              <a:rPr lang="el-GR" altLang="el-GR" sz="2400" dirty="0"/>
              <a:t>μπορεί να χρησιμοποιηθούν στα πλαίσια ενός πακέτου χωρίς συγχέεται η λειτουργία τους με ομώνυμα άλλων πακέτων.</a:t>
            </a:r>
          </a:p>
          <a:p>
            <a:pPr>
              <a:buFontTx/>
              <a:buNone/>
            </a:pPr>
            <a:endParaRPr lang="en-US" altLang="el-GR" sz="800" dirty="0"/>
          </a:p>
          <a:p>
            <a:r>
              <a:rPr lang="el-GR" altLang="el-GR" sz="2400" dirty="0"/>
              <a:t>Τα πακέτα μπορεί να περιέχουν κλάσεις που είναι προσπελάσιμες μόνο από άλλες κλάσεις του ίδιου πακέτου</a:t>
            </a:r>
            <a:endParaRPr lang="en-US" altLang="el-GR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3600"/>
              <a:t>import</a:t>
            </a:r>
          </a:p>
        </p:txBody>
      </p:sp>
      <p:sp>
        <p:nvSpPr>
          <p:cNvPr id="17411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 dirty="0"/>
              <a:t>Οι εντολές </a:t>
            </a:r>
            <a:r>
              <a:rPr lang="en-US" altLang="el-GR" sz="2400" dirty="0">
                <a:solidFill>
                  <a:srgbClr val="0070C0"/>
                </a:solidFill>
              </a:rPr>
              <a:t>Import</a:t>
            </a:r>
            <a:r>
              <a:rPr lang="en-US" altLang="el-GR" sz="2400" dirty="0"/>
              <a:t> </a:t>
            </a:r>
            <a:r>
              <a:rPr lang="el-GR" altLang="el-GR" sz="2400" dirty="0"/>
              <a:t>εισάγουν ένα ολόκληρο πακέτο η μια συγκεκριμένη κλάση</a:t>
            </a:r>
          </a:p>
          <a:p>
            <a:pPr>
              <a:buFontTx/>
              <a:buNone/>
            </a:pPr>
            <a:endParaRPr lang="en-US" altLang="el-GR" sz="2400" dirty="0"/>
          </a:p>
          <a:p>
            <a:r>
              <a:rPr lang="el-GR" altLang="el-GR" sz="2400" dirty="0"/>
              <a:t>κλάση</a:t>
            </a:r>
            <a:endParaRPr lang="en-US" altLang="el-GR" sz="2400" dirty="0"/>
          </a:p>
          <a:p>
            <a:pPr lvl="1"/>
            <a:r>
              <a:rPr lang="en-US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import</a:t>
            </a:r>
            <a:r>
              <a:rPr lang="en-US" altLang="el-GR" sz="2000" b="1" dirty="0">
                <a:latin typeface="Courier New" panose="02070309020205020404" pitchFamily="49" charset="0"/>
              </a:rPr>
              <a:t> </a:t>
            </a:r>
            <a:r>
              <a:rPr lang="en-US" altLang="el-GR" sz="2000" b="1" dirty="0" err="1">
                <a:latin typeface="Courier New" panose="02070309020205020404" pitchFamily="49" charset="0"/>
              </a:rPr>
              <a:t>java.awt.Button</a:t>
            </a:r>
            <a:r>
              <a:rPr lang="en-US" altLang="el-GR" sz="2000" b="1" dirty="0">
                <a:latin typeface="Courier New" panose="02070309020205020404" pitchFamily="49" charset="0"/>
              </a:rPr>
              <a:t>;</a:t>
            </a:r>
          </a:p>
          <a:p>
            <a:r>
              <a:rPr lang="el-GR" altLang="el-GR" sz="2400" dirty="0"/>
              <a:t>ολόκληρο πακέτο</a:t>
            </a:r>
            <a:endParaRPr lang="en-US" altLang="el-GR" sz="2400" dirty="0"/>
          </a:p>
          <a:p>
            <a:pPr lvl="1"/>
            <a:r>
              <a:rPr lang="en-US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import</a:t>
            </a:r>
            <a:r>
              <a:rPr lang="en-US" altLang="el-GR" sz="2000" b="1" dirty="0">
                <a:latin typeface="Courier New" panose="02070309020205020404" pitchFamily="49" charset="0"/>
              </a:rPr>
              <a:t> </a:t>
            </a:r>
            <a:r>
              <a:rPr lang="en-US" altLang="el-GR" sz="2000" b="1" dirty="0" err="1">
                <a:latin typeface="Courier New" panose="02070309020205020404" pitchFamily="49" charset="0"/>
              </a:rPr>
              <a:t>java.util</a:t>
            </a:r>
            <a:r>
              <a:rPr lang="en-US" altLang="el-GR" sz="2000" b="1" dirty="0">
                <a:latin typeface="Courier New" panose="02070309020205020404" pitchFamily="49" charset="0"/>
              </a:rPr>
              <a:t>.*;</a:t>
            </a:r>
          </a:p>
          <a:p>
            <a:endParaRPr lang="en-US" altLang="el-GR" sz="2400" dirty="0"/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C8AFFA53-4AF7-6AD8-74F8-2C7A1057312D}"/>
              </a:ext>
            </a:extLst>
          </p:cNvPr>
          <p:cNvSpPr/>
          <p:nvPr/>
        </p:nvSpPr>
        <p:spPr bwMode="auto">
          <a:xfrm>
            <a:off x="1187624" y="3068960"/>
            <a:ext cx="6912768" cy="504056"/>
          </a:xfrm>
          <a:prstGeom prst="roundRect">
            <a:avLst>
              <a:gd name="adj" fmla="val 2878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Helvetica" panose="020B060402020203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B759E59-2231-6302-011D-383726A40710}"/>
              </a:ext>
            </a:extLst>
          </p:cNvPr>
          <p:cNvSpPr/>
          <p:nvPr/>
        </p:nvSpPr>
        <p:spPr bwMode="auto">
          <a:xfrm>
            <a:off x="1187624" y="3861048"/>
            <a:ext cx="6912768" cy="504056"/>
          </a:xfrm>
          <a:prstGeom prst="roundRect">
            <a:avLst>
              <a:gd name="adj" fmla="val 2878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Helvetica" panose="020B0604020202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D5169504-93F0-B221-2611-1E96F49BAD8F}"/>
              </a:ext>
            </a:extLst>
          </p:cNvPr>
          <p:cNvSpPr/>
          <p:nvPr/>
        </p:nvSpPr>
        <p:spPr bwMode="auto">
          <a:xfrm>
            <a:off x="1115616" y="2636912"/>
            <a:ext cx="7416824" cy="136815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87734E1A-4F89-E91B-25DD-68D5E7744854}"/>
              </a:ext>
            </a:extLst>
          </p:cNvPr>
          <p:cNvSpPr/>
          <p:nvPr/>
        </p:nvSpPr>
        <p:spPr bwMode="auto">
          <a:xfrm>
            <a:off x="1187624" y="2708920"/>
            <a:ext cx="7272808" cy="122413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D5E1D128-D240-EFF1-4D9D-9498B9B5705F}"/>
              </a:ext>
            </a:extLst>
          </p:cNvPr>
          <p:cNvSpPr/>
          <p:nvPr/>
        </p:nvSpPr>
        <p:spPr bwMode="auto">
          <a:xfrm>
            <a:off x="1259632" y="2780928"/>
            <a:ext cx="7128792" cy="1080120"/>
          </a:xfrm>
          <a:prstGeom prst="roundRect">
            <a:avLst>
              <a:gd name="adj" fmla="val 46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E444837A-ACD2-A0F7-F1D7-4A7C7976A895}"/>
              </a:ext>
            </a:extLst>
          </p:cNvPr>
          <p:cNvSpPr/>
          <p:nvPr/>
        </p:nvSpPr>
        <p:spPr bwMode="auto">
          <a:xfrm>
            <a:off x="1619672" y="2924944"/>
            <a:ext cx="6696744" cy="72008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45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3600"/>
              <a:t>import</a:t>
            </a:r>
          </a:p>
        </p:txBody>
      </p:sp>
      <p:sp>
        <p:nvSpPr>
          <p:cNvPr id="194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 dirty="0"/>
              <a:t>Εάν κλάση με το ίδιο όνομα υπάρχει  σε δυο διαφορετικά πακέτα, τότε αναφορές στην κλάση αυτή πρέπει να περιέχουν και το όνομα του πακέτου</a:t>
            </a:r>
            <a:endParaRPr lang="en-US" altLang="el-GR" sz="2400" dirty="0"/>
          </a:p>
          <a:p>
            <a:pPr lvl="2">
              <a:buFontTx/>
              <a:buNone/>
            </a:pPr>
            <a:endParaRPr lang="el-GR" altLang="el-GR" sz="1800" b="1" dirty="0">
              <a:latin typeface="Courier New" panose="02070309020205020404" pitchFamily="49" charset="0"/>
            </a:endParaRPr>
          </a:p>
          <a:p>
            <a:pPr lvl="2">
              <a:buFontTx/>
              <a:buNone/>
            </a:pPr>
            <a:r>
              <a:rPr lang="en-US" altLang="el-GR" sz="1800" b="1" dirty="0" err="1">
                <a:latin typeface="Courier New" panose="02070309020205020404" pitchFamily="49" charset="0"/>
              </a:rPr>
              <a:t>GP.Point</a:t>
            </a:r>
            <a:r>
              <a:rPr lang="en-US" altLang="el-GR" sz="1800" b="1" dirty="0">
                <a:latin typeface="Courier New" panose="02070309020205020404" pitchFamily="49" charset="0"/>
              </a:rPr>
              <a:t> point = </a:t>
            </a:r>
            <a:r>
              <a:rPr lang="en-US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GP.Point</a:t>
            </a:r>
            <a:r>
              <a:rPr lang="en-US" altLang="el-GR" sz="1800" b="1" dirty="0">
                <a:latin typeface="Courier New" panose="02070309020205020404" pitchFamily="49" charset="0"/>
              </a:rPr>
              <a:t>(area, 20, 20);</a:t>
            </a:r>
          </a:p>
          <a:p>
            <a:pPr lvl="2">
              <a:buFontTx/>
              <a:buNone/>
            </a:pPr>
            <a:r>
              <a:rPr lang="en-US" altLang="el-GR" sz="1800" b="1" dirty="0" err="1">
                <a:latin typeface="Courier New" panose="02070309020205020404" pitchFamily="49" charset="0"/>
              </a:rPr>
              <a:t>java.awt.Point</a:t>
            </a:r>
            <a:r>
              <a:rPr lang="en-US" altLang="el-GR" sz="1800" b="1" dirty="0">
                <a:latin typeface="Courier New" panose="02070309020205020404" pitchFamily="49" charset="0"/>
              </a:rPr>
              <a:t> point = </a:t>
            </a:r>
            <a:r>
              <a:rPr lang="en-US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awt.Point</a:t>
            </a:r>
            <a:r>
              <a:rPr lang="en-US" altLang="el-GR" sz="1800" b="1" dirty="0">
                <a:latin typeface="Courier New" panose="02070309020205020404" pitchFamily="49" charset="0"/>
              </a:rPr>
              <a:t> (30, 3);</a:t>
            </a:r>
            <a:endParaRPr lang="el-GR" altLang="el-GR" sz="1800" b="1" dirty="0">
              <a:latin typeface="Courier New" panose="02070309020205020404" pitchFamily="49" charset="0"/>
            </a:endParaRPr>
          </a:p>
          <a:p>
            <a:pPr lvl="2">
              <a:buFontTx/>
              <a:buNone/>
            </a:pPr>
            <a:endParaRPr lang="en-US" altLang="el-GR" sz="1800" b="1" dirty="0">
              <a:latin typeface="Courier New" panose="02070309020205020404" pitchFamily="49" charset="0"/>
            </a:endParaRPr>
          </a:p>
          <a:p>
            <a:r>
              <a:rPr lang="el-GR" altLang="el-GR" sz="2400" dirty="0"/>
              <a:t>Εάν δεν προσδιοριστεί το πακέτο ο μεταφραστής της </a:t>
            </a:r>
            <a:r>
              <a:rPr lang="en-US" altLang="el-GR" sz="2400" dirty="0"/>
              <a:t> java </a:t>
            </a:r>
            <a:r>
              <a:rPr lang="el-GR" altLang="el-GR" sz="2400" dirty="0"/>
              <a:t>θα παράγει το διαγνωστικό μήνυμα</a:t>
            </a:r>
            <a:r>
              <a:rPr lang="en-US" altLang="el-GR" sz="2400" dirty="0"/>
              <a:t>:</a:t>
            </a:r>
            <a:r>
              <a:rPr lang="en-US" altLang="el-GR" dirty="0"/>
              <a:t> </a:t>
            </a:r>
          </a:p>
          <a:p>
            <a:pPr lvl="1"/>
            <a:endParaRPr lang="el-GR" altLang="el-GR" sz="2000" b="1" dirty="0">
              <a:latin typeface="Courier New" panose="02070309020205020404" pitchFamily="49" charset="0"/>
            </a:endParaRPr>
          </a:p>
          <a:p>
            <a:pPr lvl="1">
              <a:buFontTx/>
              <a:buNone/>
            </a:pPr>
            <a:r>
              <a:rPr lang="el-GR" altLang="el-GR" sz="2000" b="1" dirty="0">
                <a:latin typeface="Courier New" panose="02070309020205020404" pitchFamily="49" charset="0"/>
              </a:rPr>
              <a:t>	</a:t>
            </a:r>
            <a:r>
              <a:rPr lang="en-US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Ambiguous class: </a:t>
            </a:r>
            <a:r>
              <a:rPr lang="en-US" altLang="el-GR" sz="2000" b="1" dirty="0" err="1">
                <a:solidFill>
                  <a:srgbClr val="C00000"/>
                </a:solidFill>
                <a:latin typeface="Courier New" panose="02070309020205020404" pitchFamily="49" charset="0"/>
              </a:rPr>
              <a:t>GP.Point</a:t>
            </a:r>
            <a:r>
              <a:rPr lang="en-US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 and </a:t>
            </a:r>
            <a:r>
              <a:rPr lang="en-US" altLang="el-GR" sz="2000" b="1" dirty="0" err="1">
                <a:solidFill>
                  <a:srgbClr val="C00000"/>
                </a:solidFill>
                <a:latin typeface="Courier New" panose="02070309020205020404" pitchFamily="49" charset="0"/>
              </a:rPr>
              <a:t>java.awt.Point</a:t>
            </a:r>
            <a:endParaRPr lang="en-US" altLang="el-GR" sz="2000" b="1" dirty="0">
              <a:solidFill>
                <a:srgbClr val="C00000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Συχνά χρησιμοποιούμενες κλάσεις</a:t>
            </a:r>
            <a:endParaRPr lang="en-US" altLang="el-GR" sz="3600"/>
          </a:p>
        </p:txBody>
      </p:sp>
      <p:sp>
        <p:nvSpPr>
          <p:cNvPr id="215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l-GR" sz="2400"/>
              <a:t>String</a:t>
            </a:r>
          </a:p>
          <a:p>
            <a:r>
              <a:rPr lang="en-US" altLang="el-GR" sz="2400"/>
              <a:t>Math</a:t>
            </a:r>
          </a:p>
          <a:p>
            <a:r>
              <a:rPr lang="el-GR" altLang="el-GR" sz="2400"/>
              <a:t>Κλάσεις συσκευαστές </a:t>
            </a:r>
            <a:r>
              <a:rPr lang="el-GR" altLang="el-GR" sz="2400">
                <a:solidFill>
                  <a:srgbClr val="FF66FF"/>
                </a:solidFill>
              </a:rPr>
              <a:t>[</a:t>
            </a:r>
            <a:r>
              <a:rPr lang="en-US" altLang="el-GR" sz="2400">
                <a:solidFill>
                  <a:srgbClr val="FF66FF"/>
                </a:solidFill>
              </a:rPr>
              <a:t>Wrapper classes</a:t>
            </a:r>
            <a:r>
              <a:rPr lang="el-GR" altLang="el-GR" sz="2400">
                <a:solidFill>
                  <a:srgbClr val="FF66FF"/>
                </a:solidFill>
              </a:rPr>
              <a:t>]</a:t>
            </a:r>
            <a:endParaRPr lang="en-US" altLang="el-GR" sz="2400">
              <a:solidFill>
                <a:srgbClr val="FF66FF"/>
              </a:solidFill>
            </a:endParaRPr>
          </a:p>
          <a:p>
            <a:r>
              <a:rPr lang="en-US" altLang="el-GR" sz="2400"/>
              <a:t>System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EF0ACF65-6E92-AC29-0B69-2884A906F32B}"/>
              </a:ext>
            </a:extLst>
          </p:cNvPr>
          <p:cNvSpPr/>
          <p:nvPr/>
        </p:nvSpPr>
        <p:spPr bwMode="auto">
          <a:xfrm>
            <a:off x="755576" y="4797152"/>
            <a:ext cx="7416824" cy="136815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7E4CE01B-F826-EFD8-AFDB-B63ED345B46D}"/>
              </a:ext>
            </a:extLst>
          </p:cNvPr>
          <p:cNvSpPr/>
          <p:nvPr/>
        </p:nvSpPr>
        <p:spPr bwMode="auto">
          <a:xfrm>
            <a:off x="827584" y="4869160"/>
            <a:ext cx="7272808" cy="122413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7CB24E1D-C3BC-C5D5-360E-0266EB41CA37}"/>
              </a:ext>
            </a:extLst>
          </p:cNvPr>
          <p:cNvSpPr/>
          <p:nvPr/>
        </p:nvSpPr>
        <p:spPr bwMode="auto">
          <a:xfrm>
            <a:off x="899592" y="4941168"/>
            <a:ext cx="7128792" cy="1080120"/>
          </a:xfrm>
          <a:prstGeom prst="roundRect">
            <a:avLst>
              <a:gd name="adj" fmla="val 46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863B51A4-8E73-EE1E-F0FE-9DB1839D0018}"/>
              </a:ext>
            </a:extLst>
          </p:cNvPr>
          <p:cNvSpPr/>
          <p:nvPr/>
        </p:nvSpPr>
        <p:spPr bwMode="auto">
          <a:xfrm>
            <a:off x="1259632" y="5085184"/>
            <a:ext cx="6696744" cy="72008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5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Η κλάση </a:t>
            </a:r>
            <a:r>
              <a:rPr lang="en-US" altLang="el-GR" sz="3600"/>
              <a:t>String</a:t>
            </a:r>
          </a:p>
        </p:txBody>
      </p:sp>
      <p:sp>
        <p:nvSpPr>
          <p:cNvPr id="225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058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Η κλάση</a:t>
            </a:r>
            <a:r>
              <a:rPr lang="en-US" altLang="el-GR" sz="2400" dirty="0"/>
              <a:t> </a:t>
            </a:r>
            <a:r>
              <a:rPr lang="en-US" altLang="el-GR" sz="2400" dirty="0">
                <a:solidFill>
                  <a:srgbClr val="0070C0"/>
                </a:solidFill>
              </a:rPr>
              <a:t>String</a:t>
            </a:r>
            <a:r>
              <a:rPr lang="en-US" altLang="el-GR" sz="2400" dirty="0"/>
              <a:t> </a:t>
            </a:r>
            <a:r>
              <a:rPr lang="el-GR" altLang="el-GR" sz="2400" dirty="0"/>
              <a:t>είναι ίσως η πιο συχνά χρησιμοποιούμενη κλάση</a:t>
            </a:r>
            <a:r>
              <a:rPr lang="en-US" altLang="el-GR" sz="2400" dirty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el-GR" altLang="el-GR" sz="9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Αντικείμενα  τύπου </a:t>
            </a:r>
            <a:r>
              <a:rPr lang="en-US" altLang="el-GR" sz="2400" dirty="0"/>
              <a:t> String </a:t>
            </a:r>
            <a:r>
              <a:rPr lang="el-GR" altLang="el-GR" sz="2400" dirty="0">
                <a:solidFill>
                  <a:srgbClr val="0070C0"/>
                </a:solidFill>
              </a:rPr>
              <a:t>δεν </a:t>
            </a:r>
            <a:r>
              <a:rPr lang="el-GR" altLang="el-GR" sz="2400" dirty="0"/>
              <a:t>μπορεί να </a:t>
            </a:r>
            <a:r>
              <a:rPr lang="el-GR" altLang="el-GR" sz="2400" dirty="0">
                <a:solidFill>
                  <a:srgbClr val="0070C0"/>
                </a:solidFill>
              </a:rPr>
              <a:t>μεταλλαχθούν</a:t>
            </a:r>
            <a:r>
              <a:rPr lang="el-GR" altLang="el-GR" dirty="0"/>
              <a:t> </a:t>
            </a:r>
            <a:r>
              <a:rPr lang="el-GR" altLang="el-GR" sz="1800" dirty="0">
                <a:solidFill>
                  <a:srgbClr val="FF66FF"/>
                </a:solidFill>
              </a:rPr>
              <a:t>[</a:t>
            </a:r>
            <a:r>
              <a:rPr lang="en-US" altLang="el-GR" sz="1800" dirty="0">
                <a:solidFill>
                  <a:srgbClr val="FF66FF"/>
                </a:solidFill>
              </a:rPr>
              <a:t>immutable</a:t>
            </a:r>
            <a:r>
              <a:rPr lang="el-GR" altLang="el-GR" sz="1800" dirty="0">
                <a:solidFill>
                  <a:srgbClr val="FF66FF"/>
                </a:solidFill>
              </a:rPr>
              <a:t>]</a:t>
            </a:r>
            <a:endParaRPr lang="en-US" altLang="el-GR" sz="1800" dirty="0">
              <a:solidFill>
                <a:srgbClr val="FF66FF"/>
              </a:solidFill>
            </a:endParaRPr>
          </a:p>
          <a:p>
            <a:pPr lvl="1">
              <a:lnSpc>
                <a:spcPct val="90000"/>
              </a:lnSpc>
            </a:pPr>
            <a:r>
              <a:rPr lang="el-GR" altLang="el-GR" sz="2400" dirty="0">
                <a:latin typeface="Times" panose="02020603050405020304" pitchFamily="18" charset="0"/>
              </a:rPr>
              <a:t>Η τιμή τους δεν μπορεί να αλλαχθεί μετά τη δημιουργία τους</a:t>
            </a:r>
            <a:endParaRPr lang="en-US" altLang="el-GR" sz="2400" dirty="0">
              <a:latin typeface="Times" panose="02020603050405020304" pitchFamily="18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el-GR" sz="900" dirty="0">
              <a:latin typeface="Times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l-GR" altLang="el-GR" sz="2400" dirty="0"/>
              <a:t>Η </a:t>
            </a:r>
            <a:r>
              <a:rPr lang="en-US" altLang="el-GR" sz="2400" dirty="0"/>
              <a:t>Java </a:t>
            </a:r>
            <a:r>
              <a:rPr lang="el-GR" altLang="el-GR" sz="2400" dirty="0"/>
              <a:t>υποστηρίζει τον ειδικό </a:t>
            </a:r>
            <a:r>
              <a:rPr lang="el-GR" altLang="el-GR" sz="2400" dirty="0">
                <a:solidFill>
                  <a:srgbClr val="0070C0"/>
                </a:solidFill>
              </a:rPr>
              <a:t>τελεστή συνένωσης </a:t>
            </a:r>
            <a:r>
              <a:rPr lang="el-GR" altLang="el-GR" sz="2400" dirty="0"/>
              <a:t>αλφαριθμητικών </a:t>
            </a:r>
            <a:r>
              <a:rPr lang="en-US" altLang="el-GR" sz="2400" dirty="0"/>
              <a:t>( + 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l-GR" sz="2000" b="1" dirty="0">
              <a:latin typeface="Courier New" panose="020703090202050204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 dirty="0">
                <a:latin typeface="Courier New" panose="02070309020205020404" pitchFamily="49" charset="0"/>
              </a:rPr>
              <a:t>	String </a:t>
            </a:r>
            <a:r>
              <a:rPr lang="en-US" altLang="el-GR" sz="2000" b="1" dirty="0" err="1">
                <a:latin typeface="Courier New" panose="02070309020205020404" pitchFamily="49" charset="0"/>
              </a:rPr>
              <a:t>cde</a:t>
            </a:r>
            <a:r>
              <a:rPr lang="en-US" altLang="el-GR" sz="2000" b="1" dirty="0">
                <a:latin typeface="Courier New" panose="02070309020205020404" pitchFamily="49" charset="0"/>
              </a:rPr>
              <a:t> = </a:t>
            </a:r>
            <a:r>
              <a:rPr lang="en-US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</a:t>
            </a:r>
            <a:r>
              <a:rPr lang="en-US" altLang="el-GR" sz="2000" b="1" dirty="0" err="1">
                <a:solidFill>
                  <a:srgbClr val="00B050"/>
                </a:solidFill>
                <a:latin typeface="Courier New" panose="02070309020205020404" pitchFamily="49" charset="0"/>
              </a:rPr>
              <a:t>cde</a:t>
            </a:r>
            <a:r>
              <a:rPr lang="en-US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</a:t>
            </a:r>
            <a:r>
              <a:rPr lang="en-US" altLang="el-GR" sz="2000" b="1" dirty="0">
                <a:latin typeface="Courier New" panose="02070309020205020404" pitchFamily="49" charset="0"/>
              </a:rPr>
              <a:t>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 dirty="0">
                <a:latin typeface="Courier New" panose="02070309020205020404" pitchFamily="49" charset="0"/>
              </a:rPr>
              <a:t>	</a:t>
            </a:r>
            <a:r>
              <a:rPr lang="en-US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US" altLang="el-GR" sz="2000" b="1" dirty="0">
                <a:latin typeface="Courier New" panose="02070309020205020404" pitchFamily="49" charset="0"/>
              </a:rPr>
              <a:t>(</a:t>
            </a:r>
            <a:r>
              <a:rPr lang="en-US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</a:t>
            </a:r>
            <a:r>
              <a:rPr lang="en-US" altLang="el-GR" sz="2000" b="1" dirty="0" err="1">
                <a:solidFill>
                  <a:srgbClr val="00B050"/>
                </a:solidFill>
                <a:latin typeface="Courier New" panose="02070309020205020404" pitchFamily="49" charset="0"/>
              </a:rPr>
              <a:t>abc</a:t>
            </a:r>
            <a:r>
              <a:rPr lang="en-US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</a:t>
            </a:r>
            <a:r>
              <a:rPr lang="en-US" altLang="el-GR" sz="2000" b="1" dirty="0">
                <a:latin typeface="Courier New" panose="02070309020205020404" pitchFamily="49" charset="0"/>
              </a:rPr>
              <a:t> + </a:t>
            </a:r>
            <a:r>
              <a:rPr lang="en-US" altLang="el-GR" sz="2000" b="1" dirty="0" err="1">
                <a:latin typeface="Courier New" panose="02070309020205020404" pitchFamily="49" charset="0"/>
              </a:rPr>
              <a:t>cde</a:t>
            </a:r>
            <a:r>
              <a:rPr lang="en-US" altLang="el-GR" sz="2000" b="1" dirty="0">
                <a:latin typeface="Courier New" panose="02070309020205020404" pitchFamily="49" charset="0"/>
              </a:rPr>
              <a:t>);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Η κλάση </a:t>
            </a:r>
            <a:r>
              <a:rPr lang="en-US" altLang="el-GR" sz="3600"/>
              <a:t>String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/>
              <a:t>Η κλάση</a:t>
            </a:r>
            <a:r>
              <a:rPr lang="en-US" altLang="el-GR" sz="2400"/>
              <a:t> String </a:t>
            </a:r>
            <a:r>
              <a:rPr lang="el-GR" altLang="el-GR" sz="2400"/>
              <a:t>περιλαμβάνει μεθόδους οι οποίες </a:t>
            </a:r>
            <a:r>
              <a:rPr lang="en-US" altLang="el-GR" sz="2400"/>
              <a:t> </a:t>
            </a:r>
            <a:r>
              <a:rPr lang="el-GR" altLang="el-GR" sz="2400"/>
              <a:t>υποστηρίζουν:</a:t>
            </a:r>
            <a:endParaRPr lang="en-US" altLang="el-GR" sz="2400"/>
          </a:p>
          <a:p>
            <a:pPr lvl="1"/>
            <a:r>
              <a:rPr lang="el-GR" altLang="el-GR" sz="2400">
                <a:latin typeface="Times" panose="02020603050405020304" pitchFamily="18" charset="0"/>
              </a:rPr>
              <a:t>Ατομική εξέταση χαρακτήρων της συμβολοσειράς</a:t>
            </a:r>
            <a:endParaRPr lang="en-US" altLang="el-GR" sz="2400">
              <a:latin typeface="Times" panose="02020603050405020304" pitchFamily="18" charset="0"/>
            </a:endParaRPr>
          </a:p>
          <a:p>
            <a:pPr lvl="1"/>
            <a:r>
              <a:rPr lang="el-GR" altLang="el-GR" sz="2400">
                <a:latin typeface="Times" panose="02020603050405020304" pitchFamily="18" charset="0"/>
              </a:rPr>
              <a:t>Σύγκριση συμβολοσειρών</a:t>
            </a:r>
            <a:endParaRPr lang="en-US" altLang="el-GR" sz="2400">
              <a:latin typeface="Times" panose="02020603050405020304" pitchFamily="18" charset="0"/>
            </a:endParaRPr>
          </a:p>
          <a:p>
            <a:pPr lvl="1"/>
            <a:r>
              <a:rPr lang="el-GR" altLang="el-GR" sz="2400">
                <a:latin typeface="Times" panose="02020603050405020304" pitchFamily="18" charset="0"/>
              </a:rPr>
              <a:t>Αναζήτηση </a:t>
            </a:r>
            <a:endParaRPr lang="en-US" altLang="el-GR" sz="2400">
              <a:latin typeface="Times" panose="02020603050405020304" pitchFamily="18" charset="0"/>
            </a:endParaRPr>
          </a:p>
          <a:p>
            <a:pPr lvl="1"/>
            <a:r>
              <a:rPr lang="el-GR" altLang="el-GR" sz="2400">
                <a:latin typeface="Times" panose="02020603050405020304" pitchFamily="18" charset="0"/>
              </a:rPr>
              <a:t>«Εξαγωγή» τμημάτων συμβολοσειρών </a:t>
            </a:r>
            <a:r>
              <a:rPr lang="el-GR" altLang="el-GR" sz="2000">
                <a:solidFill>
                  <a:srgbClr val="FF66FF"/>
                </a:solidFill>
                <a:latin typeface="Times" panose="02020603050405020304" pitchFamily="18" charset="0"/>
              </a:rPr>
              <a:t>[</a:t>
            </a:r>
            <a:r>
              <a:rPr lang="en-US" altLang="el-GR" sz="2000">
                <a:solidFill>
                  <a:srgbClr val="FF66FF"/>
                </a:solidFill>
                <a:latin typeface="Times" panose="02020603050405020304" pitchFamily="18" charset="0"/>
              </a:rPr>
              <a:t>substrings</a:t>
            </a:r>
            <a:r>
              <a:rPr lang="el-GR" altLang="el-GR" sz="2000">
                <a:solidFill>
                  <a:srgbClr val="FF66FF"/>
                </a:solidFill>
                <a:latin typeface="Times" panose="02020603050405020304" pitchFamily="18" charset="0"/>
              </a:rPr>
              <a:t>]</a:t>
            </a:r>
            <a:endParaRPr lang="en-US" altLang="el-GR" sz="2000">
              <a:solidFill>
                <a:srgbClr val="FF66FF"/>
              </a:solidFill>
              <a:latin typeface="Times" panose="02020603050405020304" pitchFamily="18" charset="0"/>
            </a:endParaRPr>
          </a:p>
          <a:p>
            <a:pPr lvl="1"/>
            <a:r>
              <a:rPr lang="el-GR" altLang="el-GR" sz="2400">
                <a:latin typeface="Times" panose="02020603050405020304" pitchFamily="18" charset="0"/>
              </a:rPr>
              <a:t>Δημιουργία αντιγράφων συμβολοσειρών όπου όλα τα  γράμματα  έχουν μετατραπεί σε πεζά ή κεφαλαία</a:t>
            </a:r>
            <a:endParaRPr lang="en-US" altLang="el-GR" sz="2400">
              <a:latin typeface="Times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527A66C4-02E1-01A1-61B3-FECC87482C5E}"/>
              </a:ext>
            </a:extLst>
          </p:cNvPr>
          <p:cNvSpPr/>
          <p:nvPr/>
        </p:nvSpPr>
        <p:spPr bwMode="auto">
          <a:xfrm>
            <a:off x="971600" y="4581128"/>
            <a:ext cx="7416824" cy="136815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123BE570-D1E3-023D-7A8B-7BB67700F878}"/>
              </a:ext>
            </a:extLst>
          </p:cNvPr>
          <p:cNvSpPr/>
          <p:nvPr/>
        </p:nvSpPr>
        <p:spPr bwMode="auto">
          <a:xfrm>
            <a:off x="1043608" y="4653136"/>
            <a:ext cx="7272808" cy="122413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1E7230E0-50FB-4909-1734-A0CBAD9F13CE}"/>
              </a:ext>
            </a:extLst>
          </p:cNvPr>
          <p:cNvSpPr/>
          <p:nvPr/>
        </p:nvSpPr>
        <p:spPr bwMode="auto">
          <a:xfrm>
            <a:off x="1115616" y="4725144"/>
            <a:ext cx="7128792" cy="1080120"/>
          </a:xfrm>
          <a:prstGeom prst="roundRect">
            <a:avLst>
              <a:gd name="adj" fmla="val 46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A01D416E-0C02-9C7F-2935-20DFB474BF7F}"/>
              </a:ext>
            </a:extLst>
          </p:cNvPr>
          <p:cNvSpPr/>
          <p:nvPr/>
        </p:nvSpPr>
        <p:spPr bwMode="auto">
          <a:xfrm>
            <a:off x="1475656" y="4869160"/>
            <a:ext cx="6696744" cy="72008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Η κλάση </a:t>
            </a:r>
            <a:r>
              <a:rPr lang="en-US" altLang="el-GR" sz="3600"/>
              <a:t>Math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 dirty="0"/>
              <a:t>Περιέχει μεγάλο αριθμό στατικών </a:t>
            </a:r>
            <a:r>
              <a:rPr lang="el-GR" altLang="el-GR" sz="2000" dirty="0">
                <a:solidFill>
                  <a:srgbClr val="FF66FF"/>
                </a:solidFill>
              </a:rPr>
              <a:t>[</a:t>
            </a:r>
            <a:r>
              <a:rPr lang="en-US" altLang="el-GR" sz="2000" dirty="0">
                <a:solidFill>
                  <a:srgbClr val="FF66FF"/>
                </a:solidFill>
              </a:rPr>
              <a:t>static</a:t>
            </a:r>
            <a:r>
              <a:rPr lang="el-GR" altLang="el-GR" sz="2000" dirty="0">
                <a:solidFill>
                  <a:srgbClr val="FF66FF"/>
                </a:solidFill>
              </a:rPr>
              <a:t>]</a:t>
            </a:r>
            <a:r>
              <a:rPr lang="el-GR" altLang="el-GR" sz="2400" dirty="0"/>
              <a:t> μεθόδων για </a:t>
            </a:r>
            <a:r>
              <a:rPr lang="el-GR" altLang="el-GR" sz="2400" dirty="0" err="1"/>
              <a:t>μαθηματικους</a:t>
            </a:r>
            <a:r>
              <a:rPr lang="el-GR" altLang="el-GR" sz="2400" dirty="0"/>
              <a:t> </a:t>
            </a:r>
            <a:r>
              <a:rPr lang="el-GR" altLang="el-GR" sz="2400" dirty="0" err="1"/>
              <a:t>υπολογισμους</a:t>
            </a:r>
            <a:endParaRPr lang="en-US" altLang="el-GR" sz="2400" dirty="0"/>
          </a:p>
          <a:p>
            <a:pPr lvl="1"/>
            <a:r>
              <a:rPr lang="en-US" altLang="el-GR" sz="2400" dirty="0">
                <a:latin typeface="Times" panose="02020603050405020304" pitchFamily="18" charset="0"/>
              </a:rPr>
              <a:t>abs, max, min, sin, cos, tan, sqrt etc.</a:t>
            </a:r>
          </a:p>
          <a:p>
            <a:pPr lvl="1"/>
            <a:r>
              <a:rPr lang="en-US" altLang="el-GR" sz="2400" dirty="0">
                <a:latin typeface="Times" panose="02020603050405020304" pitchFamily="18" charset="0"/>
              </a:rPr>
              <a:t>random (</a:t>
            </a:r>
            <a:r>
              <a:rPr lang="el-GR" altLang="el-GR" sz="2400" dirty="0" err="1">
                <a:latin typeface="Times" panose="02020603050405020304" pitchFamily="18" charset="0"/>
              </a:rPr>
              <a:t>επιστρεφει</a:t>
            </a:r>
            <a:r>
              <a:rPr lang="el-GR" altLang="el-GR" sz="2400" dirty="0">
                <a:latin typeface="Times" panose="02020603050405020304" pitchFamily="18" charset="0"/>
              </a:rPr>
              <a:t> </a:t>
            </a:r>
            <a:r>
              <a:rPr lang="el-GR" altLang="el-GR" sz="2400" dirty="0" err="1">
                <a:latin typeface="Times" panose="02020603050405020304" pitchFamily="18" charset="0"/>
              </a:rPr>
              <a:t>τυχαιο</a:t>
            </a:r>
            <a:r>
              <a:rPr lang="el-GR" altLang="el-GR" sz="2400" dirty="0">
                <a:latin typeface="Times" panose="02020603050405020304" pitchFamily="18" charset="0"/>
              </a:rPr>
              <a:t> </a:t>
            </a:r>
            <a:r>
              <a:rPr lang="el-GR" altLang="el-GR" sz="2400" dirty="0" err="1">
                <a:latin typeface="Times" panose="02020603050405020304" pitchFamily="18" charset="0"/>
              </a:rPr>
              <a:t>αριθμο</a:t>
            </a:r>
            <a:r>
              <a:rPr lang="el-GR" altLang="el-GR" sz="2400" dirty="0">
                <a:latin typeface="Times" panose="02020603050405020304" pitchFamily="18" charset="0"/>
              </a:rPr>
              <a:t> </a:t>
            </a:r>
            <a:r>
              <a:rPr lang="el-GR" altLang="el-GR" sz="2400" dirty="0" err="1">
                <a:latin typeface="Times" panose="02020603050405020304" pitchFamily="18" charset="0"/>
              </a:rPr>
              <a:t>αναμμεσα</a:t>
            </a:r>
            <a:r>
              <a:rPr lang="el-GR" altLang="el-GR" sz="2400" dirty="0">
                <a:latin typeface="Times" panose="02020603050405020304" pitchFamily="18" charset="0"/>
              </a:rPr>
              <a:t> στο </a:t>
            </a:r>
            <a:r>
              <a:rPr lang="en-US" altLang="el-GR" sz="2400" dirty="0">
                <a:latin typeface="Times" panose="02020603050405020304" pitchFamily="18" charset="0"/>
              </a:rPr>
              <a:t>0 </a:t>
            </a:r>
            <a:r>
              <a:rPr lang="el-GR" altLang="el-GR" sz="2400" dirty="0">
                <a:latin typeface="Times" panose="02020603050405020304" pitchFamily="18" charset="0"/>
              </a:rPr>
              <a:t>και το </a:t>
            </a:r>
            <a:r>
              <a:rPr lang="en-US" altLang="el-GR" sz="2400" dirty="0">
                <a:latin typeface="Times" panose="02020603050405020304" pitchFamily="18" charset="0"/>
              </a:rPr>
              <a:t>1</a:t>
            </a:r>
            <a:r>
              <a:rPr lang="en-US" altLang="el-GR" dirty="0">
                <a:latin typeface="Times" panose="02020603050405020304" pitchFamily="18" charset="0"/>
              </a:rPr>
              <a:t>)</a:t>
            </a:r>
            <a:endParaRPr lang="el-GR" altLang="el-GR" dirty="0">
              <a:latin typeface="Times" panose="02020603050405020304" pitchFamily="18" charset="0"/>
            </a:endParaRPr>
          </a:p>
          <a:p>
            <a:pPr lvl="1">
              <a:buFontTx/>
              <a:buNone/>
            </a:pPr>
            <a:endParaRPr lang="en-US" altLang="el-GR" sz="1200" dirty="0">
              <a:latin typeface="Times" panose="02020603050405020304" pitchFamily="18" charset="0"/>
            </a:endParaRPr>
          </a:p>
          <a:p>
            <a:r>
              <a:rPr lang="el-GR" altLang="el-GR" sz="2400" dirty="0"/>
              <a:t>Εάν χρειάζεστε έναν τυχαίο αριθμό (τύπου </a:t>
            </a:r>
            <a:r>
              <a:rPr lang="en-US" altLang="el-GR" sz="2400" dirty="0"/>
              <a:t>double</a:t>
            </a:r>
            <a:r>
              <a:rPr lang="el-GR" altLang="el-GR" sz="2400" dirty="0"/>
              <a:t>)</a:t>
            </a:r>
            <a:r>
              <a:rPr lang="en-US" altLang="el-GR" sz="2400" dirty="0"/>
              <a:t> </a:t>
            </a:r>
            <a:r>
              <a:rPr lang="el-GR" altLang="el-GR" sz="2400" dirty="0"/>
              <a:t>από το διάστημα </a:t>
            </a:r>
            <a:r>
              <a:rPr lang="en-US" altLang="el-GR" sz="2400" dirty="0"/>
              <a:t> </a:t>
            </a:r>
            <a:r>
              <a:rPr lang="el-GR" altLang="el-GR" sz="2400" dirty="0"/>
              <a:t>[</a:t>
            </a:r>
            <a:r>
              <a:rPr lang="en-US" altLang="el-GR" sz="2400" dirty="0"/>
              <a:t>0.0</a:t>
            </a:r>
            <a:r>
              <a:rPr lang="el-GR" altLang="el-GR" sz="2400" dirty="0"/>
              <a:t>, </a:t>
            </a:r>
            <a:r>
              <a:rPr lang="en-US" altLang="el-GR" sz="2400" dirty="0"/>
              <a:t>1.0</a:t>
            </a:r>
            <a:r>
              <a:rPr lang="el-GR" altLang="el-GR" sz="2400" dirty="0"/>
              <a:t>)</a:t>
            </a:r>
            <a:r>
              <a:rPr lang="en-US" altLang="el-GR" sz="2400" dirty="0"/>
              <a:t> </a:t>
            </a:r>
          </a:p>
          <a:p>
            <a:pPr>
              <a:buFontTx/>
              <a:buNone/>
            </a:pPr>
            <a:endParaRPr lang="en-US" altLang="el-GR" sz="2400" dirty="0"/>
          </a:p>
          <a:p>
            <a:pPr>
              <a:buFontTx/>
              <a:buNone/>
            </a:pPr>
            <a:r>
              <a:rPr lang="el-GR" altLang="el-GR" sz="2000" b="1" dirty="0">
                <a:latin typeface="Courier New" panose="02070309020205020404" pitchFamily="49" charset="0"/>
              </a:rPr>
              <a:t>		</a:t>
            </a:r>
            <a:r>
              <a:rPr lang="en-US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double</a:t>
            </a:r>
            <a:r>
              <a:rPr lang="en-US" altLang="el-GR" sz="2000" b="1" dirty="0">
                <a:latin typeface="Courier New" panose="02070309020205020404" pitchFamily="49" charset="0"/>
              </a:rPr>
              <a:t> </a:t>
            </a:r>
            <a:r>
              <a:rPr lang="en-US" altLang="el-GR" sz="2000" b="1" dirty="0" err="1">
                <a:latin typeface="Courier New" panose="02070309020205020404" pitchFamily="49" charset="0"/>
              </a:rPr>
              <a:t>myRandom</a:t>
            </a:r>
            <a:r>
              <a:rPr lang="en-US" altLang="el-GR" sz="2000" b="1" dirty="0">
                <a:latin typeface="Courier New" panose="02070309020205020404" pitchFamily="49" charset="0"/>
              </a:rPr>
              <a:t> = </a:t>
            </a:r>
            <a:r>
              <a:rPr lang="en-US" altLang="el-GR" sz="2000" b="1" dirty="0" err="1">
                <a:latin typeface="Courier New" panose="02070309020205020404" pitchFamily="49" charset="0"/>
              </a:rPr>
              <a:t>Math.random</a:t>
            </a:r>
            <a:r>
              <a:rPr lang="en-US" altLang="el-GR" sz="2000" b="1" dirty="0">
                <a:latin typeface="Courier New" panose="02070309020205020404" pitchFamily="49" charset="0"/>
              </a:rPr>
              <a:t>(); </a:t>
            </a:r>
            <a:r>
              <a:rPr lang="en-US" altLang="el-GR" sz="2000" b="1" dirty="0">
                <a:solidFill>
                  <a:srgbClr val="919191"/>
                </a:solidFill>
                <a:latin typeface="Courier New" panose="02070309020205020404" pitchFamily="49" charset="0"/>
              </a:rPr>
              <a:t>// </a:t>
            </a:r>
            <a:r>
              <a:rPr lang="el-GR" altLang="el-GR" sz="2000" b="1" dirty="0">
                <a:solidFill>
                  <a:srgbClr val="919191"/>
                </a:solidFill>
                <a:latin typeface="Courier New" panose="02070309020205020404" pitchFamily="49" charset="0"/>
              </a:rPr>
              <a:t>[</a:t>
            </a:r>
            <a:r>
              <a:rPr lang="en-US" altLang="el-GR" sz="2000" b="1" dirty="0">
                <a:solidFill>
                  <a:srgbClr val="919191"/>
                </a:solidFill>
                <a:latin typeface="Courier New" panose="02070309020205020404" pitchFamily="49" charset="0"/>
              </a:rPr>
              <a:t>0,1)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Η κλάση </a:t>
            </a:r>
            <a:r>
              <a:rPr lang="en-US" altLang="el-GR" sz="3600"/>
              <a:t>Math</a:t>
            </a:r>
          </a:p>
        </p:txBody>
      </p:sp>
      <p:sp>
        <p:nvSpPr>
          <p:cNvPr id="2765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/>
              <a:t>Δεν μπορούμε να κατασκευάσουμε αντικείμενα της κλάσης </a:t>
            </a:r>
            <a:r>
              <a:rPr lang="en-US" altLang="el-GR" sz="2400"/>
              <a:t>Math </a:t>
            </a:r>
            <a:endParaRPr lang="el-GR" altLang="el-GR" sz="2400"/>
          </a:p>
          <a:p>
            <a:pPr>
              <a:buFontTx/>
              <a:buNone/>
            </a:pPr>
            <a:endParaRPr lang="en-US" altLang="el-GR" sz="2400"/>
          </a:p>
          <a:p>
            <a:r>
              <a:rPr lang="el-GR" altLang="el-GR" sz="2400"/>
              <a:t>Περιέχει 2 σταθερές</a:t>
            </a:r>
            <a:endParaRPr lang="en-US" altLang="el-GR" sz="2400"/>
          </a:p>
          <a:p>
            <a:pPr lvl="1"/>
            <a:r>
              <a:rPr lang="en-US" altLang="el-GR" sz="2000" b="1">
                <a:latin typeface="Courier New" panose="02070309020205020404" pitchFamily="49" charset="0"/>
              </a:rPr>
              <a:t>Math.PI</a:t>
            </a:r>
          </a:p>
          <a:p>
            <a:pPr lvl="1"/>
            <a:r>
              <a:rPr lang="en-US" altLang="el-GR" sz="2000" b="1">
                <a:latin typeface="Courier New" panose="02070309020205020404" pitchFamily="49" charset="0"/>
              </a:rPr>
              <a:t>Math.E</a:t>
            </a:r>
            <a:r>
              <a:rPr lang="en-US" altLang="el-GR" sz="2400">
                <a:latin typeface="Times" panose="02020603050405020304" pitchFamily="18" charset="0"/>
              </a:rPr>
              <a:t> </a:t>
            </a:r>
            <a:r>
              <a:rPr lang="el-GR" altLang="el-GR" sz="2400">
                <a:latin typeface="Times" panose="02020603050405020304" pitchFamily="18" charset="0"/>
              </a:rPr>
              <a:t>  </a:t>
            </a:r>
            <a:r>
              <a:rPr lang="en-US" altLang="el-GR" sz="2000">
                <a:latin typeface="Times" panose="02020603050405020304" pitchFamily="18" charset="0"/>
              </a:rPr>
              <a:t>(</a:t>
            </a:r>
            <a:r>
              <a:rPr lang="el-GR" altLang="el-GR" sz="2000">
                <a:latin typeface="Times" panose="02020603050405020304" pitchFamily="18" charset="0"/>
              </a:rPr>
              <a:t>βάση του φυσικού λογάριθμου</a:t>
            </a:r>
            <a:r>
              <a:rPr lang="en-US" altLang="el-GR" sz="2000">
                <a:latin typeface="Times" panose="02020603050405020304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153400" cy="565150"/>
          </a:xfrm>
        </p:spPr>
        <p:txBody>
          <a:bodyPr/>
          <a:lstStyle/>
          <a:p>
            <a:r>
              <a:rPr lang="el-GR" altLang="el-GR" sz="3600"/>
              <a:t>Κλάσεις συσκευαστές </a:t>
            </a:r>
            <a:r>
              <a:rPr lang="el-GR" altLang="el-GR" sz="3200"/>
              <a:t>(</a:t>
            </a:r>
            <a:r>
              <a:rPr lang="en-US" altLang="el-GR" sz="3200"/>
              <a:t>Wrapper Classes</a:t>
            </a:r>
            <a:r>
              <a:rPr lang="el-GR" altLang="el-GR" sz="3200"/>
              <a:t>)</a:t>
            </a:r>
            <a:endParaRPr lang="en-US" altLang="el-GR" sz="320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648200"/>
          </a:xfrm>
        </p:spPr>
        <p:txBody>
          <a:bodyPr/>
          <a:lstStyle/>
          <a:p>
            <a:r>
              <a:rPr lang="el-GR" altLang="el-GR" sz="2400" dirty="0"/>
              <a:t>Κάθε βασικός τύπος της </a:t>
            </a:r>
            <a:r>
              <a:rPr lang="en-US" altLang="el-GR" sz="2400" dirty="0"/>
              <a:t>Java</a:t>
            </a:r>
            <a:r>
              <a:rPr lang="el-GR" altLang="el-GR" sz="2400" dirty="0"/>
              <a:t> έχει μια αντίστοιχη </a:t>
            </a:r>
            <a:r>
              <a:rPr lang="el-GR" altLang="el-GR" sz="2400" dirty="0">
                <a:solidFill>
                  <a:srgbClr val="0070C0"/>
                </a:solidFill>
              </a:rPr>
              <a:t>κλάση συσκευαστή </a:t>
            </a:r>
            <a:r>
              <a:rPr lang="el-GR" altLang="el-GR" sz="1600" dirty="0">
                <a:solidFill>
                  <a:srgbClr val="FF66FF"/>
                </a:solidFill>
              </a:rPr>
              <a:t>[</a:t>
            </a:r>
            <a:r>
              <a:rPr lang="en-US" altLang="el-GR" sz="1600" dirty="0">
                <a:solidFill>
                  <a:srgbClr val="FF66FF"/>
                </a:solidFill>
              </a:rPr>
              <a:t>wrapper class</a:t>
            </a:r>
            <a:r>
              <a:rPr lang="el-GR" altLang="el-GR" sz="1600" dirty="0">
                <a:solidFill>
                  <a:srgbClr val="FF66FF"/>
                </a:solidFill>
              </a:rPr>
              <a:t>]</a:t>
            </a:r>
            <a:endParaRPr lang="en-US" altLang="el-GR" sz="1600" dirty="0">
              <a:solidFill>
                <a:srgbClr val="FF66FF"/>
              </a:solidFill>
            </a:endParaRPr>
          </a:p>
          <a:p>
            <a:r>
              <a:rPr lang="el-GR" altLang="el-GR" sz="2400" dirty="0"/>
              <a:t>Η κλάση</a:t>
            </a:r>
            <a:endParaRPr lang="en-US" altLang="el-GR" sz="2400" dirty="0"/>
          </a:p>
          <a:p>
            <a:pPr lvl="1"/>
            <a:r>
              <a:rPr lang="el-GR" altLang="el-GR" sz="2400" dirty="0">
                <a:latin typeface="Times" panose="02020603050405020304" pitchFamily="18" charset="0"/>
              </a:rPr>
              <a:t>Διακρίνεται από το κεφαλαίο αρχικό της γράμμα</a:t>
            </a:r>
            <a:endParaRPr lang="en-US" altLang="el-GR" sz="2400" dirty="0">
              <a:latin typeface="Times" panose="02020603050405020304" pitchFamily="18" charset="0"/>
            </a:endParaRPr>
          </a:p>
          <a:p>
            <a:pPr lvl="2"/>
            <a:r>
              <a:rPr lang="el-GR" altLang="el-GR" dirty="0">
                <a:latin typeface="Times" panose="02020603050405020304" pitchFamily="18" charset="0"/>
              </a:rPr>
              <a:t>Εξαίρεση είναι οι  τύποι </a:t>
            </a:r>
            <a:r>
              <a:rPr lang="en-US" altLang="el-GR" dirty="0">
                <a:latin typeface="Times" panose="02020603050405020304" pitchFamily="18" charset="0"/>
              </a:rPr>
              <a:t> </a:t>
            </a:r>
            <a:r>
              <a:rPr lang="en-US" altLang="el-GR" b="1" dirty="0">
                <a:latin typeface="Times" panose="02020603050405020304" pitchFamily="18" charset="0"/>
              </a:rPr>
              <a:t>char</a:t>
            </a:r>
            <a:r>
              <a:rPr lang="en-US" altLang="el-GR" dirty="0">
                <a:latin typeface="Times" panose="02020603050405020304" pitchFamily="18" charset="0"/>
              </a:rPr>
              <a:t> </a:t>
            </a:r>
            <a:r>
              <a:rPr lang="el-GR" altLang="el-GR" dirty="0">
                <a:latin typeface="Times" panose="02020603050405020304" pitchFamily="18" charset="0"/>
              </a:rPr>
              <a:t>και</a:t>
            </a:r>
            <a:r>
              <a:rPr lang="en-US" altLang="el-GR" dirty="0">
                <a:latin typeface="Times" panose="02020603050405020304" pitchFamily="18" charset="0"/>
              </a:rPr>
              <a:t> </a:t>
            </a:r>
            <a:r>
              <a:rPr lang="en-US" altLang="el-GR" b="1" dirty="0">
                <a:latin typeface="Times" panose="02020603050405020304" pitchFamily="18" charset="0"/>
              </a:rPr>
              <a:t>int</a:t>
            </a:r>
            <a:r>
              <a:rPr lang="en-US" altLang="el-GR" dirty="0">
                <a:latin typeface="Times" panose="02020603050405020304" pitchFamily="18" charset="0"/>
              </a:rPr>
              <a:t> </a:t>
            </a:r>
            <a:r>
              <a:rPr lang="el-GR" altLang="el-GR" dirty="0">
                <a:latin typeface="Times" panose="02020603050405020304" pitchFamily="18" charset="0"/>
              </a:rPr>
              <a:t>στους οποίους αντιστοιχούν οι </a:t>
            </a:r>
            <a:r>
              <a:rPr lang="en-US" altLang="el-GR" dirty="0">
                <a:latin typeface="Times" panose="02020603050405020304" pitchFamily="18" charset="0"/>
              </a:rPr>
              <a:t> </a:t>
            </a:r>
            <a:r>
              <a:rPr lang="en-US" altLang="el-GR" b="1" dirty="0">
                <a:latin typeface="Times" panose="02020603050405020304" pitchFamily="18" charset="0"/>
              </a:rPr>
              <a:t>Character</a:t>
            </a:r>
            <a:r>
              <a:rPr lang="en-US" altLang="el-GR" dirty="0">
                <a:latin typeface="Times" panose="02020603050405020304" pitchFamily="18" charset="0"/>
              </a:rPr>
              <a:t> </a:t>
            </a:r>
            <a:r>
              <a:rPr lang="el-GR" altLang="el-GR" dirty="0">
                <a:latin typeface="Times" panose="02020603050405020304" pitchFamily="18" charset="0"/>
              </a:rPr>
              <a:t>και</a:t>
            </a:r>
            <a:r>
              <a:rPr lang="en-US" altLang="el-GR" dirty="0">
                <a:latin typeface="Times" panose="02020603050405020304" pitchFamily="18" charset="0"/>
              </a:rPr>
              <a:t> </a:t>
            </a:r>
            <a:r>
              <a:rPr lang="en-US" altLang="el-GR" b="1" dirty="0">
                <a:latin typeface="Times" panose="02020603050405020304" pitchFamily="18" charset="0"/>
              </a:rPr>
              <a:t>Integer</a:t>
            </a:r>
          </a:p>
          <a:p>
            <a:pPr lvl="1"/>
            <a:r>
              <a:rPr lang="el-GR" altLang="el-GR" sz="2400" dirty="0">
                <a:latin typeface="Times" panose="02020603050405020304" pitchFamily="18" charset="0"/>
              </a:rPr>
              <a:t>«Ενθυλακώνει» μια απλή τιμή</a:t>
            </a:r>
            <a:endParaRPr lang="en-US" altLang="el-GR" sz="2400" dirty="0">
              <a:latin typeface="Times" panose="02020603050405020304" pitchFamily="18" charset="0"/>
            </a:endParaRPr>
          </a:p>
          <a:p>
            <a:pPr lvl="1"/>
            <a:r>
              <a:rPr lang="el-GR" altLang="el-GR" sz="2400" dirty="0">
                <a:latin typeface="Times" panose="02020603050405020304" pitchFamily="18" charset="0"/>
              </a:rPr>
              <a:t>Η τιμή δεν μπορεί να μεταβληθεί </a:t>
            </a:r>
            <a:endParaRPr lang="en-US" altLang="el-GR" sz="2400" dirty="0">
              <a:latin typeface="Times" panose="02020603050405020304" pitchFamily="18" charset="0"/>
            </a:endParaRPr>
          </a:p>
          <a:p>
            <a:r>
              <a:rPr lang="el-GR" altLang="el-GR" sz="2400" dirty="0"/>
              <a:t>Αντικείμενα των κλάσεων συσκευαστών μπορεί να κατασκευαστούν δίνοντας ως παράμετρο την τιμή που θα ενθυλακωθεί</a:t>
            </a:r>
            <a:endParaRPr lang="en-US" altLang="el-G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991600" cy="565150"/>
          </a:xfrm>
        </p:spPr>
        <p:txBody>
          <a:bodyPr/>
          <a:lstStyle/>
          <a:p>
            <a:r>
              <a:rPr lang="el-GR" altLang="el-GR" sz="3200"/>
              <a:t>Εκμάθηση  αντικειμενοστραφή προγρ/σμού</a:t>
            </a:r>
            <a:endParaRPr lang="en-US" altLang="el-GR" sz="32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>
                <a:latin typeface="Arial" panose="020B0604020202020204" pitchFamily="34" charset="0"/>
              </a:rPr>
              <a:t>Η εκμάθηση μίας γλώσσας προγραμματισμού μπορεί να χωρισθεί σε δύο μέρη</a:t>
            </a:r>
          </a:p>
          <a:p>
            <a:pPr>
              <a:buFontTx/>
              <a:buNone/>
            </a:pPr>
            <a:endParaRPr lang="en-US" altLang="el-GR" sz="800">
              <a:latin typeface="Arial" panose="020B0604020202020204" pitchFamily="34" charset="0"/>
            </a:endParaRPr>
          </a:p>
          <a:p>
            <a:pPr lvl="1"/>
            <a:r>
              <a:rPr lang="el-GR" altLang="el-GR" sz="2400" i="1">
                <a:latin typeface="Times" panose="02020603050405020304" pitchFamily="18" charset="0"/>
              </a:rPr>
              <a:t>Εκμάθηση της γλώσσας </a:t>
            </a:r>
            <a:endParaRPr lang="en-US" altLang="el-GR" sz="2400" i="1">
              <a:latin typeface="Times" panose="02020603050405020304" pitchFamily="18" charset="0"/>
            </a:endParaRPr>
          </a:p>
          <a:p>
            <a:pPr lvl="2"/>
            <a:r>
              <a:rPr lang="el-GR" altLang="el-GR">
                <a:latin typeface="Times" panose="02020603050405020304" pitchFamily="18" charset="0"/>
              </a:rPr>
              <a:t>Σύνταξη</a:t>
            </a:r>
            <a:r>
              <a:rPr lang="en-US" altLang="el-GR">
                <a:latin typeface="Times" panose="02020603050405020304" pitchFamily="18" charset="0"/>
              </a:rPr>
              <a:t>, </a:t>
            </a:r>
            <a:r>
              <a:rPr lang="el-GR" altLang="el-GR">
                <a:latin typeface="Times" panose="02020603050405020304" pitchFamily="18" charset="0"/>
              </a:rPr>
              <a:t>εντολές επιλογής, βρόγχοι, …</a:t>
            </a:r>
            <a:r>
              <a:rPr lang="en-US" altLang="el-GR">
                <a:latin typeface="Times" panose="02020603050405020304" pitchFamily="18" charset="0"/>
              </a:rPr>
              <a:t> </a:t>
            </a:r>
            <a:endParaRPr lang="el-GR" altLang="el-GR">
              <a:latin typeface="Times" panose="02020603050405020304" pitchFamily="18" charset="0"/>
            </a:endParaRPr>
          </a:p>
          <a:p>
            <a:pPr lvl="2">
              <a:buFontTx/>
              <a:buNone/>
            </a:pPr>
            <a:endParaRPr lang="en-US" altLang="el-GR" sz="800">
              <a:latin typeface="Times" panose="02020603050405020304" pitchFamily="18" charset="0"/>
            </a:endParaRPr>
          </a:p>
          <a:p>
            <a:pPr lvl="1"/>
            <a:r>
              <a:rPr lang="el-GR" altLang="el-GR" sz="2400" i="1">
                <a:latin typeface="Times" panose="02020603050405020304" pitchFamily="18" charset="0"/>
              </a:rPr>
              <a:t>Εκμάθηση των βιβλιοθηκών (</a:t>
            </a:r>
            <a:r>
              <a:rPr lang="en-US" altLang="el-GR" sz="2400" i="1">
                <a:latin typeface="Times" panose="02020603050405020304" pitchFamily="18" charset="0"/>
              </a:rPr>
              <a:t>API</a:t>
            </a:r>
            <a:r>
              <a:rPr lang="el-GR" altLang="el-GR" sz="2400" i="1">
                <a:latin typeface="Times" panose="02020603050405020304" pitchFamily="18" charset="0"/>
              </a:rPr>
              <a:t>)</a:t>
            </a:r>
            <a:endParaRPr lang="en-US" altLang="el-GR" sz="2400" i="1">
              <a:latin typeface="Times" panose="02020603050405020304" pitchFamily="18" charset="0"/>
            </a:endParaRPr>
          </a:p>
          <a:p>
            <a:pPr lvl="2"/>
            <a:r>
              <a:rPr lang="el-GR" altLang="el-GR">
                <a:latin typeface="Times" panose="02020603050405020304" pitchFamily="18" charset="0"/>
              </a:rPr>
              <a:t>Συχνά χρησιμοποιούμενες δομές δεδομένων</a:t>
            </a:r>
            <a:endParaRPr lang="en-US" altLang="el-GR">
              <a:latin typeface="Times" panose="02020603050405020304" pitchFamily="18" charset="0"/>
            </a:endParaRPr>
          </a:p>
          <a:p>
            <a:pPr lvl="2"/>
            <a:r>
              <a:rPr lang="el-GR" altLang="el-GR">
                <a:latin typeface="Times" panose="02020603050405020304" pitchFamily="18" charset="0"/>
              </a:rPr>
              <a:t>Διαπροσωπείες ανθρώπου-μηχανής (</a:t>
            </a:r>
            <a:r>
              <a:rPr lang="en-US" altLang="el-GR">
                <a:latin typeface="Times" panose="02020603050405020304" pitchFamily="18" charset="0"/>
              </a:rPr>
              <a:t>GUI</a:t>
            </a:r>
            <a:r>
              <a:rPr lang="el-GR" altLang="el-GR">
                <a:latin typeface="Times" panose="02020603050405020304" pitchFamily="18" charset="0"/>
              </a:rPr>
              <a:t>)</a:t>
            </a:r>
            <a:r>
              <a:rPr lang="en-US" altLang="el-GR">
                <a:latin typeface="Times" panose="02020603050405020304" pitchFamily="18" charset="0"/>
              </a:rPr>
              <a:t>, </a:t>
            </a:r>
            <a:r>
              <a:rPr lang="el-GR" altLang="el-GR">
                <a:latin typeface="Times" panose="02020603050405020304" pitchFamily="18" charset="0"/>
              </a:rPr>
              <a:t>είσοδος/έξοδος</a:t>
            </a:r>
            <a:r>
              <a:rPr lang="en-US" altLang="el-GR">
                <a:latin typeface="Times" panose="02020603050405020304" pitchFamily="18" charset="0"/>
              </a:rPr>
              <a:t>, </a:t>
            </a:r>
            <a:r>
              <a:rPr lang="el-GR" altLang="el-GR">
                <a:latin typeface="Times" panose="02020603050405020304" pitchFamily="18" charset="0"/>
              </a:rPr>
              <a:t>αποθήκευση δεδομένων</a:t>
            </a:r>
            <a:r>
              <a:rPr lang="en-US" altLang="el-GR">
                <a:latin typeface="Times" panose="02020603050405020304" pitchFamily="18" charset="0"/>
              </a:rPr>
              <a:t>, </a:t>
            </a:r>
            <a:r>
              <a:rPr lang="el-GR" altLang="el-GR">
                <a:latin typeface="Times" panose="02020603050405020304" pitchFamily="18" charset="0"/>
              </a:rPr>
              <a:t>δικτύωση, …</a:t>
            </a:r>
            <a:endParaRPr lang="en-US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Βασικοί τύποι και συσκευαστές</a:t>
            </a:r>
            <a:endParaRPr lang="en-US" altLang="el-GR" sz="3600"/>
          </a:p>
        </p:txBody>
      </p:sp>
      <p:sp>
        <p:nvSpPr>
          <p:cNvPr id="3174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648200"/>
          </a:xfrm>
        </p:spPr>
        <p:txBody>
          <a:bodyPr/>
          <a:lstStyle/>
          <a:p>
            <a:pPr>
              <a:buFontTx/>
              <a:buNone/>
            </a:pPr>
            <a:r>
              <a:rPr lang="el-GR" altLang="el-GR" sz="2400" b="1" u="sng"/>
              <a:t>Βασικός τύπος</a:t>
            </a:r>
            <a:r>
              <a:rPr lang="en-US" altLang="el-GR" sz="2400" b="1" u="sng"/>
              <a:t>	</a:t>
            </a:r>
            <a:r>
              <a:rPr lang="el-GR" altLang="el-GR" sz="2400" b="1" u="sng"/>
              <a:t>Συσκευαστής</a:t>
            </a:r>
            <a:r>
              <a:rPr lang="en-US" altLang="el-GR" sz="2400"/>
              <a:t> </a:t>
            </a:r>
          </a:p>
          <a:p>
            <a:pPr>
              <a:buFontTx/>
              <a:buNone/>
            </a:pPr>
            <a:r>
              <a:rPr lang="en-US" altLang="el-GR" sz="2400"/>
              <a:t>byte			Byte</a:t>
            </a:r>
          </a:p>
          <a:p>
            <a:pPr>
              <a:buFontTx/>
              <a:buNone/>
            </a:pPr>
            <a:r>
              <a:rPr lang="en-US" altLang="el-GR" sz="2400"/>
              <a:t>short			Short</a:t>
            </a:r>
          </a:p>
          <a:p>
            <a:pPr>
              <a:buFontTx/>
              <a:buNone/>
            </a:pPr>
            <a:r>
              <a:rPr lang="en-US" altLang="el-GR" sz="2400"/>
              <a:t>int			</a:t>
            </a:r>
            <a:r>
              <a:rPr lang="el-GR" altLang="el-GR" sz="2400"/>
              <a:t>	</a:t>
            </a:r>
            <a:r>
              <a:rPr lang="en-US" altLang="el-GR" sz="2400"/>
              <a:t>Integer*</a:t>
            </a:r>
          </a:p>
          <a:p>
            <a:pPr>
              <a:buFontTx/>
              <a:buNone/>
            </a:pPr>
            <a:r>
              <a:rPr lang="en-US" altLang="el-GR" sz="2400"/>
              <a:t>long			Long</a:t>
            </a:r>
          </a:p>
          <a:p>
            <a:pPr>
              <a:buFontTx/>
              <a:buNone/>
            </a:pPr>
            <a:r>
              <a:rPr lang="en-US" altLang="el-GR" sz="2400"/>
              <a:t>float			Float</a:t>
            </a:r>
          </a:p>
          <a:p>
            <a:pPr>
              <a:buFontTx/>
              <a:buNone/>
            </a:pPr>
            <a:r>
              <a:rPr lang="en-US" altLang="el-GR" sz="2400"/>
              <a:t>double		Double</a:t>
            </a:r>
          </a:p>
          <a:p>
            <a:pPr>
              <a:buFontTx/>
              <a:buNone/>
            </a:pPr>
            <a:r>
              <a:rPr lang="en-US" altLang="el-GR" sz="2400"/>
              <a:t>char			Character*</a:t>
            </a:r>
          </a:p>
          <a:p>
            <a:pPr>
              <a:buFontTx/>
              <a:buNone/>
            </a:pPr>
            <a:r>
              <a:rPr lang="en-US" altLang="el-GR" sz="2400"/>
              <a:t>boolean		Boolean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Συνήθη σφάλματα</a:t>
            </a:r>
            <a:endParaRPr lang="en-US" altLang="el-GR" sz="360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/>
              <a:t>Οι βασικοί τύποι και τα αντικείμενα είναι πολύ διαφορετικές οντότητες</a:t>
            </a:r>
            <a:endParaRPr lang="en-US" altLang="el-GR" sz="2400"/>
          </a:p>
          <a:p>
            <a:pPr lvl="1"/>
            <a:r>
              <a:rPr lang="el-GR" altLang="el-GR" sz="2400">
                <a:latin typeface="Times" panose="02020603050405020304" pitchFamily="18" charset="0"/>
              </a:rPr>
              <a:t>Μέθοδοι δεν μπορούν να κληθούν για βασικούς τύπους</a:t>
            </a:r>
            <a:endParaRPr lang="en-US" altLang="el-GR" sz="2400">
              <a:latin typeface="Times" panose="02020603050405020304" pitchFamily="18" charset="0"/>
            </a:endParaRPr>
          </a:p>
          <a:p>
            <a:pPr lvl="1"/>
            <a:r>
              <a:rPr lang="el-GR" altLang="el-GR" sz="2400">
                <a:latin typeface="Times" panose="02020603050405020304" pitchFamily="18" charset="0"/>
              </a:rPr>
              <a:t>Τελεστές όπως οι  </a:t>
            </a:r>
            <a:r>
              <a:rPr lang="en-US" altLang="el-GR" sz="2400">
                <a:latin typeface="Times" panose="02020603050405020304" pitchFamily="18" charset="0"/>
              </a:rPr>
              <a:t>+, -, * </a:t>
            </a:r>
            <a:r>
              <a:rPr lang="el-GR" altLang="el-GR" sz="2400">
                <a:latin typeface="Times" panose="02020603050405020304" pitchFamily="18" charset="0"/>
              </a:rPr>
              <a:t>και </a:t>
            </a:r>
            <a:r>
              <a:rPr lang="en-US" altLang="el-GR" sz="2400">
                <a:latin typeface="Times" panose="02020603050405020304" pitchFamily="18" charset="0"/>
              </a:rPr>
              <a:t>/ </a:t>
            </a:r>
            <a:r>
              <a:rPr lang="el-GR" altLang="el-GR" sz="2400">
                <a:latin typeface="Times" panose="02020603050405020304" pitchFamily="18" charset="0"/>
              </a:rPr>
              <a:t>δεν μπορεί να εφαρμοστούν στα περισσότερα αντικείμενα</a:t>
            </a:r>
            <a:endParaRPr lang="en-US" altLang="el-GR" sz="2400">
              <a:latin typeface="Times" panose="02020603050405020304" pitchFamily="18" charset="0"/>
            </a:endParaRPr>
          </a:p>
          <a:p>
            <a:pPr lvl="2"/>
            <a:r>
              <a:rPr lang="el-GR" altLang="el-GR" sz="2000" b="1">
                <a:latin typeface="Times" panose="02020603050405020304" pitchFamily="18" charset="0"/>
              </a:rPr>
              <a:t>Σημείωση</a:t>
            </a:r>
            <a:r>
              <a:rPr lang="el-GR" altLang="el-GR" sz="2000">
                <a:latin typeface="Times" panose="02020603050405020304" pitchFamily="18" charset="0"/>
              </a:rPr>
              <a:t>: Η χρήση του τελεστή </a:t>
            </a:r>
            <a:r>
              <a:rPr lang="en-US" altLang="el-GR" sz="2000">
                <a:latin typeface="Times" panose="02020603050405020304" pitchFamily="18" charset="0"/>
              </a:rPr>
              <a:t> + </a:t>
            </a:r>
            <a:r>
              <a:rPr lang="el-GR" altLang="el-GR" sz="2000">
                <a:latin typeface="Times" panose="02020603050405020304" pitchFamily="18" charset="0"/>
              </a:rPr>
              <a:t>με αντικείμενα τύπου</a:t>
            </a:r>
            <a:r>
              <a:rPr lang="en-US" altLang="el-GR" sz="2000">
                <a:latin typeface="Times" panose="02020603050405020304" pitchFamily="18" charset="0"/>
              </a:rPr>
              <a:t> String </a:t>
            </a:r>
            <a:r>
              <a:rPr lang="el-GR" altLang="el-GR" sz="2000">
                <a:latin typeface="Times" panose="02020603050405020304" pitchFamily="18" charset="0"/>
              </a:rPr>
              <a:t>είναι η μόνη εξαίρεση</a:t>
            </a:r>
          </a:p>
          <a:p>
            <a:pPr lvl="2">
              <a:buFontTx/>
              <a:buNone/>
            </a:pPr>
            <a:endParaRPr lang="en-US" altLang="el-GR" sz="2000">
              <a:latin typeface="Times" panose="02020603050405020304" pitchFamily="18" charset="0"/>
            </a:endParaRPr>
          </a:p>
          <a:p>
            <a:r>
              <a:rPr lang="el-GR" altLang="el-GR" sz="2400"/>
              <a:t>Υπάρχουν και άλλες διάφορες που δεν έχουν αναφερθεί</a:t>
            </a:r>
            <a:endParaRPr lang="en-US" altLang="el-GR" sz="2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E1DD5991-83B1-5774-8CA5-9B2DAFBFA2B3}"/>
              </a:ext>
            </a:extLst>
          </p:cNvPr>
          <p:cNvSpPr/>
          <p:nvPr/>
        </p:nvSpPr>
        <p:spPr bwMode="auto">
          <a:xfrm>
            <a:off x="395535" y="1412776"/>
            <a:ext cx="8034089" cy="4176464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030F2349-575F-5DE7-331F-9F8F4C234643}"/>
              </a:ext>
            </a:extLst>
          </p:cNvPr>
          <p:cNvSpPr/>
          <p:nvPr/>
        </p:nvSpPr>
        <p:spPr bwMode="auto">
          <a:xfrm>
            <a:off x="467544" y="1484784"/>
            <a:ext cx="7848872" cy="39604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5342F342-E608-F5EB-7E0E-E3A6851B0CD9}"/>
              </a:ext>
            </a:extLst>
          </p:cNvPr>
          <p:cNvSpPr/>
          <p:nvPr/>
        </p:nvSpPr>
        <p:spPr bwMode="auto">
          <a:xfrm>
            <a:off x="827584" y="2132856"/>
            <a:ext cx="7416824" cy="3024336"/>
          </a:xfrm>
          <a:prstGeom prst="roundRect">
            <a:avLst>
              <a:gd name="adj" fmla="val 46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8C7ADFDB-40DB-3015-4762-46B52E163B8A}"/>
              </a:ext>
            </a:extLst>
          </p:cNvPr>
          <p:cNvSpPr/>
          <p:nvPr/>
        </p:nvSpPr>
        <p:spPr bwMode="auto">
          <a:xfrm>
            <a:off x="1115616" y="2780928"/>
            <a:ext cx="6984776" cy="201622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8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Συνήθη σφάλματα</a:t>
            </a:r>
            <a:endParaRPr lang="en-US" altLang="el-GR" sz="3600"/>
          </a:p>
        </p:txBody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4648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class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SimpleExample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</a:p>
          <a:p>
            <a:pPr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</a:t>
            </a: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static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void</a:t>
            </a:r>
            <a:r>
              <a:rPr lang="en-US" altLang="el-GR" sz="1800" b="1" dirty="0">
                <a:latin typeface="Courier New" panose="02070309020205020404" pitchFamily="49" charset="0"/>
              </a:rPr>
              <a:t> main(String s[]) </a:t>
            </a:r>
          </a:p>
          <a:p>
            <a:pPr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{</a:t>
            </a:r>
          </a:p>
          <a:p>
            <a:pPr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</a:t>
            </a:r>
            <a:r>
              <a:rPr lang="en-US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myIntA</a:t>
            </a:r>
            <a:r>
              <a:rPr lang="en-US" altLang="el-GR" sz="1800" b="1" dirty="0">
                <a:latin typeface="Courier New" panose="02070309020205020404" pitchFamily="49" charset="0"/>
              </a:rPr>
              <a:t> = 56;</a:t>
            </a:r>
          </a:p>
          <a:p>
            <a:pPr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Integer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myIntB</a:t>
            </a:r>
            <a:r>
              <a:rPr lang="en-US" altLang="el-GR" sz="1800" b="1" dirty="0">
                <a:latin typeface="Courier New" panose="02070309020205020404" pitchFamily="49" charset="0"/>
              </a:rPr>
              <a:t> = </a:t>
            </a:r>
            <a:r>
              <a:rPr lang="en-US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US" altLang="el-GR" sz="1800" b="1" dirty="0">
                <a:latin typeface="Courier New" panose="02070309020205020404" pitchFamily="49" charset="0"/>
              </a:rPr>
              <a:t> Integer(56);</a:t>
            </a:r>
          </a:p>
          <a:p>
            <a:pPr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</a:t>
            </a:r>
          </a:p>
          <a:p>
            <a:pPr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</a:t>
            </a:r>
            <a:r>
              <a:rPr lang="en-US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valueA</a:t>
            </a:r>
            <a:r>
              <a:rPr lang="en-US" altLang="el-GR" sz="1800" b="1" dirty="0">
                <a:latin typeface="Courier New" panose="02070309020205020404" pitchFamily="49" charset="0"/>
              </a:rPr>
              <a:t> =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myIntB</a:t>
            </a:r>
            <a:r>
              <a:rPr lang="en-US" altLang="el-GR" sz="1800" b="1" dirty="0">
                <a:latin typeface="Courier New" panose="02070309020205020404" pitchFamily="49" charset="0"/>
              </a:rPr>
              <a:t> +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myIntA</a:t>
            </a:r>
            <a:r>
              <a:rPr lang="en-US" altLang="el-GR" sz="1800" b="1" dirty="0">
                <a:latin typeface="Courier New" panose="02070309020205020404" pitchFamily="49" charset="0"/>
              </a:rPr>
              <a:t>;</a:t>
            </a:r>
          </a:p>
          <a:p>
            <a:pPr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</a:t>
            </a:r>
            <a:r>
              <a:rPr lang="en-US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valueB</a:t>
            </a:r>
            <a:r>
              <a:rPr lang="en-US" altLang="el-GR" sz="1800" b="1" dirty="0">
                <a:latin typeface="Courier New" panose="02070309020205020404" pitchFamily="49" charset="0"/>
              </a:rPr>
              <a:t> =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myIntA.intValue</a:t>
            </a:r>
            <a:r>
              <a:rPr lang="en-US" altLang="el-GR" sz="1800" b="1" dirty="0">
                <a:latin typeface="Courier New" panose="02070309020205020404" pitchFamily="49" charset="0"/>
              </a:rPr>
              <a:t>() +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myIntB.intValue</a:t>
            </a:r>
            <a:r>
              <a:rPr lang="en-US" altLang="el-GR" sz="1800" b="1" dirty="0">
                <a:latin typeface="Courier New" panose="02070309020205020404" pitchFamily="49" charset="0"/>
              </a:rPr>
              <a:t>();</a:t>
            </a:r>
          </a:p>
          <a:p>
            <a:pPr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</a:t>
            </a:r>
            <a:r>
              <a:rPr lang="en-US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valueC</a:t>
            </a:r>
            <a:r>
              <a:rPr lang="en-US" altLang="el-GR" sz="1800" b="1" dirty="0">
                <a:latin typeface="Courier New" panose="02070309020205020404" pitchFamily="49" charset="0"/>
              </a:rPr>
              <a:t> =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myIntA</a:t>
            </a:r>
            <a:r>
              <a:rPr lang="en-US" altLang="el-GR" sz="1800" b="1" dirty="0">
                <a:latin typeface="Courier New" panose="02070309020205020404" pitchFamily="49" charset="0"/>
              </a:rPr>
              <a:t> +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myIntB.intValue</a:t>
            </a:r>
            <a:r>
              <a:rPr lang="en-US" altLang="el-GR" sz="1800" b="1" dirty="0">
                <a:latin typeface="Courier New" panose="02070309020205020404" pitchFamily="49" charset="0"/>
              </a:rPr>
              <a:t>();</a:t>
            </a:r>
          </a:p>
          <a:p>
            <a:pPr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}</a:t>
            </a:r>
          </a:p>
          <a:p>
            <a:pPr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Συνήθη σφάλματα</a:t>
            </a:r>
            <a:endParaRPr lang="en-US" altLang="el-GR" sz="3600"/>
          </a:p>
        </p:txBody>
      </p:sp>
      <p:sp>
        <p:nvSpPr>
          <p:cNvPr id="3584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001000" cy="4648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D:\t&gt;</a:t>
            </a:r>
            <a:r>
              <a:rPr lang="en-US" altLang="el-GR" sz="1800" b="1" dirty="0">
                <a:solidFill>
                  <a:srgbClr val="002060"/>
                </a:solidFill>
                <a:latin typeface="Courier New" panose="02070309020205020404" pitchFamily="49" charset="0"/>
              </a:rPr>
              <a:t>javac SimpleExample.java</a:t>
            </a:r>
          </a:p>
          <a:p>
            <a:pPr>
              <a:buFontTx/>
              <a:buNone/>
            </a:pPr>
            <a:r>
              <a:rPr lang="en-US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SimpleExample.java:8: Incompatible type for +. Can't convert </a:t>
            </a:r>
            <a:r>
              <a:rPr lang="en-US" altLang="el-GR" sz="1800" b="1" dirty="0" err="1">
                <a:solidFill>
                  <a:srgbClr val="C00000"/>
                </a:solidFill>
                <a:latin typeface="Courier New" panose="02070309020205020404" pitchFamily="49" charset="0"/>
              </a:rPr>
              <a:t>java.lang.Integer</a:t>
            </a:r>
            <a:r>
              <a:rPr lang="en-US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 to int.</a:t>
            </a:r>
          </a:p>
          <a:p>
            <a:pPr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int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valueA</a:t>
            </a:r>
            <a:r>
              <a:rPr lang="en-US" altLang="el-GR" sz="1800" b="1" dirty="0">
                <a:latin typeface="Courier New" panose="02070309020205020404" pitchFamily="49" charset="0"/>
              </a:rPr>
              <a:t> =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myIntB</a:t>
            </a:r>
            <a:r>
              <a:rPr lang="en-US" altLang="el-GR" sz="1800" b="1" dirty="0">
                <a:latin typeface="Courier New" panose="02070309020205020404" pitchFamily="49" charset="0"/>
              </a:rPr>
              <a:t> +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myIntA</a:t>
            </a:r>
            <a:r>
              <a:rPr lang="en-US" altLang="el-GR" sz="1800" b="1" dirty="0">
                <a:latin typeface="Courier New" panose="02070309020205020404" pitchFamily="49" charset="0"/>
              </a:rPr>
              <a:t>;</a:t>
            </a:r>
          </a:p>
          <a:p>
            <a:pPr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                    ^</a:t>
            </a:r>
          </a:p>
          <a:p>
            <a:pPr>
              <a:buFontTx/>
              <a:buNone/>
            </a:pPr>
            <a:r>
              <a:rPr lang="en-US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SimpleExample.java:9: Can't invoke a method on a int.</a:t>
            </a:r>
          </a:p>
          <a:p>
            <a:pPr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int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valueB</a:t>
            </a:r>
            <a:r>
              <a:rPr lang="en-US" altLang="el-GR" sz="1800" b="1" dirty="0">
                <a:latin typeface="Courier New" panose="02070309020205020404" pitchFamily="49" charset="0"/>
              </a:rPr>
              <a:t> =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myIntA.intValue</a:t>
            </a:r>
            <a:r>
              <a:rPr lang="en-US" altLang="el-GR" sz="1800" b="1" dirty="0">
                <a:latin typeface="Courier New" panose="02070309020205020404" pitchFamily="49" charset="0"/>
              </a:rPr>
              <a:t>() +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myIntB.intValue</a:t>
            </a:r>
            <a:r>
              <a:rPr lang="en-US" altLang="el-GR" sz="1800" b="1" dirty="0">
                <a:latin typeface="Courier New" panose="02070309020205020404" pitchFamily="49" charset="0"/>
              </a:rPr>
              <a:t>();</a:t>
            </a:r>
          </a:p>
          <a:p>
            <a:pPr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                            ^</a:t>
            </a:r>
          </a:p>
          <a:p>
            <a:pPr>
              <a:buFontTx/>
              <a:buNone/>
            </a:pPr>
            <a:r>
              <a:rPr lang="en-US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2 errors</a:t>
            </a:r>
          </a:p>
          <a:p>
            <a:endParaRPr lang="en-US" altLang="el-GR" sz="1800" b="1" dirty="0">
              <a:latin typeface="Courier New" panose="02070309020205020404" pitchFamily="49" charset="0"/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C38D1E4D-C041-7245-B30C-6E4D31598613}"/>
              </a:ext>
            </a:extLst>
          </p:cNvPr>
          <p:cNvSpPr/>
          <p:nvPr/>
        </p:nvSpPr>
        <p:spPr bwMode="auto">
          <a:xfrm>
            <a:off x="539552" y="1340768"/>
            <a:ext cx="7920880" cy="3240360"/>
          </a:xfrm>
          <a:prstGeom prst="roundRect">
            <a:avLst>
              <a:gd name="adj" fmla="val 2878"/>
            </a:avLst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Helvetica" panose="020B060402020203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Κλάσεις συσκευαστές</a:t>
            </a:r>
            <a:endParaRPr lang="en-US" altLang="el-GR" sz="360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 dirty="0"/>
              <a:t>Αντικείμενα όλων των κλάσεων συσκευαστών, εκτός της</a:t>
            </a:r>
            <a:r>
              <a:rPr lang="en-US" altLang="el-GR" sz="2400" dirty="0"/>
              <a:t> Character</a:t>
            </a:r>
            <a:r>
              <a:rPr lang="el-GR" altLang="el-GR" sz="2400" dirty="0"/>
              <a:t>,</a:t>
            </a:r>
            <a:r>
              <a:rPr lang="en-US" altLang="el-GR" sz="2400" dirty="0"/>
              <a:t> </a:t>
            </a:r>
            <a:r>
              <a:rPr lang="el-GR" altLang="el-GR" sz="2400" dirty="0"/>
              <a:t>μπορεί να δημιουργηθούν δίνοντας ως </a:t>
            </a:r>
            <a:r>
              <a:rPr lang="el-GR" altLang="el-GR" sz="2400" dirty="0">
                <a:solidFill>
                  <a:srgbClr val="0070C0"/>
                </a:solidFill>
              </a:rPr>
              <a:t>παράμετρο την τιμή για ενθυλάκωση </a:t>
            </a:r>
            <a:r>
              <a:rPr lang="el-GR" altLang="el-GR" sz="2400" dirty="0"/>
              <a:t>σε μορφή</a:t>
            </a:r>
            <a:r>
              <a:rPr lang="en-US" altLang="el-GR" sz="2400" dirty="0"/>
              <a:t> String</a:t>
            </a:r>
            <a:endParaRPr lang="el-GR" altLang="el-GR" sz="2400" dirty="0"/>
          </a:p>
          <a:p>
            <a:pPr>
              <a:buFontTx/>
              <a:buNone/>
            </a:pPr>
            <a:endParaRPr lang="en-US" altLang="el-GR" sz="900" dirty="0"/>
          </a:p>
          <a:p>
            <a:r>
              <a:rPr lang="el-GR" altLang="el-GR" sz="2400" dirty="0"/>
              <a:t>Η τιμή ενός ενθυλακωμένου αριθμού μπορεί να </a:t>
            </a:r>
            <a:r>
              <a:rPr lang="el-GR" altLang="el-GR" sz="2400" dirty="0">
                <a:solidFill>
                  <a:srgbClr val="0070C0"/>
                </a:solidFill>
              </a:rPr>
              <a:t>ανακτηθεί</a:t>
            </a:r>
            <a:r>
              <a:rPr lang="el-GR" altLang="el-GR" sz="2400" dirty="0"/>
              <a:t> ως οποιουδήποτε βασικού τύπου αριθμητικό δεδομένο</a:t>
            </a:r>
          </a:p>
          <a:p>
            <a:pPr>
              <a:buFontTx/>
              <a:buNone/>
            </a:pPr>
            <a:endParaRPr lang="en-US" altLang="el-GR" sz="900" dirty="0"/>
          </a:p>
          <a:p>
            <a:r>
              <a:rPr lang="el-GR" altLang="el-GR" sz="2400" dirty="0"/>
              <a:t>Οι κλάσεις συσκευαστές περιέχουν στατικές μεθόδους για  την «μετάφραση» συμβολοσειρών</a:t>
            </a:r>
            <a:endParaRPr lang="en-US" altLang="el-GR" sz="2400" dirty="0"/>
          </a:p>
          <a:p>
            <a:pPr lvl="1"/>
            <a:r>
              <a:rPr lang="en-US" altLang="el-GR" sz="2000" b="1" dirty="0" err="1">
                <a:latin typeface="Courier New" panose="02070309020205020404" pitchFamily="49" charset="0"/>
              </a:rPr>
              <a:t>Integer.parseInt</a:t>
            </a:r>
            <a:r>
              <a:rPr lang="en-US" altLang="el-GR" sz="2000" b="1" dirty="0">
                <a:latin typeface="Courier New" panose="02070309020205020404" pitchFamily="49" charset="0"/>
              </a:rPr>
              <a:t>(</a:t>
            </a:r>
            <a:r>
              <a:rPr lang="en-US" altLang="el-GR" sz="2000" b="1" dirty="0" err="1">
                <a:latin typeface="Courier New" panose="02070309020205020404" pitchFamily="49" charset="0"/>
              </a:rPr>
              <a:t>inputString</a:t>
            </a:r>
            <a:r>
              <a:rPr lang="en-US" altLang="el-GR" sz="2000" b="1" dirty="0">
                <a:latin typeface="Courier New" panose="02070309020205020404" pitchFamily="49" charset="0"/>
              </a:rPr>
              <a:t>)</a:t>
            </a:r>
            <a:endParaRPr lang="en-US" altLang="el-GR" dirty="0">
              <a:latin typeface="Times" panose="02020603050405020304" pitchFamily="18" charset="0"/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65E065D-7724-ED5D-E580-0EE18141B3DF}"/>
              </a:ext>
            </a:extLst>
          </p:cNvPr>
          <p:cNvSpPr/>
          <p:nvPr/>
        </p:nvSpPr>
        <p:spPr bwMode="auto">
          <a:xfrm>
            <a:off x="1043608" y="4869160"/>
            <a:ext cx="6912768" cy="504056"/>
          </a:xfrm>
          <a:prstGeom prst="roundRect">
            <a:avLst>
              <a:gd name="adj" fmla="val 2878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Helvetica" panose="020B060402020203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0E51B65-DE8E-0AE8-D27E-AB0BE224B332}"/>
              </a:ext>
            </a:extLst>
          </p:cNvPr>
          <p:cNvSpPr/>
          <p:nvPr/>
        </p:nvSpPr>
        <p:spPr bwMode="auto">
          <a:xfrm>
            <a:off x="467544" y="1196752"/>
            <a:ext cx="8136904" cy="3312368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75234E4-7DF6-5917-0753-4438693A609B}"/>
              </a:ext>
            </a:extLst>
          </p:cNvPr>
          <p:cNvSpPr/>
          <p:nvPr/>
        </p:nvSpPr>
        <p:spPr bwMode="auto">
          <a:xfrm>
            <a:off x="539552" y="1268760"/>
            <a:ext cx="7992888" cy="316835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4C2CF6F-A844-5408-C5E3-7AE97DB88430}"/>
              </a:ext>
            </a:extLst>
          </p:cNvPr>
          <p:cNvSpPr/>
          <p:nvPr/>
        </p:nvSpPr>
        <p:spPr bwMode="auto">
          <a:xfrm>
            <a:off x="899592" y="1556792"/>
            <a:ext cx="7560840" cy="2664296"/>
          </a:xfrm>
          <a:prstGeom prst="roundRect">
            <a:avLst>
              <a:gd name="adj" fmla="val 46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42505A33-C1BD-FC24-D760-D3D5C56EAF32}"/>
              </a:ext>
            </a:extLst>
          </p:cNvPr>
          <p:cNvSpPr/>
          <p:nvPr/>
        </p:nvSpPr>
        <p:spPr bwMode="auto">
          <a:xfrm>
            <a:off x="1115616" y="1844824"/>
            <a:ext cx="7272808" cy="208823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8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Παράδειγμα </a:t>
            </a:r>
            <a:r>
              <a:rPr lang="en-US" altLang="el-GR" sz="3600"/>
              <a:t>Java</a:t>
            </a:r>
          </a:p>
        </p:txBody>
      </p:sp>
      <p:sp>
        <p:nvSpPr>
          <p:cNvPr id="3789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05800" cy="4648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class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SimpleExample</a:t>
            </a:r>
            <a:r>
              <a:rPr lang="en-US" altLang="el-GR" sz="1800" b="1" dirty="0">
                <a:latin typeface="Courier New" panose="02070309020205020404" pitchFamily="49" charset="0"/>
              </a:rPr>
              <a:t>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</a:t>
            </a: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 static </a:t>
            </a:r>
            <a:r>
              <a:rPr lang="en-US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void</a:t>
            </a:r>
            <a:r>
              <a:rPr lang="en-US" altLang="el-GR" sz="1800" b="1" dirty="0">
                <a:latin typeface="Courier New" panose="02070309020205020404" pitchFamily="49" charset="0"/>
              </a:rPr>
              <a:t> main(String s[]) 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String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myStringA</a:t>
            </a:r>
            <a:r>
              <a:rPr lang="en-US" altLang="el-GR" sz="1800" b="1" dirty="0">
                <a:latin typeface="Courier New" panose="02070309020205020404" pitchFamily="49" charset="0"/>
              </a:rPr>
              <a:t> = </a:t>
            </a:r>
            <a:r>
              <a:rPr lang="en-US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"123"</a:t>
            </a:r>
            <a:r>
              <a:rPr lang="en-US" altLang="el-GR" sz="1800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String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myStringB</a:t>
            </a:r>
            <a:r>
              <a:rPr lang="en-US" altLang="el-GR" sz="1800" b="1" dirty="0">
                <a:latin typeface="Courier New" panose="02070309020205020404" pitchFamily="49" charset="0"/>
              </a:rPr>
              <a:t> = </a:t>
            </a:r>
            <a:r>
              <a:rPr lang="en-US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"456"</a:t>
            </a:r>
            <a:r>
              <a:rPr lang="en-US" altLang="el-GR" sz="1800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</a:t>
            </a:r>
            <a:r>
              <a:rPr lang="en-US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myInt</a:t>
            </a:r>
            <a:r>
              <a:rPr lang="en-US" altLang="el-GR" sz="1800" b="1" dirty="0">
                <a:latin typeface="Courier New" panose="02070309020205020404" pitchFamily="49" charset="0"/>
              </a:rPr>
              <a:t> =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Integer.parseInt</a:t>
            </a:r>
            <a:r>
              <a:rPr lang="en-US" altLang="el-GR" sz="1800" b="1" dirty="0">
                <a:latin typeface="Courier New" panose="02070309020205020404" pitchFamily="49" charset="0"/>
              </a:rPr>
              <a:t>(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myStringA</a:t>
            </a:r>
            <a:r>
              <a:rPr lang="en-US" altLang="el-GR" sz="1800" b="1" dirty="0">
                <a:latin typeface="Courier New" panose="02070309020205020404" pitchFamily="49" charset="0"/>
              </a:rPr>
              <a:t>) +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                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Integer.parseInt</a:t>
            </a:r>
            <a:r>
              <a:rPr lang="en-US" altLang="el-GR" sz="1800" b="1" dirty="0">
                <a:latin typeface="Courier New" panose="02070309020205020404" pitchFamily="49" charset="0"/>
              </a:rPr>
              <a:t>(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myStringB</a:t>
            </a:r>
            <a:r>
              <a:rPr lang="en-US" altLang="el-GR" sz="1800" b="1" dirty="0">
                <a:latin typeface="Courier New" panose="02070309020205020404" pitchFamily="49" charset="0"/>
              </a:rPr>
              <a:t>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System.out.println</a:t>
            </a:r>
            <a:r>
              <a:rPr lang="en-US" altLang="el-GR" sz="1800" b="1" dirty="0">
                <a:latin typeface="Courier New" panose="02070309020205020404" pitchFamily="49" charset="0"/>
              </a:rPr>
              <a:t>(</a:t>
            </a:r>
            <a:r>
              <a:rPr lang="en-US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"Addition 1 "</a:t>
            </a:r>
            <a:r>
              <a:rPr lang="en-US" altLang="el-GR" sz="1800" b="1" dirty="0">
                <a:latin typeface="Courier New" panose="02070309020205020404" pitchFamily="49" charset="0"/>
              </a:rPr>
              <a:t> +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myStringA</a:t>
            </a:r>
            <a:r>
              <a:rPr lang="en-US" altLang="el-GR" sz="1800" b="1" dirty="0">
                <a:latin typeface="Courier New" panose="02070309020205020404" pitchFamily="49" charset="0"/>
              </a:rPr>
              <a:t> + </a:t>
            </a:r>
            <a:r>
              <a:rPr lang="el-GR" altLang="el-GR" sz="1800" b="1" dirty="0">
                <a:latin typeface="Courier New" panose="02070309020205020404" pitchFamily="49" charset="0"/>
              </a:rPr>
              <a:t>				    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myStringB</a:t>
            </a:r>
            <a:r>
              <a:rPr lang="en-US" altLang="el-GR" sz="1800" b="1" dirty="0">
                <a:latin typeface="Courier New" panose="02070309020205020404" pitchFamily="49" charset="0"/>
              </a:rPr>
              <a:t>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System.out.println</a:t>
            </a:r>
            <a:r>
              <a:rPr lang="en-US" altLang="el-GR" sz="1800" b="1" dirty="0">
                <a:latin typeface="Courier New" panose="02070309020205020404" pitchFamily="49" charset="0"/>
              </a:rPr>
              <a:t>(</a:t>
            </a:r>
            <a:r>
              <a:rPr lang="en-US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"Addition 2 "</a:t>
            </a:r>
            <a:r>
              <a:rPr lang="en-US" altLang="el-GR" sz="1800" b="1" dirty="0">
                <a:latin typeface="Courier New" panose="02070309020205020404" pitchFamily="49" charset="0"/>
              </a:rPr>
              <a:t> + </a:t>
            </a:r>
            <a:r>
              <a:rPr lang="en-US" altLang="el-GR" sz="1800" b="1" dirty="0" err="1">
                <a:latin typeface="Courier New" panose="02070309020205020404" pitchFamily="49" charset="0"/>
              </a:rPr>
              <a:t>myInt</a:t>
            </a:r>
            <a:r>
              <a:rPr lang="en-US" altLang="el-GR" sz="1800" b="1" dirty="0">
                <a:latin typeface="Courier New" panose="02070309020205020404" pitchFamily="49" charset="0"/>
              </a:rPr>
              <a:t>);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l-GR" sz="1800" b="1" dirty="0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D:\&gt;</a:t>
            </a:r>
            <a:r>
              <a:rPr lang="en-US" altLang="el-GR" sz="1800" b="1" dirty="0">
                <a:solidFill>
                  <a:srgbClr val="002060"/>
                </a:solidFill>
                <a:latin typeface="Courier New" panose="02070309020205020404" pitchFamily="49" charset="0"/>
              </a:rPr>
              <a:t>java </a:t>
            </a:r>
            <a:r>
              <a:rPr lang="en-US" altLang="el-GR" sz="1800" b="1" dirty="0" err="1">
                <a:solidFill>
                  <a:srgbClr val="002060"/>
                </a:solidFill>
                <a:latin typeface="Courier New" panose="02070309020205020404" pitchFamily="49" charset="0"/>
              </a:rPr>
              <a:t>SimpleExample</a:t>
            </a:r>
            <a:endParaRPr lang="en-US" altLang="el-GR" sz="1800" b="1" dirty="0">
              <a:solidFill>
                <a:srgbClr val="00206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Addition 1 123456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Addition 2 579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DD1E78B1-E72F-2179-0DB4-6310EAF3AC96}"/>
              </a:ext>
            </a:extLst>
          </p:cNvPr>
          <p:cNvSpPr/>
          <p:nvPr/>
        </p:nvSpPr>
        <p:spPr bwMode="auto">
          <a:xfrm>
            <a:off x="467544" y="4581128"/>
            <a:ext cx="8064896" cy="1368152"/>
          </a:xfrm>
          <a:prstGeom prst="roundRect">
            <a:avLst>
              <a:gd name="adj" fmla="val 2878"/>
            </a:avLst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Helvetica" panose="020B060402020203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Κλάσεις συσκευαστές</a:t>
            </a:r>
            <a:endParaRPr lang="en-US" altLang="el-GR" sz="360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 dirty="0"/>
              <a:t>Τα αντικείμενα κλάσεων συσκευαστών είναι «πλήρη» </a:t>
            </a:r>
            <a:r>
              <a:rPr lang="el-GR" altLang="el-GR" sz="2400" dirty="0">
                <a:solidFill>
                  <a:srgbClr val="0070C0"/>
                </a:solidFill>
              </a:rPr>
              <a:t>αντικείμενα</a:t>
            </a:r>
            <a:r>
              <a:rPr lang="el-GR" altLang="el-GR" sz="2400" dirty="0"/>
              <a:t> που μπορεί να </a:t>
            </a:r>
            <a:r>
              <a:rPr lang="el-GR" altLang="el-GR" sz="2400" dirty="0" err="1"/>
              <a:t>αποθηκευθούν</a:t>
            </a:r>
            <a:r>
              <a:rPr lang="el-GR" altLang="el-GR" sz="2400" dirty="0"/>
              <a:t> σε διανύσματα αντικειμένων τύπου </a:t>
            </a:r>
            <a:r>
              <a:rPr lang="en-US" altLang="el-GR" sz="2400" dirty="0"/>
              <a:t>Object</a:t>
            </a:r>
            <a:endParaRPr lang="el-GR" altLang="el-GR" sz="2400" dirty="0"/>
          </a:p>
          <a:p>
            <a:pPr>
              <a:buFontTx/>
              <a:buNone/>
            </a:pPr>
            <a:endParaRPr lang="en-US" altLang="el-GR" sz="1000" dirty="0"/>
          </a:p>
          <a:p>
            <a:r>
              <a:rPr lang="el-GR" altLang="el-GR" sz="2400" dirty="0"/>
              <a:t>Αντιμετωπίζονται ως </a:t>
            </a:r>
            <a:r>
              <a:rPr lang="el-GR" altLang="el-GR" sz="2400" dirty="0">
                <a:solidFill>
                  <a:srgbClr val="0070C0"/>
                </a:solidFill>
              </a:rPr>
              <a:t>αναφορές</a:t>
            </a:r>
            <a:r>
              <a:rPr lang="el-GR" altLang="el-GR" sz="2400" dirty="0"/>
              <a:t> κατά την κλήση μεθόδων (όπως όλα τα αλλά αντικείμενα)</a:t>
            </a:r>
          </a:p>
          <a:p>
            <a:pPr>
              <a:buFontTx/>
              <a:buNone/>
            </a:pPr>
            <a:endParaRPr lang="en-US" altLang="el-GR" sz="1000" dirty="0"/>
          </a:p>
          <a:p>
            <a:r>
              <a:rPr lang="el-GR" altLang="el-GR" sz="2400" dirty="0"/>
              <a:t>Η μέθοδος</a:t>
            </a:r>
            <a:r>
              <a:rPr lang="en-US" altLang="el-GR" sz="2400" dirty="0"/>
              <a:t> </a:t>
            </a:r>
            <a:r>
              <a:rPr lang="en-US" altLang="el-GR" sz="2400" b="1" dirty="0">
                <a:solidFill>
                  <a:srgbClr val="0070C0"/>
                </a:solidFill>
              </a:rPr>
              <a:t>equals()</a:t>
            </a:r>
            <a:r>
              <a:rPr lang="en-US" altLang="el-GR" sz="2400" dirty="0">
                <a:solidFill>
                  <a:srgbClr val="0070C0"/>
                </a:solidFill>
              </a:rPr>
              <a:t> </a:t>
            </a:r>
            <a:r>
              <a:rPr lang="el-GR" altLang="el-GR" sz="2400" dirty="0"/>
              <a:t>χρησιμοποιείται για σύγκριση των ενθυλακωμένων τιμών</a:t>
            </a:r>
          </a:p>
          <a:p>
            <a:pPr>
              <a:buFontTx/>
              <a:buNone/>
            </a:pPr>
            <a:endParaRPr lang="el-GR" altLang="el-GR" sz="1000" dirty="0"/>
          </a:p>
          <a:p>
            <a:r>
              <a:rPr lang="el-GR" altLang="el-GR" sz="2400" dirty="0"/>
              <a:t>Οι κλάσεις συσκευαστές παρέχουν και άλλες λειτουργίες που δεν εξετάστηκαν</a:t>
            </a:r>
            <a:endParaRPr lang="en-US" altLang="el-GR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Η κλάση </a:t>
            </a:r>
            <a:r>
              <a:rPr lang="en-US" altLang="el-GR" sz="3600"/>
              <a:t>System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Χρησιμοποιείται για προσπέλαση ιδιοτήτων του </a:t>
            </a:r>
            <a:r>
              <a:rPr lang="el-GR" altLang="el-GR" sz="2400" dirty="0">
                <a:solidFill>
                  <a:srgbClr val="0070C0"/>
                </a:solidFill>
              </a:rPr>
              <a:t>συστήματος</a:t>
            </a:r>
            <a:r>
              <a:rPr lang="el-GR" altLang="el-GR" sz="2400" dirty="0"/>
              <a:t>, του συλλέκτη άσκοπα δεσμευμένης μνήμης </a:t>
            </a:r>
            <a:r>
              <a:rPr lang="en-US" altLang="el-GR" sz="1800" dirty="0">
                <a:solidFill>
                  <a:srgbClr val="FF66FF"/>
                </a:solidFill>
              </a:rPr>
              <a:t>[garbage collector]</a:t>
            </a:r>
            <a:r>
              <a:rPr lang="el-GR" altLang="el-GR" sz="2400" dirty="0"/>
              <a:t>, της τρέχουσας ώρας, και επιτρέπει την αλλαγή της κύριας εισόδου, εξόδου και εξόδου λαθών. </a:t>
            </a:r>
          </a:p>
          <a:p>
            <a:pPr>
              <a:lnSpc>
                <a:spcPct val="90000"/>
              </a:lnSpc>
            </a:pPr>
            <a:endParaRPr lang="en-US" altLang="el-GR" sz="24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Όπως συμβαίνει και με την κλάση </a:t>
            </a:r>
            <a:r>
              <a:rPr lang="en-US" altLang="el-GR" sz="2400" dirty="0"/>
              <a:t>Math</a:t>
            </a:r>
            <a:r>
              <a:rPr lang="el-GR" altLang="el-GR" sz="2400" dirty="0"/>
              <a:t>, όλες οι μέθοδοι και μεταβλητές της κλάσης </a:t>
            </a:r>
            <a:r>
              <a:rPr lang="en-US" altLang="el-GR" sz="2400" dirty="0"/>
              <a:t> System</a:t>
            </a:r>
            <a:r>
              <a:rPr lang="el-GR" altLang="el-GR" sz="2400" dirty="0"/>
              <a:t> είναι μέθοδοι και μεταβλητές κλάσης (στατικές)</a:t>
            </a:r>
            <a:r>
              <a:rPr lang="en-US" altLang="el-GR" sz="2400" dirty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el-GR" altLang="el-GR" sz="24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Περιέχει τη μέθοδο </a:t>
            </a:r>
            <a:r>
              <a:rPr lang="en-US" altLang="el-GR" sz="2400" dirty="0"/>
              <a:t> </a:t>
            </a:r>
            <a:r>
              <a:rPr lang="en-US" altLang="el-GR" sz="2400" b="1" dirty="0">
                <a:solidFill>
                  <a:srgbClr val="0070C0"/>
                </a:solidFill>
              </a:rPr>
              <a:t>exit()</a:t>
            </a:r>
            <a:r>
              <a:rPr lang="en-US" altLang="el-GR" sz="2400" dirty="0">
                <a:solidFill>
                  <a:srgbClr val="0070C0"/>
                </a:solidFill>
              </a:rPr>
              <a:t> </a:t>
            </a:r>
            <a:r>
              <a:rPr lang="el-GR" altLang="el-GR" sz="2400" dirty="0"/>
              <a:t>η οποία τερματίζει την εκτέλεση της εικονικής μηχανής </a:t>
            </a:r>
            <a:r>
              <a:rPr lang="en-US" altLang="el-GR" sz="2400" dirty="0"/>
              <a:t>Java</a:t>
            </a:r>
            <a:r>
              <a:rPr lang="el-GR" altLang="el-GR" sz="2400" dirty="0"/>
              <a:t> </a:t>
            </a:r>
            <a:r>
              <a:rPr lang="en-US" altLang="el-GR" sz="2400" dirty="0"/>
              <a:t> (JVM)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4A3F0797-4CA1-3B03-84FF-611A1A22576A}"/>
              </a:ext>
            </a:extLst>
          </p:cNvPr>
          <p:cNvSpPr/>
          <p:nvPr/>
        </p:nvSpPr>
        <p:spPr bwMode="auto">
          <a:xfrm>
            <a:off x="992833" y="2492896"/>
            <a:ext cx="7107559" cy="1152128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A65CD38D-77AB-0AAD-DE95-8CBE38703079}"/>
              </a:ext>
            </a:extLst>
          </p:cNvPr>
          <p:cNvSpPr/>
          <p:nvPr/>
        </p:nvSpPr>
        <p:spPr bwMode="auto">
          <a:xfrm>
            <a:off x="1064841" y="2564904"/>
            <a:ext cx="6963543" cy="100811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D7076524-A65F-2BCD-FE61-31EB8F83EB38}"/>
              </a:ext>
            </a:extLst>
          </p:cNvPr>
          <p:cNvSpPr/>
          <p:nvPr/>
        </p:nvSpPr>
        <p:spPr bwMode="auto">
          <a:xfrm>
            <a:off x="1187624" y="2636912"/>
            <a:ext cx="6696744" cy="864096"/>
          </a:xfrm>
          <a:prstGeom prst="roundRect">
            <a:avLst>
              <a:gd name="adj" fmla="val 46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D7044526-1DC0-5C11-9106-D0EAA971487B}"/>
              </a:ext>
            </a:extLst>
          </p:cNvPr>
          <p:cNvSpPr/>
          <p:nvPr/>
        </p:nvSpPr>
        <p:spPr bwMode="auto">
          <a:xfrm>
            <a:off x="1259632" y="2852936"/>
            <a:ext cx="6408712" cy="50405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Η κλάση </a:t>
            </a:r>
            <a:r>
              <a:rPr lang="en-US" altLang="el-GR" sz="3600"/>
              <a:t>System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4648200"/>
          </a:xfrm>
        </p:spPr>
        <p:txBody>
          <a:bodyPr/>
          <a:lstStyle/>
          <a:p>
            <a:r>
              <a:rPr lang="el-GR" altLang="el-GR" sz="2400" dirty="0"/>
              <a:t>Η κλήση της </a:t>
            </a:r>
            <a:r>
              <a:rPr lang="el-GR" altLang="el-GR" sz="2400" dirty="0">
                <a:solidFill>
                  <a:srgbClr val="0070C0"/>
                </a:solidFill>
              </a:rPr>
              <a:t>μεθόδου</a:t>
            </a:r>
            <a:r>
              <a:rPr lang="en-US" altLang="el-GR" sz="2400" dirty="0">
                <a:solidFill>
                  <a:srgbClr val="0070C0"/>
                </a:solidFill>
              </a:rPr>
              <a:t> </a:t>
            </a:r>
            <a:r>
              <a:rPr lang="en-US" altLang="el-GR" sz="2400" dirty="0" err="1">
                <a:solidFill>
                  <a:srgbClr val="0070C0"/>
                </a:solidFill>
              </a:rPr>
              <a:t>gc</a:t>
            </a:r>
            <a:r>
              <a:rPr lang="en-US" altLang="el-GR" sz="2400" dirty="0">
                <a:solidFill>
                  <a:srgbClr val="0070C0"/>
                </a:solidFill>
              </a:rPr>
              <a:t>() </a:t>
            </a:r>
            <a:r>
              <a:rPr lang="el-GR" altLang="el-GR" sz="2400" dirty="0"/>
              <a:t>«προτείνει» στην ιδεατή μηχανή </a:t>
            </a:r>
            <a:r>
              <a:rPr lang="en-US" altLang="el-GR" sz="2400" dirty="0"/>
              <a:t>Java</a:t>
            </a:r>
            <a:r>
              <a:rPr lang="el-GR" altLang="el-GR" sz="2400" dirty="0"/>
              <a:t> </a:t>
            </a:r>
            <a:r>
              <a:rPr lang="en-US" altLang="el-GR" sz="2400" dirty="0"/>
              <a:t> </a:t>
            </a:r>
            <a:r>
              <a:rPr lang="el-GR" altLang="el-GR" sz="2400" dirty="0"/>
              <a:t>(</a:t>
            </a:r>
            <a:r>
              <a:rPr lang="en-US" altLang="el-GR" sz="2400" dirty="0"/>
              <a:t>JVM) </a:t>
            </a:r>
            <a:r>
              <a:rPr lang="el-GR" altLang="el-GR" sz="2400" dirty="0"/>
              <a:t>να ασχοληθεί με την ανάκτηση άσκοπα δεσμευμένης μνήμης</a:t>
            </a:r>
            <a:endParaRPr lang="en-US" altLang="el-GR" sz="2400" dirty="0"/>
          </a:p>
          <a:p>
            <a:pPr lvl="1"/>
            <a:endParaRPr lang="el-GR" altLang="el-GR" sz="2000" b="1" dirty="0">
              <a:latin typeface="Courier New" panose="02070309020205020404" pitchFamily="49" charset="0"/>
            </a:endParaRPr>
          </a:p>
          <a:p>
            <a:pPr lvl="1">
              <a:buFontTx/>
              <a:buNone/>
            </a:pPr>
            <a:r>
              <a:rPr lang="el-GR" altLang="el-GR" sz="2000" b="1" dirty="0">
                <a:latin typeface="Courier New" panose="02070309020205020404" pitchFamily="49" charset="0"/>
              </a:rPr>
              <a:t>	</a:t>
            </a:r>
            <a:r>
              <a:rPr lang="en-US" altLang="el-GR" sz="2000" b="1" dirty="0" err="1">
                <a:latin typeface="Courier New" panose="02070309020205020404" pitchFamily="49" charset="0"/>
              </a:rPr>
              <a:t>System.gc</a:t>
            </a:r>
            <a:r>
              <a:rPr lang="en-US" altLang="el-GR" sz="2000" b="1" dirty="0">
                <a:latin typeface="Courier New" panose="02070309020205020404" pitchFamily="49" charset="0"/>
              </a:rPr>
              <a:t>()</a:t>
            </a:r>
            <a:endParaRPr lang="el-GR" altLang="el-GR" sz="2000" b="1" dirty="0">
              <a:latin typeface="Courier New" panose="02070309020205020404" pitchFamily="49" charset="0"/>
            </a:endParaRPr>
          </a:p>
          <a:p>
            <a:pPr lvl="1">
              <a:buFontTx/>
              <a:buNone/>
            </a:pPr>
            <a:endParaRPr lang="en-US" altLang="el-GR" sz="2000" b="1" dirty="0">
              <a:latin typeface="Courier New" panose="02070309020205020404" pitchFamily="49" charset="0"/>
            </a:endParaRPr>
          </a:p>
          <a:p>
            <a:r>
              <a:rPr lang="el-GR" altLang="el-GR" sz="2000" b="1" dirty="0"/>
              <a:t>Σημείωση:</a:t>
            </a:r>
            <a:r>
              <a:rPr lang="en-US" altLang="el-GR" sz="2000" dirty="0"/>
              <a:t> </a:t>
            </a:r>
            <a:r>
              <a:rPr lang="el-GR" altLang="el-GR" sz="2000" dirty="0"/>
              <a:t>πρόκειται απλώς για «πρόταση». Δεν δίνεται καμία εγγύηση ότι το πρόγραμμα ανάκτησης μνήμης θα εκτελεστεί</a:t>
            </a:r>
            <a:endParaRPr lang="en-US" altLang="el-GR" sz="2000" dirty="0"/>
          </a:p>
          <a:p>
            <a:endParaRPr lang="en-US" altLang="el-GR" sz="2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Η κλάση </a:t>
            </a:r>
            <a:r>
              <a:rPr lang="en-US" altLang="el-GR" sz="3600"/>
              <a:t>System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Η στατική </a:t>
            </a:r>
            <a:r>
              <a:rPr lang="el-GR" altLang="el-GR" sz="2400" dirty="0">
                <a:solidFill>
                  <a:srgbClr val="0070C0"/>
                </a:solidFill>
              </a:rPr>
              <a:t>μέθοδος</a:t>
            </a:r>
            <a:r>
              <a:rPr lang="en-US" altLang="el-GR" sz="2400" dirty="0">
                <a:solidFill>
                  <a:srgbClr val="0070C0"/>
                </a:solidFill>
              </a:rPr>
              <a:t> </a:t>
            </a:r>
            <a:r>
              <a:rPr lang="en-US" altLang="el-GR" sz="2400" dirty="0" err="1">
                <a:solidFill>
                  <a:srgbClr val="0070C0"/>
                </a:solidFill>
              </a:rPr>
              <a:t>System.currentTimeMilliseconds</a:t>
            </a:r>
            <a:r>
              <a:rPr lang="en-US" altLang="el-GR" sz="2400" dirty="0">
                <a:solidFill>
                  <a:srgbClr val="0070C0"/>
                </a:solidFill>
              </a:rPr>
              <a:t>() </a:t>
            </a:r>
            <a:r>
              <a:rPr lang="el-GR" altLang="el-GR" sz="2400" dirty="0"/>
              <a:t>επιστρέφει την τρέχουσα ώρα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l-GR" sz="24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Στην </a:t>
            </a:r>
            <a:r>
              <a:rPr lang="en-US" altLang="el-GR" sz="2400" dirty="0"/>
              <a:t>Java </a:t>
            </a:r>
            <a:r>
              <a:rPr lang="el-GR" altLang="el-GR" sz="2400" dirty="0"/>
              <a:t>η ώρα είναι ένας αριθμός τύπου </a:t>
            </a:r>
            <a:r>
              <a:rPr lang="en-US" altLang="el-GR" sz="2400" dirty="0"/>
              <a:t> long </a:t>
            </a:r>
            <a:r>
              <a:rPr lang="el-GR" altLang="el-GR" sz="2400" dirty="0"/>
              <a:t>που αναπαριστά</a:t>
            </a:r>
            <a:r>
              <a:rPr lang="en-US" altLang="el-GR" sz="2400" dirty="0"/>
              <a:t> </a:t>
            </a:r>
            <a:r>
              <a:rPr lang="el-GR" altLang="el-GR" sz="2400" dirty="0"/>
              <a:t>χιλιοστά του δευτερολέπτου (</a:t>
            </a:r>
            <a:r>
              <a:rPr lang="en-US" altLang="el-GR" sz="2400" dirty="0"/>
              <a:t>milliseconds</a:t>
            </a:r>
            <a:r>
              <a:rPr lang="el-GR" altLang="el-GR" sz="2400" dirty="0"/>
              <a:t>)</a:t>
            </a:r>
            <a:endParaRPr lang="en-US" altLang="el-GR" sz="2400" dirty="0"/>
          </a:p>
          <a:p>
            <a:pPr lvl="1">
              <a:lnSpc>
                <a:spcPct val="90000"/>
              </a:lnSpc>
            </a:pPr>
            <a:r>
              <a:rPr lang="el-GR" altLang="el-GR" sz="2400" dirty="0">
                <a:latin typeface="Times" panose="02020603050405020304" pitchFamily="18" charset="0"/>
              </a:rPr>
              <a:t>Αρχή μέτρησης χρόνου:</a:t>
            </a:r>
            <a:r>
              <a:rPr lang="en-US" altLang="el-GR" sz="2400" dirty="0">
                <a:latin typeface="Times" panose="02020603050405020304" pitchFamily="18" charset="0"/>
              </a:rPr>
              <a:t> GMT </a:t>
            </a:r>
            <a:r>
              <a:rPr lang="el-GR" altLang="el-GR" sz="2400" dirty="0">
                <a:latin typeface="Times" panose="02020603050405020304" pitchFamily="18" charset="0"/>
              </a:rPr>
              <a:t>1</a:t>
            </a:r>
            <a:r>
              <a:rPr lang="el-GR" altLang="el-GR" sz="2400" baseline="30000" dirty="0">
                <a:latin typeface="Times" panose="02020603050405020304" pitchFamily="18" charset="0"/>
              </a:rPr>
              <a:t>η</a:t>
            </a:r>
            <a:r>
              <a:rPr lang="el-GR" altLang="el-GR" sz="2400" dirty="0">
                <a:latin typeface="Times" panose="02020603050405020304" pitchFamily="18" charset="0"/>
              </a:rPr>
              <a:t> Ιανουαρίου </a:t>
            </a:r>
            <a:r>
              <a:rPr lang="en-US" altLang="el-GR" sz="2400" dirty="0">
                <a:latin typeface="Times" panose="02020603050405020304" pitchFamily="18" charset="0"/>
              </a:rPr>
              <a:t>1970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>
                <a:latin typeface="Times" panose="02020603050405020304" pitchFamily="18" charset="0"/>
              </a:rPr>
              <a:t>Πεδίο </a:t>
            </a:r>
            <a:r>
              <a:rPr lang="en-US" altLang="el-GR" sz="2400" dirty="0">
                <a:latin typeface="Times" panose="02020603050405020304" pitchFamily="18" charset="0"/>
              </a:rPr>
              <a:t>64 bits</a:t>
            </a:r>
            <a:r>
              <a:rPr lang="el-GR" altLang="el-GR" sz="2400" dirty="0">
                <a:latin typeface="Times" panose="02020603050405020304" pitchFamily="18" charset="0"/>
              </a:rPr>
              <a:t>: έως </a:t>
            </a:r>
            <a:r>
              <a:rPr lang="en-US" altLang="el-GR" sz="2400" dirty="0">
                <a:latin typeface="Times" panose="02020603050405020304" pitchFamily="18" charset="0"/>
              </a:rPr>
              <a:t>292,280,995</a:t>
            </a:r>
            <a:r>
              <a:rPr lang="el-GR" altLang="el-GR" sz="2400" dirty="0">
                <a:latin typeface="Times" panose="02020603050405020304" pitchFamily="18" charset="0"/>
              </a:rPr>
              <a:t> μ.Χ.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l-GR" sz="2400" dirty="0">
              <a:latin typeface="Times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l-GR" altLang="el-GR" sz="2400" dirty="0"/>
              <a:t>Οι αριθμοί τύπου </a:t>
            </a:r>
            <a:r>
              <a:rPr lang="en-US" altLang="el-GR" sz="2400" dirty="0"/>
              <a:t>long </a:t>
            </a:r>
            <a:r>
              <a:rPr lang="el-GR" altLang="el-GR" sz="2400" dirty="0"/>
              <a:t>στην </a:t>
            </a:r>
            <a:r>
              <a:rPr lang="en-US" altLang="el-GR" sz="2400" dirty="0"/>
              <a:t>Java </a:t>
            </a:r>
            <a:r>
              <a:rPr lang="el-GR" altLang="el-GR" sz="2400" dirty="0"/>
              <a:t>έχουν πρόσημο. Αρνητικές τιμές ερμηνεύονται ως χρονικές στιγμές πριν την αρχή της «νέας χρονικής περιόδου»</a:t>
            </a:r>
            <a:endParaRPr lang="en-US" altLang="el-G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565150"/>
          </a:xfrm>
        </p:spPr>
        <p:txBody>
          <a:bodyPr/>
          <a:lstStyle/>
          <a:p>
            <a:r>
              <a:rPr lang="el-GR" altLang="el-GR" sz="3600"/>
              <a:t>Εκμάθηση της γλώσσας</a:t>
            </a:r>
            <a:endParaRPr lang="en-US" altLang="el-GR" sz="360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341438"/>
            <a:ext cx="1290637" cy="4419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l-GR" sz="1800"/>
              <a:t>abstract</a:t>
            </a:r>
          </a:p>
          <a:p>
            <a:pPr>
              <a:buFontTx/>
              <a:buNone/>
            </a:pPr>
            <a:r>
              <a:rPr lang="en-US" altLang="el-GR" sz="1800"/>
              <a:t>assert</a:t>
            </a:r>
          </a:p>
          <a:p>
            <a:pPr>
              <a:buFontTx/>
              <a:buNone/>
            </a:pPr>
            <a:r>
              <a:rPr lang="en-US" altLang="el-GR" sz="1800"/>
              <a:t>Boolean</a:t>
            </a:r>
          </a:p>
          <a:p>
            <a:pPr>
              <a:buFontTx/>
              <a:buNone/>
            </a:pPr>
            <a:r>
              <a:rPr lang="en-US" altLang="el-GR" sz="1800"/>
              <a:t>break</a:t>
            </a:r>
          </a:p>
          <a:p>
            <a:pPr>
              <a:buFontTx/>
              <a:buNone/>
            </a:pPr>
            <a:r>
              <a:rPr lang="en-US" altLang="el-GR" sz="1800"/>
              <a:t>byte</a:t>
            </a:r>
          </a:p>
          <a:p>
            <a:pPr>
              <a:buFontTx/>
              <a:buNone/>
            </a:pPr>
            <a:r>
              <a:rPr lang="en-US" altLang="el-GR" sz="1800"/>
              <a:t>case</a:t>
            </a:r>
          </a:p>
          <a:p>
            <a:pPr>
              <a:buFontTx/>
              <a:buNone/>
            </a:pPr>
            <a:r>
              <a:rPr lang="en-US" altLang="el-GR" sz="1800"/>
              <a:t>catch</a:t>
            </a:r>
          </a:p>
          <a:p>
            <a:pPr>
              <a:buFontTx/>
              <a:buNone/>
            </a:pPr>
            <a:r>
              <a:rPr lang="en-US" altLang="el-GR" sz="1800"/>
              <a:t>char</a:t>
            </a:r>
          </a:p>
          <a:p>
            <a:pPr>
              <a:buFontTx/>
              <a:buNone/>
            </a:pPr>
            <a:r>
              <a:rPr lang="en-US" altLang="el-GR" sz="1800"/>
              <a:t>class</a:t>
            </a:r>
          </a:p>
          <a:p>
            <a:pPr>
              <a:buFontTx/>
              <a:buNone/>
            </a:pPr>
            <a:r>
              <a:rPr lang="en-US" altLang="el-GR" sz="1800"/>
              <a:t>const*</a:t>
            </a:r>
          </a:p>
          <a:p>
            <a:pPr>
              <a:buFontTx/>
              <a:buNone/>
            </a:pPr>
            <a:r>
              <a:rPr lang="en-US" altLang="el-GR" sz="1800"/>
              <a:t>continue</a:t>
            </a:r>
          </a:p>
          <a:p>
            <a:pPr>
              <a:buFontTx/>
              <a:buNone/>
            </a:pPr>
            <a:r>
              <a:rPr lang="en-US" altLang="el-GR" sz="1800"/>
              <a:t>default</a:t>
            </a:r>
          </a:p>
          <a:p>
            <a:pPr>
              <a:buFontTx/>
              <a:buNone/>
            </a:pPr>
            <a:r>
              <a:rPr lang="en-US" altLang="el-GR" sz="1800"/>
              <a:t>do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673600" y="1341438"/>
            <a:ext cx="1292225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FontTx/>
              <a:buNone/>
              <a:defRPr/>
            </a:pPr>
            <a:r>
              <a:rPr lang="en-US" altLang="el-GR" sz="1800" dirty="0" err="1">
                <a:latin typeface="+mn-lt"/>
              </a:rPr>
              <a:t>int</a:t>
            </a:r>
            <a:endParaRPr lang="en-US" altLang="el-GR" sz="1800" dirty="0">
              <a:latin typeface="+mn-lt"/>
            </a:endParaRP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interface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long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native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new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package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private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protected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public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return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short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static</a:t>
            </a:r>
          </a:p>
          <a:p>
            <a:pPr>
              <a:buFontTx/>
              <a:buNone/>
              <a:defRPr/>
            </a:pPr>
            <a:r>
              <a:rPr lang="en-US" altLang="el-GR" sz="1800" dirty="0" err="1">
                <a:latin typeface="+mn-lt"/>
              </a:rPr>
              <a:t>strictfp</a:t>
            </a:r>
            <a:r>
              <a:rPr lang="en-US" altLang="el-GR" sz="1800" dirty="0">
                <a:latin typeface="+mn-lt"/>
              </a:rPr>
              <a:t>	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2414588" y="1341438"/>
            <a:ext cx="1671637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double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else</a:t>
            </a:r>
          </a:p>
          <a:p>
            <a:pPr>
              <a:buFontTx/>
              <a:buNone/>
              <a:defRPr/>
            </a:pPr>
            <a:r>
              <a:rPr lang="en-US" altLang="el-GR" sz="1800" dirty="0" err="1">
                <a:latin typeface="+mn-lt"/>
              </a:rPr>
              <a:t>enum</a:t>
            </a:r>
            <a:endParaRPr lang="en-US" altLang="el-GR" sz="1800" dirty="0">
              <a:latin typeface="+mn-lt"/>
            </a:endParaRP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extends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final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finally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float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for</a:t>
            </a:r>
          </a:p>
          <a:p>
            <a:pPr>
              <a:buFontTx/>
              <a:buNone/>
              <a:defRPr/>
            </a:pPr>
            <a:r>
              <a:rPr lang="en-US" altLang="el-GR" sz="1800" dirty="0" err="1">
                <a:latin typeface="+mn-lt"/>
              </a:rPr>
              <a:t>goto</a:t>
            </a:r>
            <a:r>
              <a:rPr lang="en-US" altLang="el-GR" sz="1800" dirty="0">
                <a:latin typeface="+mn-lt"/>
              </a:rPr>
              <a:t>*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if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implements</a:t>
            </a:r>
          </a:p>
          <a:p>
            <a:pPr>
              <a:buFontTx/>
              <a:buNone/>
              <a:defRPr/>
            </a:pPr>
            <a:r>
              <a:rPr lang="en-US" altLang="el-GR" sz="1800" dirty="0">
                <a:latin typeface="+mn-lt"/>
              </a:rPr>
              <a:t>import</a:t>
            </a:r>
          </a:p>
          <a:p>
            <a:pPr>
              <a:buFontTx/>
              <a:buNone/>
              <a:defRPr/>
            </a:pPr>
            <a:r>
              <a:rPr lang="en-US" altLang="el-GR" sz="1800" dirty="0" err="1">
                <a:latin typeface="+mn-lt"/>
              </a:rPr>
              <a:t>instanceof</a:t>
            </a:r>
            <a:endParaRPr lang="en-US" altLang="el-GR" sz="1800" dirty="0">
              <a:latin typeface="+mn-lt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6553200" y="1341438"/>
            <a:ext cx="1547813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l-GR" sz="1800"/>
              <a:t>super</a:t>
            </a:r>
          </a:p>
          <a:p>
            <a:pPr>
              <a:buFontTx/>
              <a:buNone/>
            </a:pPr>
            <a:r>
              <a:rPr lang="en-US" altLang="el-GR" sz="1800"/>
              <a:t>switch</a:t>
            </a:r>
          </a:p>
          <a:p>
            <a:pPr>
              <a:buFontTx/>
              <a:buNone/>
            </a:pPr>
            <a:r>
              <a:rPr lang="en-US" altLang="el-GR" sz="1800"/>
              <a:t>synchronized</a:t>
            </a:r>
          </a:p>
          <a:p>
            <a:pPr>
              <a:buFontTx/>
              <a:buNone/>
            </a:pPr>
            <a:r>
              <a:rPr lang="en-US" altLang="el-GR" sz="1800"/>
              <a:t>this</a:t>
            </a:r>
          </a:p>
          <a:p>
            <a:pPr>
              <a:buFontTx/>
              <a:buNone/>
            </a:pPr>
            <a:r>
              <a:rPr lang="en-US" altLang="el-GR" sz="1800"/>
              <a:t>throw</a:t>
            </a:r>
          </a:p>
          <a:p>
            <a:pPr>
              <a:buFontTx/>
              <a:buNone/>
            </a:pPr>
            <a:r>
              <a:rPr lang="en-US" altLang="el-GR" sz="1800"/>
              <a:t>throws</a:t>
            </a:r>
          </a:p>
          <a:p>
            <a:pPr>
              <a:buFontTx/>
              <a:buNone/>
            </a:pPr>
            <a:r>
              <a:rPr lang="en-US" altLang="el-GR" sz="1800"/>
              <a:t>transient</a:t>
            </a:r>
          </a:p>
          <a:p>
            <a:pPr>
              <a:buFontTx/>
              <a:buNone/>
            </a:pPr>
            <a:r>
              <a:rPr lang="en-US" altLang="el-GR" sz="1800"/>
              <a:t>try</a:t>
            </a:r>
          </a:p>
          <a:p>
            <a:pPr>
              <a:buFontTx/>
              <a:buNone/>
            </a:pPr>
            <a:r>
              <a:rPr lang="en-US" altLang="el-GR" sz="1800"/>
              <a:t>void</a:t>
            </a:r>
          </a:p>
          <a:p>
            <a:pPr>
              <a:buFontTx/>
              <a:buNone/>
            </a:pPr>
            <a:r>
              <a:rPr lang="en-US" altLang="el-GR" sz="1800"/>
              <a:t>volatile</a:t>
            </a:r>
          </a:p>
          <a:p>
            <a:pPr>
              <a:buFontTx/>
              <a:buNone/>
            </a:pPr>
            <a:r>
              <a:rPr lang="en-US" altLang="el-GR" sz="1800"/>
              <a:t>while</a:t>
            </a:r>
            <a:endParaRPr lang="en-US" altLang="el-GR" sz="2800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533400" y="6016625"/>
            <a:ext cx="268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1800">
                <a:solidFill>
                  <a:schemeClr val="tx2"/>
                </a:solidFill>
                <a:latin typeface="Arial" panose="020B0604020202020204" pitchFamily="34" charset="0"/>
              </a:rPr>
              <a:t>*: </a:t>
            </a:r>
            <a:r>
              <a:rPr lang="el-GR" altLang="el-GR" sz="1800">
                <a:solidFill>
                  <a:schemeClr val="tx2"/>
                </a:solidFill>
                <a:latin typeface="Arial" panose="020B0604020202020204" pitchFamily="34" charset="0"/>
              </a:rPr>
              <a:t> δεν χρησιμοποιούνται</a:t>
            </a:r>
            <a:endParaRPr lang="en-US" altLang="el-GR" sz="18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229600" cy="565150"/>
          </a:xfrm>
        </p:spPr>
        <p:txBody>
          <a:bodyPr/>
          <a:lstStyle/>
          <a:p>
            <a:r>
              <a:rPr lang="el-GR" altLang="el-GR" sz="3600"/>
              <a:t>Αποδοκιμασία/απαξίωση  </a:t>
            </a:r>
            <a:r>
              <a:rPr lang="el-GR" altLang="el-GR" sz="3200"/>
              <a:t>(</a:t>
            </a:r>
            <a:r>
              <a:rPr lang="en-US" altLang="el-GR" sz="3200"/>
              <a:t>Deprecation</a:t>
            </a:r>
            <a:r>
              <a:rPr lang="el-GR" altLang="el-GR" sz="3200"/>
              <a:t>)</a:t>
            </a:r>
            <a:endParaRPr lang="en-US" altLang="el-GR" sz="3200"/>
          </a:p>
        </p:txBody>
      </p:sp>
      <p:sp>
        <p:nvSpPr>
          <p:cNvPr id="430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Οι επίσημες βιβλιοθήκες της</a:t>
            </a:r>
            <a:r>
              <a:rPr lang="en-US" altLang="el-GR" sz="2400" dirty="0"/>
              <a:t> Java </a:t>
            </a:r>
            <a:r>
              <a:rPr lang="el-GR" altLang="el-GR" sz="2400" dirty="0"/>
              <a:t>(</a:t>
            </a:r>
            <a:r>
              <a:rPr lang="en-US" altLang="el-GR" sz="2400" dirty="0"/>
              <a:t>API</a:t>
            </a:r>
            <a:r>
              <a:rPr lang="el-GR" altLang="el-GR" sz="2400" dirty="0"/>
              <a:t>)</a:t>
            </a:r>
            <a:r>
              <a:rPr lang="en-US" altLang="el-GR" sz="2400" dirty="0"/>
              <a:t> </a:t>
            </a:r>
            <a:r>
              <a:rPr lang="el-GR" altLang="el-GR" sz="2400" dirty="0"/>
              <a:t>αλλάζουν μεταξύ διαδοχικών εκδόσεων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l-GR" sz="24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Ορισμένοι τρόποι επίλυσης προγραμματιστικών προβλημάτων παύουν να ενδείκνυνται και η χρήση τους ίσως παύσει να υποστηρίζεται σε μελλοντικές εκδόσεις της βιβλιοθήκης</a:t>
            </a:r>
          </a:p>
          <a:p>
            <a:pPr>
              <a:lnSpc>
                <a:spcPct val="90000"/>
              </a:lnSpc>
            </a:pPr>
            <a:endParaRPr lang="en-US" altLang="el-GR" sz="24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Για να διευκολύνει την έγκαιρη μετατροπή των προγραμμάτων, ο μεταφραστής της </a:t>
            </a:r>
            <a:r>
              <a:rPr lang="en-US" altLang="el-GR" sz="2400" dirty="0"/>
              <a:t>Java </a:t>
            </a:r>
            <a:r>
              <a:rPr lang="el-GR" altLang="el-GR" sz="2400" dirty="0"/>
              <a:t>προειδοποιεί όποτε επιχειρούμε να μεταφράσουμε ένα πρόγραμμα που χρησιμοποιεί μια αποδοκιμασμένη κλάση ή μέθοδο</a:t>
            </a:r>
            <a:endParaRPr lang="en-US" altLang="el-G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565150"/>
          </a:xfrm>
        </p:spPr>
        <p:txBody>
          <a:bodyPr/>
          <a:lstStyle/>
          <a:p>
            <a:r>
              <a:rPr lang="el-GR" altLang="el-GR" sz="3600"/>
              <a:t>Εκμάθηση των βιβλιοθηκών (</a:t>
            </a:r>
            <a:r>
              <a:rPr lang="en-US" altLang="el-GR" sz="3600"/>
              <a:t>API</a:t>
            </a:r>
            <a:r>
              <a:rPr lang="el-GR" altLang="el-GR" sz="3600"/>
              <a:t>)</a:t>
            </a:r>
            <a:endParaRPr lang="en-US" altLang="el-GR" sz="36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001000" cy="4648200"/>
          </a:xfrm>
        </p:spPr>
        <p:txBody>
          <a:bodyPr/>
          <a:lstStyle/>
          <a:p>
            <a:pPr marL="0">
              <a:spcBef>
                <a:spcPts val="1200"/>
              </a:spcBef>
              <a:defRPr/>
            </a:pPr>
            <a:r>
              <a:rPr lang="en-US" altLang="el-GR" sz="2000" dirty="0">
                <a:latin typeface="Arial" panose="020B0604020202020204" pitchFamily="34" charset="0"/>
              </a:rPr>
              <a:t>API </a:t>
            </a:r>
            <a:r>
              <a:rPr lang="el-GR" altLang="el-GR" sz="2000" dirty="0">
                <a:latin typeface="Arial" panose="020B0604020202020204" pitchFamily="34" charset="0"/>
              </a:rPr>
              <a:t>=</a:t>
            </a:r>
            <a:r>
              <a:rPr lang="en-US" altLang="el-GR" sz="2000" dirty="0">
                <a:latin typeface="Arial" panose="020B0604020202020204" pitchFamily="34" charset="0"/>
              </a:rPr>
              <a:t> Application Programming Interface</a:t>
            </a:r>
            <a:endParaRPr lang="el-GR" altLang="el-GR" sz="2000" dirty="0">
              <a:latin typeface="Arial" panose="020B0604020202020204" pitchFamily="34" charset="0"/>
            </a:endParaRPr>
          </a:p>
          <a:p>
            <a:pPr>
              <a:spcBef>
                <a:spcPts val="1200"/>
              </a:spcBef>
              <a:defRPr/>
            </a:pPr>
            <a:r>
              <a:rPr lang="el-GR" altLang="el-GR" sz="2000" dirty="0">
                <a:latin typeface="Arial" panose="020B0604020202020204" pitchFamily="34" charset="0"/>
              </a:rPr>
              <a:t>Η </a:t>
            </a:r>
            <a:r>
              <a:rPr lang="el-GR" altLang="el-GR" sz="2000" dirty="0" err="1">
                <a:latin typeface="Arial" panose="020B0604020202020204" pitchFamily="34" charset="0"/>
              </a:rPr>
              <a:t>διαπροσωπεία</a:t>
            </a:r>
            <a:r>
              <a:rPr lang="el-GR" altLang="el-GR" sz="2000" dirty="0">
                <a:latin typeface="Arial" panose="020B0604020202020204" pitchFamily="34" charset="0"/>
              </a:rPr>
              <a:t> (συμβάσεις κλήσεως) </a:t>
            </a:r>
            <a:r>
              <a:rPr lang="el-GR" altLang="el-GR" sz="1400" dirty="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US" altLang="el-GR" sz="1400" dirty="0">
                <a:solidFill>
                  <a:srgbClr val="FF66FF"/>
                </a:solidFill>
                <a:latin typeface="Arial" panose="020B0604020202020204" pitchFamily="34" charset="0"/>
              </a:rPr>
              <a:t>interface (calling conventions)</a:t>
            </a:r>
            <a:r>
              <a:rPr lang="el-GR" altLang="el-GR" sz="1400" dirty="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r>
              <a:rPr lang="en-US" altLang="el-GR" sz="2000" dirty="0">
                <a:latin typeface="Arial" panose="020B0604020202020204" pitchFamily="34" charset="0"/>
              </a:rPr>
              <a:t> </a:t>
            </a:r>
            <a:r>
              <a:rPr lang="el-GR" altLang="el-GR" sz="2000" dirty="0">
                <a:latin typeface="Arial" panose="020B0604020202020204" pitchFamily="34" charset="0"/>
              </a:rPr>
              <a:t>μέσω της οποίας ένας προγραμματιστής εφαρμογών </a:t>
            </a:r>
            <a:r>
              <a:rPr lang="el-GR" altLang="el-GR" sz="2000" dirty="0" err="1">
                <a:latin typeface="Arial" panose="020B0604020202020204" pitchFamily="34" charset="0"/>
              </a:rPr>
              <a:t>προσπελαύνει</a:t>
            </a:r>
            <a:r>
              <a:rPr lang="el-GR" altLang="el-GR" sz="2000" dirty="0">
                <a:latin typeface="Arial" panose="020B0604020202020204" pitchFamily="34" charset="0"/>
              </a:rPr>
              <a:t> την βιβλιοθήκη κλάσεων της </a:t>
            </a:r>
            <a:r>
              <a:rPr lang="en-US" altLang="el-GR" sz="2000" dirty="0">
                <a:latin typeface="Arial" panose="020B0604020202020204" pitchFamily="34" charset="0"/>
              </a:rPr>
              <a:t>Java</a:t>
            </a:r>
          </a:p>
          <a:p>
            <a:pPr marL="0">
              <a:spcBef>
                <a:spcPts val="1200"/>
              </a:spcBef>
              <a:defRPr/>
            </a:pPr>
            <a:r>
              <a:rPr lang="en-US" altLang="el-GR" sz="2000" dirty="0">
                <a:latin typeface="Arial" panose="020B0604020202020204" pitchFamily="34" charset="0"/>
              </a:rPr>
              <a:t>Java 2 Standard Edition, v 1.3.</a:t>
            </a:r>
            <a:r>
              <a:rPr lang="en-US" altLang="el-GR" sz="2800" dirty="0"/>
              <a:t> </a:t>
            </a:r>
          </a:p>
          <a:p>
            <a:pPr marL="895350" lvl="1" indent="-266700">
              <a:spcBef>
                <a:spcPts val="600"/>
              </a:spcBef>
              <a:defRPr/>
            </a:pPr>
            <a:r>
              <a:rPr lang="en-US" altLang="el-GR" sz="1600" dirty="0"/>
              <a:t>1,840 </a:t>
            </a:r>
            <a:r>
              <a:rPr lang="el-GR" altLang="el-GR" sz="1600" dirty="0"/>
              <a:t>κλάσεις και </a:t>
            </a:r>
            <a:r>
              <a:rPr lang="el-GR" altLang="el-GR" sz="1600" dirty="0" err="1"/>
              <a:t>διαπροσωπείες</a:t>
            </a:r>
            <a:r>
              <a:rPr lang="en-US" altLang="el-GR" sz="1600" dirty="0"/>
              <a:t> </a:t>
            </a:r>
            <a:r>
              <a:rPr lang="el-GR" altLang="el-GR" sz="1400" dirty="0">
                <a:solidFill>
                  <a:srgbClr val="FF66FF"/>
                </a:solidFill>
              </a:rPr>
              <a:t>[</a:t>
            </a:r>
            <a:r>
              <a:rPr lang="en-US" altLang="el-GR" sz="1400" dirty="0">
                <a:solidFill>
                  <a:srgbClr val="FF66FF"/>
                </a:solidFill>
              </a:rPr>
              <a:t>interfaces</a:t>
            </a:r>
            <a:r>
              <a:rPr lang="el-GR" altLang="el-GR" sz="1400" dirty="0">
                <a:solidFill>
                  <a:srgbClr val="FF66FF"/>
                </a:solidFill>
              </a:rPr>
              <a:t>]</a:t>
            </a:r>
            <a:endParaRPr lang="en-US" altLang="el-GR" sz="1400" dirty="0">
              <a:solidFill>
                <a:srgbClr val="FF66FF"/>
              </a:solidFill>
            </a:endParaRPr>
          </a:p>
          <a:p>
            <a:pPr marL="895350" lvl="1" indent="-266700">
              <a:spcBef>
                <a:spcPts val="600"/>
              </a:spcBef>
              <a:defRPr/>
            </a:pPr>
            <a:r>
              <a:rPr lang="el-GR" altLang="el-GR" sz="1600" dirty="0"/>
              <a:t>Κατανεμημένες σε </a:t>
            </a:r>
            <a:r>
              <a:rPr lang="en-US" altLang="el-GR" sz="1600" dirty="0"/>
              <a:t> 75 </a:t>
            </a:r>
            <a:r>
              <a:rPr lang="el-GR" altLang="el-GR" sz="1600" dirty="0"/>
              <a:t>πακέτα </a:t>
            </a:r>
            <a:r>
              <a:rPr lang="el-GR" altLang="el-GR" sz="1400" dirty="0">
                <a:solidFill>
                  <a:srgbClr val="FF66FF"/>
                </a:solidFill>
              </a:rPr>
              <a:t>[</a:t>
            </a:r>
            <a:r>
              <a:rPr lang="en-US" altLang="el-GR" sz="1400" dirty="0">
                <a:solidFill>
                  <a:srgbClr val="FF66FF"/>
                </a:solidFill>
              </a:rPr>
              <a:t>packages</a:t>
            </a:r>
            <a:r>
              <a:rPr lang="el-GR" altLang="el-GR" sz="1400" dirty="0">
                <a:solidFill>
                  <a:srgbClr val="FF66FF"/>
                </a:solidFill>
              </a:rPr>
              <a:t>]</a:t>
            </a:r>
            <a:endParaRPr lang="en-US" altLang="el-GR" sz="1400" dirty="0">
              <a:solidFill>
                <a:srgbClr val="FF66FF"/>
              </a:solidFill>
            </a:endParaRPr>
          </a:p>
          <a:p>
            <a:pPr marL="0">
              <a:spcBef>
                <a:spcPts val="1200"/>
              </a:spcBef>
              <a:defRPr/>
            </a:pPr>
            <a:r>
              <a:rPr lang="de-DE" sz="2000" dirty="0">
                <a:solidFill>
                  <a:srgbClr val="222222"/>
                </a:solidFill>
                <a:latin typeface="arial" panose="020B0604020202020204" pitchFamily="34" charset="0"/>
              </a:rPr>
              <a:t>Java SE 8 (LTS, 2014)</a:t>
            </a:r>
            <a:endParaRPr lang="en-US" altLang="el-GR" sz="2800" dirty="0"/>
          </a:p>
          <a:p>
            <a:pPr marL="895350" lvl="1" indent="-266700">
              <a:spcBef>
                <a:spcPts val="600"/>
              </a:spcBef>
              <a:defRPr/>
            </a:pPr>
            <a:r>
              <a:rPr lang="en-US" altLang="el-GR" sz="1600" dirty="0"/>
              <a:t>4240 </a:t>
            </a:r>
            <a:r>
              <a:rPr lang="el-GR" altLang="el-GR" sz="1600" dirty="0"/>
              <a:t>κλάσεις και </a:t>
            </a:r>
            <a:r>
              <a:rPr lang="el-GR" altLang="el-GR" sz="1600" dirty="0" err="1"/>
              <a:t>διαπροσωπείες</a:t>
            </a:r>
            <a:r>
              <a:rPr lang="en-US" altLang="el-GR" sz="1600" dirty="0"/>
              <a:t> </a:t>
            </a:r>
            <a:r>
              <a:rPr lang="el-GR" altLang="el-GR" sz="1400" dirty="0">
                <a:solidFill>
                  <a:srgbClr val="FF66FF"/>
                </a:solidFill>
              </a:rPr>
              <a:t>[</a:t>
            </a:r>
            <a:r>
              <a:rPr lang="en-US" altLang="el-GR" sz="1400" dirty="0">
                <a:solidFill>
                  <a:srgbClr val="FF66FF"/>
                </a:solidFill>
              </a:rPr>
              <a:t>Interfaces</a:t>
            </a:r>
            <a:r>
              <a:rPr lang="el-GR" altLang="el-GR" sz="1400" dirty="0">
                <a:solidFill>
                  <a:srgbClr val="FF66FF"/>
                </a:solidFill>
              </a:rPr>
              <a:t>]</a:t>
            </a:r>
            <a:endParaRPr lang="en-US" altLang="el-GR" sz="1400" dirty="0">
              <a:solidFill>
                <a:srgbClr val="FF66FF"/>
              </a:solidFill>
            </a:endParaRPr>
          </a:p>
          <a:p>
            <a:pPr marL="895350" lvl="1" indent="-266700">
              <a:spcBef>
                <a:spcPts val="600"/>
              </a:spcBef>
              <a:defRPr/>
            </a:pPr>
            <a:r>
              <a:rPr lang="el-GR" altLang="el-GR" sz="1600" dirty="0"/>
              <a:t>Κατανεμημένες σε </a:t>
            </a:r>
            <a:r>
              <a:rPr lang="en-US" altLang="el-GR" sz="1600" dirty="0"/>
              <a:t> 217 </a:t>
            </a:r>
            <a:r>
              <a:rPr lang="el-GR" altLang="el-GR" sz="1600" dirty="0"/>
              <a:t>πακέτα </a:t>
            </a:r>
            <a:r>
              <a:rPr lang="el-GR" altLang="el-GR" sz="1400" dirty="0">
                <a:solidFill>
                  <a:srgbClr val="FF66FF"/>
                </a:solidFill>
              </a:rPr>
              <a:t>[</a:t>
            </a:r>
            <a:r>
              <a:rPr lang="en-US" altLang="el-GR" sz="1400" dirty="0">
                <a:solidFill>
                  <a:srgbClr val="FF66FF"/>
                </a:solidFill>
              </a:rPr>
              <a:t>packages</a:t>
            </a:r>
            <a:r>
              <a:rPr lang="el-GR" altLang="el-GR" sz="1400" dirty="0">
                <a:solidFill>
                  <a:srgbClr val="FF66FF"/>
                </a:solidFill>
              </a:rPr>
              <a:t>]</a:t>
            </a:r>
            <a:endParaRPr lang="en-US" altLang="el-GR" sz="1400" dirty="0">
              <a:solidFill>
                <a:srgbClr val="FF66FF"/>
              </a:solidFill>
            </a:endParaRPr>
          </a:p>
          <a:p>
            <a:pPr marL="0">
              <a:spcBef>
                <a:spcPts val="1200"/>
              </a:spcBef>
              <a:defRPr/>
            </a:pPr>
            <a:r>
              <a:rPr lang="de-DE" sz="2000" dirty="0">
                <a:solidFill>
                  <a:srgbClr val="222222"/>
                </a:solidFill>
                <a:latin typeface="arial" panose="020B0604020202020204" pitchFamily="34" charset="0"/>
              </a:rPr>
              <a:t>Java SE 11 (18.9 LTS)</a:t>
            </a:r>
          </a:p>
          <a:p>
            <a:pPr marL="895350" lvl="1" indent="-266700">
              <a:spcBef>
                <a:spcPts val="600"/>
              </a:spcBef>
              <a:defRPr/>
            </a:pPr>
            <a:r>
              <a:rPr lang="de-DE" sz="1600" dirty="0"/>
              <a:t>https://docs.oracle.com/en/java/javase/11/docs/api/</a:t>
            </a:r>
            <a:endParaRPr lang="en-US" altLang="el-GR" sz="1600" dirty="0"/>
          </a:p>
          <a:p>
            <a:pPr marL="114300" indent="0">
              <a:buFontTx/>
              <a:buNone/>
              <a:defRPr/>
            </a:pPr>
            <a:endParaRPr lang="en-US" altLang="el-GR" sz="2800" dirty="0"/>
          </a:p>
          <a:p>
            <a:pPr marL="114300" indent="0">
              <a:buFontTx/>
              <a:buNone/>
              <a:defRPr/>
            </a:pPr>
            <a:endParaRPr lang="en-US" altLang="el-G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Βιβλιοθήκη κλάσεων </a:t>
            </a:r>
            <a:r>
              <a:rPr lang="en-US" altLang="el-GR" sz="3600"/>
              <a:t>Java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1800"/>
              <a:t>Η</a:t>
            </a:r>
            <a:r>
              <a:rPr lang="en-US" altLang="el-GR" sz="1800"/>
              <a:t> Java SE 11, </a:t>
            </a:r>
            <a:r>
              <a:rPr lang="el-GR" altLang="el-GR" sz="1800"/>
              <a:t>παρέχει μια μεγάλη συλλογή από κλάσεις που υποστηρίζουν και απλουστεύουν πολλές συνήθεις προγραμματιστικές δραστηριότητες</a:t>
            </a:r>
          </a:p>
          <a:p>
            <a:pPr>
              <a:buFontTx/>
              <a:buNone/>
            </a:pPr>
            <a:endParaRPr lang="en-US" altLang="el-GR" sz="1800"/>
          </a:p>
          <a:p>
            <a:pPr lvl="1"/>
            <a:r>
              <a:rPr lang="en-US" altLang="el-GR" sz="1800">
                <a:latin typeface="Times" panose="02020603050405020304" pitchFamily="18" charset="0"/>
              </a:rPr>
              <a:t>GUIs, TCP/IP sockets, CORBA, </a:t>
            </a:r>
            <a:r>
              <a:rPr lang="el-GR" altLang="el-GR" sz="1800">
                <a:latin typeface="Times" panose="02020603050405020304" pitchFamily="18" charset="0"/>
              </a:rPr>
              <a:t>συμπίεση</a:t>
            </a:r>
            <a:r>
              <a:rPr lang="en-US" altLang="el-GR" sz="1800">
                <a:latin typeface="Times" panose="02020603050405020304" pitchFamily="18" charset="0"/>
              </a:rPr>
              <a:t> (ZIP), 2D Graphics, </a:t>
            </a:r>
            <a:r>
              <a:rPr lang="el-GR" altLang="el-GR" sz="1800">
                <a:latin typeface="Times" panose="02020603050405020304" pitchFamily="18" charset="0"/>
              </a:rPr>
              <a:t>κρυπτογράφηση</a:t>
            </a:r>
            <a:r>
              <a:rPr lang="en-US" altLang="el-GR" sz="1800">
                <a:latin typeface="Times" panose="02020603050405020304" pitchFamily="18" charset="0"/>
              </a:rPr>
              <a:t>,…</a:t>
            </a:r>
            <a:endParaRPr lang="el-GR" altLang="el-GR" sz="1800">
              <a:latin typeface="Times" panose="02020603050405020304" pitchFamily="18" charset="0"/>
            </a:endParaRPr>
          </a:p>
          <a:p>
            <a:pPr lvl="1">
              <a:buFontTx/>
              <a:buNone/>
            </a:pPr>
            <a:endParaRPr lang="en-US" altLang="el-GR" sz="1800">
              <a:latin typeface="Times" panose="02020603050405020304" pitchFamily="18" charset="0"/>
            </a:endParaRPr>
          </a:p>
          <a:p>
            <a:r>
              <a:rPr lang="en-US" altLang="el-GR" sz="2200"/>
              <a:t>Java SE</a:t>
            </a:r>
            <a:r>
              <a:rPr lang="el-GR" altLang="el-GR" sz="2200"/>
              <a:t>: Ο «πυρήνας» της βιβλιοθήκης</a:t>
            </a:r>
            <a:endParaRPr lang="en-US" altLang="el-GR" sz="2200"/>
          </a:p>
          <a:p>
            <a:r>
              <a:rPr lang="en-US" altLang="el-GR" sz="2200"/>
              <a:t>JDK (Java Development Kit)</a:t>
            </a:r>
            <a:endParaRPr lang="en-US" altLang="el-GR" sz="1800"/>
          </a:p>
          <a:p>
            <a:pPr lvl="1"/>
            <a:r>
              <a:rPr lang="el-GR" altLang="el-GR" sz="1800">
                <a:latin typeface="Times" panose="02020603050405020304" pitchFamily="18" charset="0"/>
              </a:rPr>
              <a:t>Οργανωμένες σε </a:t>
            </a:r>
            <a:r>
              <a:rPr lang="en-US" altLang="el-GR" sz="1800">
                <a:latin typeface="Times" panose="02020603050405020304" pitchFamily="18" charset="0"/>
              </a:rPr>
              <a:t>Modules</a:t>
            </a:r>
          </a:p>
          <a:p>
            <a:pPr lvl="1"/>
            <a:r>
              <a:rPr lang="en-US" altLang="el-GR" sz="1800">
                <a:latin typeface="Times" panose="02020603050405020304" pitchFamily="18" charset="0"/>
              </a:rPr>
              <a:t>java.base</a:t>
            </a:r>
          </a:p>
          <a:p>
            <a:pPr lvl="1"/>
            <a:r>
              <a:rPr lang="en-US" altLang="el-GR" sz="1800">
                <a:latin typeface="Times" panose="02020603050405020304" pitchFamily="18" charset="0"/>
              </a:rPr>
              <a:t>java.desktop</a:t>
            </a:r>
          </a:p>
          <a:p>
            <a:pPr lvl="1"/>
            <a:endParaRPr lang="en-US" altLang="el-GR" sz="2400">
              <a:latin typeface="Times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01650"/>
            <a:ext cx="8077200" cy="565150"/>
          </a:xfrm>
        </p:spPr>
        <p:txBody>
          <a:bodyPr/>
          <a:lstStyle/>
          <a:p>
            <a:r>
              <a:rPr lang="el-GR" altLang="el-GR" sz="3600"/>
              <a:t>Συχνά χρησιμοποιούμενα πακέτα</a:t>
            </a:r>
            <a:endParaRPr lang="en-US" altLang="el-GR" sz="36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038600"/>
          </a:xfrm>
        </p:spPr>
        <p:txBody>
          <a:bodyPr/>
          <a:lstStyle/>
          <a:p>
            <a:pPr>
              <a:defRPr/>
            </a:pPr>
            <a:r>
              <a:rPr lang="en-US" altLang="el-GR" sz="2400" dirty="0" err="1"/>
              <a:t>java.lang</a:t>
            </a:r>
            <a:endParaRPr lang="en-US" altLang="el-GR" sz="2400" dirty="0"/>
          </a:p>
          <a:p>
            <a:pPr lvl="1">
              <a:defRPr/>
            </a:pPr>
            <a:r>
              <a:rPr lang="el-GR" altLang="el-GR" sz="2000" dirty="0">
                <a:latin typeface="+mn-lt"/>
              </a:rPr>
              <a:t>Παρέχει κλάσεις που θεωρούνται θεμελιώδεις για το σχεδιασμό της γλώσσας προγραμματισμού </a:t>
            </a:r>
            <a:r>
              <a:rPr lang="en-US" altLang="el-GR" sz="2000" dirty="0">
                <a:latin typeface="+mn-lt"/>
              </a:rPr>
              <a:t>Java (</a:t>
            </a:r>
            <a:r>
              <a:rPr lang="el-GR" altLang="el-GR" sz="2000" dirty="0">
                <a:latin typeface="+mn-lt"/>
              </a:rPr>
              <a:t>περιλαμβάνει την κλάση </a:t>
            </a:r>
            <a:r>
              <a:rPr lang="en-US" altLang="el-GR" sz="2000" dirty="0">
                <a:latin typeface="+mn-lt"/>
              </a:rPr>
              <a:t> Math)</a:t>
            </a:r>
            <a:endParaRPr lang="el-GR" altLang="el-GR" sz="2000" dirty="0">
              <a:latin typeface="+mn-lt"/>
            </a:endParaRPr>
          </a:p>
          <a:p>
            <a:pPr lvl="1">
              <a:buFontTx/>
              <a:buNone/>
              <a:defRPr/>
            </a:pPr>
            <a:endParaRPr lang="en-US" altLang="el-GR" sz="2400" dirty="0"/>
          </a:p>
          <a:p>
            <a:pPr>
              <a:defRPr/>
            </a:pPr>
            <a:r>
              <a:rPr lang="en-US" altLang="el-GR" sz="2400" dirty="0" err="1"/>
              <a:t>java.math</a:t>
            </a:r>
            <a:endParaRPr lang="en-US" altLang="el-GR" sz="2400" dirty="0"/>
          </a:p>
          <a:p>
            <a:pPr lvl="1">
              <a:defRPr/>
            </a:pPr>
            <a:r>
              <a:rPr lang="el-GR" altLang="el-GR" sz="2000" dirty="0"/>
              <a:t>Παρέχει κλάσεις για την εκτέλεση αριθμητικών πράξεων μεγάλης ακρίβειας με ακέραιους </a:t>
            </a:r>
            <a:r>
              <a:rPr lang="en-US" altLang="el-GR" sz="2000" dirty="0"/>
              <a:t>(</a:t>
            </a:r>
            <a:r>
              <a:rPr lang="en-US" altLang="el-GR" sz="2000" dirty="0" err="1"/>
              <a:t>BigInteger</a:t>
            </a:r>
            <a:r>
              <a:rPr lang="en-US" altLang="el-GR" sz="2000" dirty="0"/>
              <a:t>) </a:t>
            </a:r>
            <a:r>
              <a:rPr lang="el-GR" altLang="el-GR" sz="2000" dirty="0"/>
              <a:t>και πραγματικούς </a:t>
            </a:r>
            <a:r>
              <a:rPr lang="en-US" altLang="el-GR" sz="2000" dirty="0"/>
              <a:t> (</a:t>
            </a:r>
            <a:r>
              <a:rPr lang="en-US" altLang="el-GR" sz="2000" dirty="0" err="1"/>
              <a:t>BigDecimal</a:t>
            </a:r>
            <a:r>
              <a:rPr lang="en-US" altLang="el-GR" sz="2000" dirty="0"/>
              <a:t>)</a:t>
            </a:r>
            <a:r>
              <a:rPr lang="el-GR" altLang="el-GR" sz="2000" dirty="0"/>
              <a:t> αριθμούς.</a:t>
            </a:r>
            <a:endParaRPr lang="en-US" altLang="el-GR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Το μέγεθος των πακέτων</a:t>
            </a:r>
            <a:endParaRPr lang="en-US" altLang="el-GR" sz="36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077200" cy="4648200"/>
          </a:xfrm>
        </p:spPr>
        <p:txBody>
          <a:bodyPr/>
          <a:lstStyle/>
          <a:p>
            <a:r>
              <a:rPr lang="el-GR" altLang="el-GR" sz="2000"/>
              <a:t>Με μια πρώτη ματιά ο μεγάλος αριθμός των κλάσεων καθιστά αδύνατη την εκμάθηση τους.</a:t>
            </a:r>
          </a:p>
          <a:p>
            <a:pPr>
              <a:buFontTx/>
              <a:buNone/>
            </a:pPr>
            <a:endParaRPr lang="el-GR" altLang="el-GR" sz="2000"/>
          </a:p>
          <a:p>
            <a:r>
              <a:rPr lang="el-GR" altLang="el-GR" sz="2000"/>
              <a:t>Στις περισσότερες περιπτώσεις ο προγραμματιστής χρειάζεται να γνωρίζει μόνο ένα υποσύνολο των κλάσεων.  </a:t>
            </a:r>
          </a:p>
          <a:p>
            <a:pPr>
              <a:buFontTx/>
              <a:buNone/>
            </a:pPr>
            <a:endParaRPr lang="en-US" altLang="el-GR" sz="2000"/>
          </a:p>
          <a:p>
            <a:r>
              <a:rPr lang="el-GR" altLang="el-GR" sz="2000"/>
              <a:t>Το υποσύνολο των κλάσεων που πρέπει να γνωρίζει ενας προγραμματιστής εξαρτάται από τις εφαρμογές που αναπτύσσει.</a:t>
            </a:r>
          </a:p>
          <a:p>
            <a:pPr>
              <a:buFontTx/>
              <a:buNone/>
            </a:pPr>
            <a:endParaRPr lang="en-US" altLang="el-GR" sz="2000"/>
          </a:p>
          <a:p>
            <a:r>
              <a:rPr lang="el-GR" altLang="el-GR" sz="2000"/>
              <a:t>Σημαντική είναι η ικανότητα εντοπισμού των αναγκαίων για τη σωστή ανάπτυξη προγραμμάτων κλάσεων στις βιβλιοθήκες.</a:t>
            </a:r>
            <a:endParaRPr lang="en-US" altLang="el-GR"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Σύγκριση</a:t>
            </a:r>
            <a:endParaRPr lang="en-US" altLang="el-GR" sz="360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/>
              <a:t>Το λεξικό </a:t>
            </a:r>
            <a:r>
              <a:rPr lang="en-US" altLang="el-GR" sz="2400"/>
              <a:t> </a:t>
            </a:r>
            <a:r>
              <a:rPr lang="el-GR" altLang="el-GR" sz="2400"/>
              <a:t>«</a:t>
            </a:r>
            <a:r>
              <a:rPr lang="en-US" altLang="el-GR" sz="2400"/>
              <a:t>Macquarie</a:t>
            </a:r>
            <a:r>
              <a:rPr lang="el-GR" altLang="el-GR" sz="2400"/>
              <a:t>»</a:t>
            </a:r>
            <a:r>
              <a:rPr lang="en-US" altLang="el-GR" sz="2800"/>
              <a:t> </a:t>
            </a:r>
          </a:p>
          <a:p>
            <a:pPr lvl="1">
              <a:lnSpc>
                <a:spcPct val="90000"/>
              </a:lnSpc>
            </a:pPr>
            <a:r>
              <a:rPr lang="el-GR" altLang="el-GR" sz="2400">
                <a:latin typeface="Times" panose="02020603050405020304" pitchFamily="18" charset="0"/>
              </a:rPr>
              <a:t>Περισσότεροι από</a:t>
            </a:r>
            <a:r>
              <a:rPr lang="en-US" altLang="el-GR" sz="2400">
                <a:latin typeface="Times" panose="02020603050405020304" pitchFamily="18" charset="0"/>
              </a:rPr>
              <a:t> 100,000 </a:t>
            </a:r>
            <a:r>
              <a:rPr lang="el-GR" altLang="el-GR" sz="2400">
                <a:latin typeface="Times" panose="02020603050405020304" pitchFamily="18" charset="0"/>
              </a:rPr>
              <a:t>όροι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l-GR" sz="2400">
              <a:latin typeface="Times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l-GR" altLang="el-GR" sz="2400"/>
              <a:t>Συχνότητα χρήσης λέξεων</a:t>
            </a:r>
            <a:endParaRPr lang="en-US" altLang="el-GR" sz="2400"/>
          </a:p>
          <a:p>
            <a:pPr lvl="1">
              <a:lnSpc>
                <a:spcPct val="90000"/>
              </a:lnSpc>
            </a:pPr>
            <a:r>
              <a:rPr lang="el-GR" altLang="el-GR" sz="2400">
                <a:latin typeface="Times" panose="02020603050405020304" pitchFamily="18" charset="0"/>
              </a:rPr>
              <a:t>Οι </a:t>
            </a:r>
            <a:r>
              <a:rPr lang="en-US" altLang="el-GR" sz="2400">
                <a:latin typeface="Times" panose="02020603050405020304" pitchFamily="18" charset="0"/>
              </a:rPr>
              <a:t> 25 </a:t>
            </a:r>
            <a:r>
              <a:rPr lang="el-GR" altLang="el-GR" sz="2400">
                <a:latin typeface="Times" panose="02020603050405020304" pitchFamily="18" charset="0"/>
              </a:rPr>
              <a:t>συχνότερα χρησιμοποιούμενες λέξεις αποτελούν περίπου το 1/3 του έντυπου υλικού (στην Αγγλική) </a:t>
            </a:r>
          </a:p>
          <a:p>
            <a:pPr lvl="1">
              <a:lnSpc>
                <a:spcPct val="90000"/>
              </a:lnSpc>
            </a:pPr>
            <a:r>
              <a:rPr lang="el-GR" altLang="el-GR" sz="2400">
                <a:latin typeface="Times" panose="02020603050405020304" pitchFamily="18" charset="0"/>
              </a:rPr>
              <a:t>Οι </a:t>
            </a:r>
            <a:r>
              <a:rPr lang="en-US" altLang="el-GR" sz="2400">
                <a:latin typeface="Times" panose="02020603050405020304" pitchFamily="18" charset="0"/>
              </a:rPr>
              <a:t> </a:t>
            </a:r>
            <a:r>
              <a:rPr lang="el-GR" altLang="el-GR" sz="2400">
                <a:latin typeface="Times" panose="02020603050405020304" pitchFamily="18" charset="0"/>
              </a:rPr>
              <a:t>100</a:t>
            </a:r>
            <a:r>
              <a:rPr lang="en-US" altLang="el-GR" sz="2400">
                <a:latin typeface="Times" panose="02020603050405020304" pitchFamily="18" charset="0"/>
              </a:rPr>
              <a:t> </a:t>
            </a:r>
            <a:r>
              <a:rPr lang="el-GR" altLang="el-GR" sz="2400">
                <a:latin typeface="Times" panose="02020603050405020304" pitchFamily="18" charset="0"/>
              </a:rPr>
              <a:t>συχνότερα χρησιμοποιούμενες λέξεις αποτελούν περίπου το 1/2 του έντυπου υλικού</a:t>
            </a:r>
            <a:endParaRPr lang="en-US" altLang="el-GR" sz="2400">
              <a:latin typeface="Times" panose="02020603050405020304" pitchFamily="18" charset="0"/>
            </a:endParaRPr>
          </a:p>
          <a:p>
            <a:pPr lvl="1">
              <a:lnSpc>
                <a:spcPct val="90000"/>
              </a:lnSpc>
            </a:pPr>
            <a:r>
              <a:rPr lang="el-GR" altLang="el-GR" sz="2400">
                <a:latin typeface="Times" panose="02020603050405020304" pitchFamily="18" charset="0"/>
              </a:rPr>
              <a:t>Οι </a:t>
            </a:r>
            <a:r>
              <a:rPr lang="en-US" altLang="el-GR" sz="2400">
                <a:latin typeface="Times" panose="02020603050405020304" pitchFamily="18" charset="0"/>
              </a:rPr>
              <a:t> </a:t>
            </a:r>
            <a:r>
              <a:rPr lang="el-GR" altLang="el-GR" sz="2400">
                <a:latin typeface="Times" panose="02020603050405020304" pitchFamily="18" charset="0"/>
              </a:rPr>
              <a:t>300</a:t>
            </a:r>
            <a:r>
              <a:rPr lang="en-US" altLang="el-GR" sz="2400">
                <a:latin typeface="Times" panose="02020603050405020304" pitchFamily="18" charset="0"/>
              </a:rPr>
              <a:t> </a:t>
            </a:r>
            <a:r>
              <a:rPr lang="el-GR" altLang="el-GR" sz="2400">
                <a:latin typeface="Times" panose="02020603050405020304" pitchFamily="18" charset="0"/>
              </a:rPr>
              <a:t>συχνότερα χρησιμοποιούμενες λέξεις αποτελούν περίπου το 65% του έντυπου υλικού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l-GR" sz="2400">
              <a:latin typeface="Times" panose="02020603050405020304" pitchFamily="18" charset="0"/>
            </a:endParaRPr>
          </a:p>
          <a:p>
            <a:pPr lvl="3">
              <a:lnSpc>
                <a:spcPct val="90000"/>
              </a:lnSpc>
            </a:pPr>
            <a:r>
              <a:rPr lang="en-US" altLang="el-GR" sz="1800">
                <a:latin typeface="Times" panose="02020603050405020304" pitchFamily="18" charset="0"/>
              </a:rPr>
              <a:t>www.duboislc.org/EducationWatch/First100Words.html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Στοιχεία πρώτου βαθμού</a:t>
            </a:r>
            <a:endParaRPr lang="en-US" altLang="el-GR" sz="360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/>
              <a:t>Υπάρχουν </a:t>
            </a:r>
            <a:r>
              <a:rPr lang="en-US" altLang="el-GR" sz="2400"/>
              <a:t> </a:t>
            </a:r>
            <a:r>
              <a:rPr lang="el-GR" altLang="el-GR" sz="2400"/>
              <a:t>τρία στοιχεία πρώτου βαθμού που μπορεί να </a:t>
            </a:r>
            <a:r>
              <a:rPr lang="en-US" altLang="el-GR" sz="2400"/>
              <a:t> </a:t>
            </a:r>
            <a:r>
              <a:rPr lang="el-GR" altLang="el-GR" sz="2400"/>
              <a:t>αποτελούν μέρη ενός αρχείου πηγαίου κώδικα</a:t>
            </a:r>
            <a:endParaRPr lang="en-US" altLang="el-GR" sz="2400"/>
          </a:p>
          <a:p>
            <a:pPr lvl="1"/>
            <a:r>
              <a:rPr lang="el-GR" altLang="el-GR" sz="2400">
                <a:latin typeface="Times" panose="02020603050405020304" pitchFamily="18" charset="0"/>
              </a:rPr>
              <a:t>Κανένα από αυτά δεν είναι αναγκαίο</a:t>
            </a:r>
          </a:p>
          <a:p>
            <a:pPr lvl="1">
              <a:buFontTx/>
              <a:buNone/>
            </a:pPr>
            <a:endParaRPr lang="en-US" altLang="el-GR" sz="2400">
              <a:latin typeface="Times" panose="02020603050405020304" pitchFamily="18" charset="0"/>
            </a:endParaRPr>
          </a:p>
          <a:p>
            <a:r>
              <a:rPr lang="el-GR" altLang="el-GR" sz="2400"/>
              <a:t>Εάν ένα η περισσότερα είναι παρόντα πρέπει να εμφανίζονται με την παρακάτω σειρά:</a:t>
            </a:r>
            <a:endParaRPr lang="en-US" altLang="el-GR" sz="2400"/>
          </a:p>
          <a:p>
            <a:pPr lvl="1"/>
            <a:r>
              <a:rPr lang="en-US" altLang="el-GR" sz="2400">
                <a:latin typeface="Times" panose="02020603050405020304" pitchFamily="18" charset="0"/>
              </a:rPr>
              <a:t>package declaration</a:t>
            </a:r>
          </a:p>
          <a:p>
            <a:pPr lvl="1"/>
            <a:r>
              <a:rPr lang="en-US" altLang="el-GR" sz="2400">
                <a:latin typeface="Times" panose="02020603050405020304" pitchFamily="18" charset="0"/>
              </a:rPr>
              <a:t>import statements</a:t>
            </a:r>
          </a:p>
          <a:p>
            <a:pPr lvl="1"/>
            <a:r>
              <a:rPr lang="en-US" altLang="el-GR" sz="2400">
                <a:latin typeface="Times" panose="02020603050405020304" pitchFamily="18" charset="0"/>
              </a:rPr>
              <a:t>class definition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titled 2">
  <a:themeElements>
    <a:clrScheme name="">
      <a:dk1>
        <a:srgbClr val="474747"/>
      </a:dk1>
      <a:lt1>
        <a:srgbClr val="B3B3B3"/>
      </a:lt1>
      <a:dk2>
        <a:srgbClr val="232323"/>
      </a:dk2>
      <a:lt2>
        <a:srgbClr val="676767"/>
      </a:lt2>
      <a:accent1>
        <a:srgbClr val="B3B3B3"/>
      </a:accent1>
      <a:accent2>
        <a:srgbClr val="919191"/>
      </a:accent2>
      <a:accent3>
        <a:srgbClr val="D6D6D6"/>
      </a:accent3>
      <a:accent4>
        <a:srgbClr val="3B3B3B"/>
      </a:accent4>
      <a:accent5>
        <a:srgbClr val="D6D6D6"/>
      </a:accent5>
      <a:accent6>
        <a:srgbClr val="838383"/>
      </a:accent6>
      <a:hlink>
        <a:srgbClr val="CECECE"/>
      </a:hlink>
      <a:folHlink>
        <a:srgbClr val="A3A3A3"/>
      </a:folHlink>
    </a:clrScheme>
    <a:fontScheme name="untitled 2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Helvetica" panose="020B0604020202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Helvetica" panose="020B0604020202030204" pitchFamily="34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Madsen G4:Microsoft Office:Microsoft PowerPoint 4:Templates:B&amp;W Overheads:pastelb.ppt - Pastel</Template>
  <TotalTime>6417</TotalTime>
  <Pages>43</Pages>
  <Words>1803</Words>
  <Application>Microsoft Office PowerPoint</Application>
  <PresentationFormat>Προβολή στην οθόνη (4:3)</PresentationFormat>
  <Paragraphs>304</Paragraphs>
  <Slides>30</Slides>
  <Notes>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30</vt:i4>
      </vt:variant>
    </vt:vector>
  </HeadingPairs>
  <TitlesOfParts>
    <vt:vector size="37" baseType="lpstr">
      <vt:lpstr>Arial</vt:lpstr>
      <vt:lpstr>Arial</vt:lpstr>
      <vt:lpstr>Courier New</vt:lpstr>
      <vt:lpstr>Helvetica</vt:lpstr>
      <vt:lpstr>Monotype Sorts</vt:lpstr>
      <vt:lpstr>Times</vt:lpstr>
      <vt:lpstr>untitled 2</vt:lpstr>
      <vt:lpstr>Παρουσίαση του PowerPoint</vt:lpstr>
      <vt:lpstr>Εκμάθηση  αντικειμενοστραφή προγρ/σμού</vt:lpstr>
      <vt:lpstr>Εκμάθηση της γλώσσας</vt:lpstr>
      <vt:lpstr>Εκμάθηση των βιβλιοθηκών (API)</vt:lpstr>
      <vt:lpstr>Βιβλιοθήκη κλάσεων Java</vt:lpstr>
      <vt:lpstr>Συχνά χρησιμοποιούμενα πακέτα</vt:lpstr>
      <vt:lpstr>Το μέγεθος των πακέτων</vt:lpstr>
      <vt:lpstr>Σύγκριση</vt:lpstr>
      <vt:lpstr>Στοιχεία πρώτου βαθμού</vt:lpstr>
      <vt:lpstr>Παράδειγμα Java</vt:lpstr>
      <vt:lpstr>Πακέτα (Packages)</vt:lpstr>
      <vt:lpstr>import</vt:lpstr>
      <vt:lpstr>import</vt:lpstr>
      <vt:lpstr>Συχνά χρησιμοποιούμενες κλάσεις</vt:lpstr>
      <vt:lpstr>Η κλάση String</vt:lpstr>
      <vt:lpstr>Η κλάση String</vt:lpstr>
      <vt:lpstr>Η κλάση Math</vt:lpstr>
      <vt:lpstr>Η κλάση Math</vt:lpstr>
      <vt:lpstr>Κλάσεις συσκευαστές (Wrapper Classes)</vt:lpstr>
      <vt:lpstr>Βασικοί τύποι και συσκευαστές</vt:lpstr>
      <vt:lpstr>Συνήθη σφάλματα</vt:lpstr>
      <vt:lpstr>Συνήθη σφάλματα</vt:lpstr>
      <vt:lpstr>Συνήθη σφάλματα</vt:lpstr>
      <vt:lpstr>Κλάσεις συσκευαστές</vt:lpstr>
      <vt:lpstr>Παράδειγμα Java</vt:lpstr>
      <vt:lpstr>Κλάσεις συσκευαστές</vt:lpstr>
      <vt:lpstr>Η κλάση System</vt:lpstr>
      <vt:lpstr>Η κλάση System</vt:lpstr>
      <vt:lpstr>Η κλάση System</vt:lpstr>
      <vt:lpstr>Αποδοκιμασία/απαξίωση  (Deprecation)</vt:lpstr>
    </vt:vector>
  </TitlesOfParts>
  <Company>National Technical University of Athens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στον Προγραμματισμό</dc:title>
  <dc:subject>Lecture slides</dc:subject>
  <dc:creator>Αντώνιος Συμβώνης</dc:creator>
  <cp:keywords/>
  <dc:description>Translated from the lecture notes of _x000d_
Michael Kölling, Monash University</dc:description>
  <cp:lastModifiedBy>Chrysanthi Raftopoulou</cp:lastModifiedBy>
  <cp:revision>222</cp:revision>
  <cp:lastPrinted>2022-11-03T09:00:49Z</cp:lastPrinted>
  <dcterms:created xsi:type="dcterms:W3CDTF">1996-04-15T15:18:02Z</dcterms:created>
  <dcterms:modified xsi:type="dcterms:W3CDTF">2022-11-03T09:05:16Z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eek">
    <vt:lpwstr>2</vt:lpwstr>
  </property>
</Properties>
</file>