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46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3B3B3"/>
    <a:srgbClr val="FFCCFF"/>
    <a:srgbClr val="CCCCFF"/>
    <a:srgbClr val="919191"/>
    <a:srgbClr val="CECECE"/>
    <a:srgbClr val="333333"/>
    <a:srgbClr val="232323"/>
    <a:srgbClr val="CC0000"/>
    <a:srgbClr val="DF191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23" autoAdjust="0"/>
    <p:restoredTop sz="90929"/>
  </p:normalViewPr>
  <p:slideViewPr>
    <p:cSldViewPr>
      <p:cViewPr varScale="1">
        <p:scale>
          <a:sx n="63" d="100"/>
          <a:sy n="63" d="100"/>
        </p:scale>
        <p:origin x="7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878" y="5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3"/>
            <a:ext cx="6826250" cy="31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31" tIns="44717" rIns="91031" bIns="44717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5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5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5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5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#5</a:t>
            </a:r>
            <a:endParaRPr lang="en-AU" altLang="el-GR" sz="1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4000" y="8915400"/>
            <a:ext cx="2832100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031" tIns="44717" rIns="91031" bIns="44717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2475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2851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13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591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50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58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192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2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227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36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205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17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322513" y="6434138"/>
            <a:ext cx="66690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Slide </a:t>
            </a:r>
            <a:fld id="{1CFD61E5-3C9E-494F-A01E-AABC2C18218A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>
                <a:solidFill>
                  <a:srgbClr val="FFFFFF"/>
                </a:solidFill>
              </a:rPr>
              <a:t>Week 5: loops</a:t>
            </a:r>
            <a:endParaRPr lang="en-AU" altLang="el-GR" sz="5400">
              <a:solidFill>
                <a:srgbClr val="000000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#5</a:t>
            </a:r>
            <a:r>
              <a:rPr lang="en-AU" altLang="el-GR" sz="3600">
                <a:latin typeface="Arial" panose="020B0604020202020204" pitchFamily="34" charset="0"/>
              </a:rPr>
              <a:t>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Δομές ροής προγράμματος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B58B361-9638-6304-6765-7E27F70C1E9C}"/>
              </a:ext>
            </a:extLst>
          </p:cNvPr>
          <p:cNvSpPr/>
          <p:nvPr/>
        </p:nvSpPr>
        <p:spPr bwMode="auto">
          <a:xfrm>
            <a:off x="1619672" y="3789040"/>
            <a:ext cx="5544616" cy="172819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14B2CA54-A592-C4F3-D020-71B9802EAFF5}"/>
              </a:ext>
            </a:extLst>
          </p:cNvPr>
          <p:cNvSpPr/>
          <p:nvPr/>
        </p:nvSpPr>
        <p:spPr bwMode="auto">
          <a:xfrm>
            <a:off x="1763688" y="3933056"/>
            <a:ext cx="5184576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DB6D1644-6DF4-682E-4AF0-4DE4E4B9DAF8}"/>
              </a:ext>
            </a:extLst>
          </p:cNvPr>
          <p:cNvSpPr/>
          <p:nvPr/>
        </p:nvSpPr>
        <p:spPr bwMode="auto">
          <a:xfrm>
            <a:off x="1907704" y="4077072"/>
            <a:ext cx="4896544" cy="108012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AF5976D-B7E1-80D8-FAE2-6A09B3247A67}"/>
              </a:ext>
            </a:extLst>
          </p:cNvPr>
          <p:cNvSpPr/>
          <p:nvPr/>
        </p:nvSpPr>
        <p:spPr bwMode="auto">
          <a:xfrm>
            <a:off x="2555776" y="4437112"/>
            <a:ext cx="4104456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A6162E4-8A77-2379-922E-BE33B40A7DD5}"/>
              </a:ext>
            </a:extLst>
          </p:cNvPr>
          <p:cNvSpPr/>
          <p:nvPr/>
        </p:nvSpPr>
        <p:spPr bwMode="auto">
          <a:xfrm>
            <a:off x="1619672" y="1844824"/>
            <a:ext cx="5544616" cy="201622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173ACCE-05A7-296D-126D-8227F6B522B7}"/>
              </a:ext>
            </a:extLst>
          </p:cNvPr>
          <p:cNvSpPr/>
          <p:nvPr/>
        </p:nvSpPr>
        <p:spPr bwMode="auto">
          <a:xfrm>
            <a:off x="1763688" y="1988840"/>
            <a:ext cx="5184576" cy="158417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1473324-88BF-4392-C088-A3F1C5567BB0}"/>
              </a:ext>
            </a:extLst>
          </p:cNvPr>
          <p:cNvSpPr/>
          <p:nvPr/>
        </p:nvSpPr>
        <p:spPr bwMode="auto">
          <a:xfrm>
            <a:off x="1907704" y="2132856"/>
            <a:ext cx="4968552" cy="1296144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ED083916-A329-02F3-620B-CB7038067AF2}"/>
              </a:ext>
            </a:extLst>
          </p:cNvPr>
          <p:cNvSpPr/>
          <p:nvPr/>
        </p:nvSpPr>
        <p:spPr bwMode="auto">
          <a:xfrm>
            <a:off x="2555776" y="2420888"/>
            <a:ext cx="4104456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do: </a:t>
            </a:r>
            <a:r>
              <a:rPr lang="el-GR" altLang="el-GR" sz="3600"/>
              <a:t>παραδείγματα</a:t>
            </a:r>
            <a:endParaRPr lang="en-AU" altLang="el-GR" sz="360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057400" y="2120900"/>
            <a:ext cx="3702050" cy="1323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do</a:t>
            </a:r>
            <a:r>
              <a:rPr lang="en-AU" altLang="el-GR" sz="2000" b="1" dirty="0">
                <a:latin typeface="Courier New" panose="020703090202050204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counter.process</a:t>
            </a:r>
            <a:r>
              <a:rPr lang="en-AU" altLang="el-GR" sz="2000" b="1" dirty="0">
                <a:latin typeface="Courier New" panose="02070309020205020404" pitchFamily="49" charset="0"/>
              </a:rPr>
              <a:t>(x);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x++;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(x &lt; 99);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057400" y="4057650"/>
            <a:ext cx="4419600" cy="101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do</a:t>
            </a:r>
            <a:r>
              <a:rPr lang="en-AU" altLang="el-GR" sz="2000" b="1" dirty="0">
                <a:latin typeface="Courier New" panose="020703090202050204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x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readInput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(x != 0);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00CEE41-965B-3598-2B37-FB8FBDF35857}"/>
              </a:ext>
            </a:extLst>
          </p:cNvPr>
          <p:cNvSpPr/>
          <p:nvPr/>
        </p:nvSpPr>
        <p:spPr bwMode="auto">
          <a:xfrm>
            <a:off x="539552" y="2204864"/>
            <a:ext cx="7992888" cy="108012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4099EDB-5B02-A6A7-354A-D55CED561CA8}"/>
              </a:ext>
            </a:extLst>
          </p:cNvPr>
          <p:cNvSpPr/>
          <p:nvPr/>
        </p:nvSpPr>
        <p:spPr bwMode="auto">
          <a:xfrm>
            <a:off x="1475656" y="2636912"/>
            <a:ext cx="648072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for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33400" y="1981200"/>
            <a:ext cx="8001000" cy="1614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 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αρχική-εντολή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l-GR" altLang="el-GR" sz="2000" b="1" i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l-GR" altLang="el-GR" sz="2000" b="1" i="1" dirty="0">
                <a:latin typeface="Courier New" panose="02070309020205020404" pitchFamily="49" charset="0"/>
              </a:rPr>
              <a:t>Εντολή-ενημέρωσης</a:t>
            </a:r>
            <a:r>
              <a:rPr lang="en-AU" altLang="el-GR" sz="2000" b="1" dirty="0">
                <a:latin typeface="Courier New" panose="02070309020205020404" pitchFamily="49" charset="0"/>
              </a:rPr>
              <a:t> ) {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  <a:endParaRPr lang="en-AU" altLang="el-GR" sz="2000" b="1" i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1519238"/>
            <a:ext cx="138544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38200" y="4419600"/>
            <a:ext cx="73152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Κάθε τμήμα του βρόγχου-</a:t>
            </a:r>
            <a:r>
              <a:rPr lang="en-AU" altLang="el-GR" sz="2400" b="1">
                <a:solidFill>
                  <a:schemeClr val="tx2"/>
                </a:solidFill>
                <a:latin typeface="Arial" panose="020B0604020202020204" pitchFamily="34" charset="0"/>
              </a:rPr>
              <a:t>for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μπορεί να είναι άδειο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Εάν το «σώμα» περιέχει μόνο μια εντολή τότε οι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αγκύλες μπορεί να παραληφθούν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75E6554-E846-CC68-AE08-43FAE2CFCB86}"/>
              </a:ext>
            </a:extLst>
          </p:cNvPr>
          <p:cNvSpPr/>
          <p:nvPr/>
        </p:nvSpPr>
        <p:spPr bwMode="auto">
          <a:xfrm>
            <a:off x="539552" y="1700808"/>
            <a:ext cx="6912768" cy="194421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E16D1CF-AC83-1411-5648-6DA8FFB36EB3}"/>
              </a:ext>
            </a:extLst>
          </p:cNvPr>
          <p:cNvSpPr/>
          <p:nvPr/>
        </p:nvSpPr>
        <p:spPr bwMode="auto">
          <a:xfrm>
            <a:off x="539552" y="3068960"/>
            <a:ext cx="6912768" cy="187220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F9BD1B59-7160-3168-64CE-8546EC094124}"/>
              </a:ext>
            </a:extLst>
          </p:cNvPr>
          <p:cNvSpPr/>
          <p:nvPr/>
        </p:nvSpPr>
        <p:spPr bwMode="auto">
          <a:xfrm>
            <a:off x="683568" y="3356992"/>
            <a:ext cx="6552728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F078976-7DBA-2B9E-2703-998452320B46}"/>
              </a:ext>
            </a:extLst>
          </p:cNvPr>
          <p:cNvSpPr/>
          <p:nvPr/>
        </p:nvSpPr>
        <p:spPr bwMode="auto">
          <a:xfrm>
            <a:off x="827584" y="3501008"/>
            <a:ext cx="6264696" cy="1152128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B1EE8B97-C20B-C1BE-D075-A3C986B9C874}"/>
              </a:ext>
            </a:extLst>
          </p:cNvPr>
          <p:cNvSpPr/>
          <p:nvPr/>
        </p:nvSpPr>
        <p:spPr bwMode="auto">
          <a:xfrm>
            <a:off x="1403648" y="3861048"/>
            <a:ext cx="5616624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A122E9D-5A67-243F-42C4-0EFEE6BD7AC0}"/>
              </a:ext>
            </a:extLst>
          </p:cNvPr>
          <p:cNvSpPr/>
          <p:nvPr/>
        </p:nvSpPr>
        <p:spPr bwMode="auto">
          <a:xfrm>
            <a:off x="683568" y="1844824"/>
            <a:ext cx="6552728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FD54E9FF-5E2A-4CDB-CBC4-8068F5A4F678}"/>
              </a:ext>
            </a:extLst>
          </p:cNvPr>
          <p:cNvSpPr/>
          <p:nvPr/>
        </p:nvSpPr>
        <p:spPr bwMode="auto">
          <a:xfrm>
            <a:off x="827584" y="1988840"/>
            <a:ext cx="6264696" cy="108012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A1F1956-3456-8FBA-1BA6-0BA1DBD2AE29}"/>
              </a:ext>
            </a:extLst>
          </p:cNvPr>
          <p:cNvSpPr/>
          <p:nvPr/>
        </p:nvSpPr>
        <p:spPr bwMode="auto">
          <a:xfrm>
            <a:off x="1403648" y="2348880"/>
            <a:ext cx="5616624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for: </a:t>
            </a:r>
            <a:r>
              <a:rPr lang="el-GR" altLang="el-GR" sz="3600"/>
              <a:t>παραδείγματα</a:t>
            </a:r>
            <a:endParaRPr lang="en-AU" altLang="el-GR" sz="360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0" y="1981200"/>
            <a:ext cx="7467600" cy="101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100;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62000" y="3549650"/>
            <a:ext cx="6292850" cy="101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(String s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getString</a:t>
            </a:r>
            <a:r>
              <a:rPr lang="en-AU" altLang="el-GR" sz="2000" b="1" dirty="0">
                <a:latin typeface="Courier New" panose="02070309020205020404" pitchFamily="49" charset="0"/>
              </a:rPr>
              <a:t>(); s !=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""</a:t>
            </a:r>
            <a:r>
              <a:rPr lang="en-AU" altLang="el-GR" sz="2000" b="1" dirty="0">
                <a:latin typeface="Courier New" panose="02070309020205020404" pitchFamily="49" charset="0"/>
              </a:rPr>
              <a:t>; 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buffer.append</a:t>
            </a:r>
            <a:r>
              <a:rPr lang="en-AU" altLang="el-GR" sz="2000" b="1" dirty="0">
                <a:latin typeface="Courier New" panose="02070309020205020404" pitchFamily="49" charset="0"/>
              </a:rPr>
              <a:t>(s);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F85D512-5B3D-D8A0-EDF4-E28C9E3CAA54}"/>
              </a:ext>
            </a:extLst>
          </p:cNvPr>
          <p:cNvSpPr/>
          <p:nvPr/>
        </p:nvSpPr>
        <p:spPr bwMode="auto">
          <a:xfrm>
            <a:off x="755576" y="3429000"/>
            <a:ext cx="7200800" cy="273630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C154CE3-578B-6E76-1B6D-951227301714}"/>
              </a:ext>
            </a:extLst>
          </p:cNvPr>
          <p:cNvSpPr/>
          <p:nvPr/>
        </p:nvSpPr>
        <p:spPr bwMode="auto">
          <a:xfrm>
            <a:off x="899592" y="3501008"/>
            <a:ext cx="6912768" cy="25922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8DC9977-259E-C38E-7A99-C4B244D154F9}"/>
              </a:ext>
            </a:extLst>
          </p:cNvPr>
          <p:cNvSpPr/>
          <p:nvPr/>
        </p:nvSpPr>
        <p:spPr bwMode="auto">
          <a:xfrm>
            <a:off x="971600" y="3573016"/>
            <a:ext cx="6696744" cy="244827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074FFA9-6F26-79DC-B6FA-139427A59E4B}"/>
              </a:ext>
            </a:extLst>
          </p:cNvPr>
          <p:cNvSpPr/>
          <p:nvPr/>
        </p:nvSpPr>
        <p:spPr bwMode="auto">
          <a:xfrm>
            <a:off x="1475656" y="3933056"/>
            <a:ext cx="6120680" cy="18722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6DB106F-62F3-5F68-BA57-FC60CFAFFD6B}"/>
              </a:ext>
            </a:extLst>
          </p:cNvPr>
          <p:cNvSpPr/>
          <p:nvPr/>
        </p:nvSpPr>
        <p:spPr bwMode="auto">
          <a:xfrm>
            <a:off x="1619672" y="3933056"/>
            <a:ext cx="5904656" cy="1296144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1FB7C3D-9463-B603-9026-73F4D31265EB}"/>
              </a:ext>
            </a:extLst>
          </p:cNvPr>
          <p:cNvSpPr/>
          <p:nvPr/>
        </p:nvSpPr>
        <p:spPr bwMode="auto">
          <a:xfrm>
            <a:off x="2123728" y="4797152"/>
            <a:ext cx="5328592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76B9883-2956-E2CB-A903-8E680AB97C0F}"/>
              </a:ext>
            </a:extLst>
          </p:cNvPr>
          <p:cNvSpPr/>
          <p:nvPr/>
        </p:nvSpPr>
        <p:spPr bwMode="auto">
          <a:xfrm>
            <a:off x="2123728" y="4221088"/>
            <a:ext cx="5328592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break / continue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315200" cy="2084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Σε όλους τους βρόγχους</a:t>
            </a:r>
            <a:r>
              <a:rPr lang="en-AU" altLang="el-GR" sz="2400" dirty="0">
                <a:latin typeface="Arial" panose="020B0604020202020204" pitchFamily="34" charset="0"/>
              </a:rPr>
              <a:t>: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latin typeface="Arial" panose="020B0604020202020204" pitchFamily="34" charset="0"/>
              </a:rPr>
              <a:t> • </a:t>
            </a:r>
            <a:r>
              <a:rPr lang="el-GR" altLang="el-GR" sz="2400" dirty="0">
                <a:latin typeface="Arial" panose="020B0604020202020204" pitchFamily="34" charset="0"/>
              </a:rPr>
              <a:t>το </a:t>
            </a:r>
            <a:r>
              <a:rPr lang="en-AU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break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προκαλεί την άμεση έξοδο από το </a:t>
            </a:r>
            <a:br>
              <a:rPr lang="el-GR" altLang="el-GR" sz="2400" dirty="0">
                <a:latin typeface="Arial" panose="020B0604020202020204" pitchFamily="34" charset="0"/>
              </a:rPr>
            </a:br>
            <a:r>
              <a:rPr lang="el-GR" altLang="el-GR" sz="2400" dirty="0">
                <a:latin typeface="Arial" panose="020B0604020202020204" pitchFamily="34" charset="0"/>
              </a:rPr>
              <a:t>   βρόγχο που το περιέχει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latin typeface="Arial" panose="020B0604020202020204" pitchFamily="34" charset="0"/>
              </a:rPr>
              <a:t> • </a:t>
            </a:r>
            <a:r>
              <a:rPr lang="el-GR" altLang="el-GR" sz="2400" dirty="0">
                <a:latin typeface="Arial" panose="020B0604020202020204" pitchFamily="34" charset="0"/>
              </a:rPr>
              <a:t>το </a:t>
            </a:r>
            <a:r>
              <a:rPr lang="en-AU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continue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προκαλεί την άμεση επανάληψη του </a:t>
            </a:r>
            <a:br>
              <a:rPr lang="el-GR" altLang="el-GR" sz="2400" dirty="0">
                <a:latin typeface="Arial" panose="020B0604020202020204" pitchFamily="34" charset="0"/>
              </a:rPr>
            </a:br>
            <a:r>
              <a:rPr lang="el-GR" altLang="el-GR" sz="2400" dirty="0">
                <a:latin typeface="Arial" panose="020B0604020202020204" pitchFamily="34" charset="0"/>
              </a:rPr>
              <a:t>   βρόγχου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14400" y="3581400"/>
            <a:ext cx="6292850" cy="2543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(x &lt; 99)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(x &lt; 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     </a:t>
            </a:r>
            <a:r>
              <a:rPr lang="en-AU" altLang="el-GR" sz="2000" b="1" dirty="0">
                <a:solidFill>
                  <a:srgbClr val="B3B3B3"/>
                </a:solidFill>
                <a:latin typeface="Courier New" panose="02070309020205020404" pitchFamily="49" charset="0"/>
              </a:rPr>
              <a:t>// error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(x == 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continue</a:t>
            </a:r>
            <a:r>
              <a:rPr lang="en-AU" altLang="el-GR" sz="2000" b="1" dirty="0">
                <a:latin typeface="Courier New" panose="02070309020205020404" pitchFamily="49" charset="0"/>
              </a:rPr>
              <a:t>;  </a:t>
            </a:r>
            <a:r>
              <a:rPr lang="en-AU" altLang="el-GR" sz="2000" b="1" dirty="0">
                <a:solidFill>
                  <a:srgbClr val="B3B3B3"/>
                </a:solidFill>
                <a:latin typeface="Courier New" panose="02070309020205020404" pitchFamily="49" charset="0"/>
              </a:rPr>
              <a:t>// ignore zero values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process(x);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x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reader.nextX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grpSp>
        <p:nvGrpSpPr>
          <p:cNvPr id="16389" name="Group 14"/>
          <p:cNvGrpSpPr>
            <a:grpSpLocks/>
          </p:cNvGrpSpPr>
          <p:nvPr/>
        </p:nvGrpSpPr>
        <p:grpSpPr bwMode="auto">
          <a:xfrm>
            <a:off x="457200" y="4343400"/>
            <a:ext cx="609600" cy="1676400"/>
            <a:chOff x="288" y="2736"/>
            <a:chExt cx="384" cy="1056"/>
          </a:xfrm>
        </p:grpSpPr>
        <p:sp>
          <p:nvSpPr>
            <p:cNvPr id="16394" name="Arc 6"/>
            <p:cNvSpPr>
              <a:spLocks/>
            </p:cNvSpPr>
            <p:nvPr/>
          </p:nvSpPr>
          <p:spPr bwMode="auto">
            <a:xfrm flipH="1">
              <a:off x="288" y="2791"/>
              <a:ext cx="336" cy="521"/>
            </a:xfrm>
            <a:custGeom>
              <a:avLst/>
              <a:gdLst>
                <a:gd name="T0" fmla="*/ 0 w 21594"/>
                <a:gd name="T1" fmla="*/ 0 h 21600"/>
                <a:gd name="T2" fmla="*/ 0 w 21594"/>
                <a:gd name="T3" fmla="*/ 0 h 21600"/>
                <a:gd name="T4" fmla="*/ 0 w 2159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4" h="21600" fill="none" extrusionOk="0">
                  <a:moveTo>
                    <a:pt x="0" y="0"/>
                  </a:moveTo>
                  <a:cubicBezTo>
                    <a:pt x="11724" y="0"/>
                    <a:pt x="21308" y="9353"/>
                    <a:pt x="21593" y="21075"/>
                  </a:cubicBezTo>
                </a:path>
                <a:path w="21594" h="21600" stroke="0" extrusionOk="0">
                  <a:moveTo>
                    <a:pt x="0" y="0"/>
                  </a:moveTo>
                  <a:cubicBezTo>
                    <a:pt x="11724" y="0"/>
                    <a:pt x="21308" y="9353"/>
                    <a:pt x="21593" y="21075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5" name="Arc 7"/>
            <p:cNvSpPr>
              <a:spLocks/>
            </p:cNvSpPr>
            <p:nvPr/>
          </p:nvSpPr>
          <p:spPr bwMode="auto">
            <a:xfrm flipH="1" flipV="1">
              <a:off x="288" y="3264"/>
              <a:ext cx="336" cy="528"/>
            </a:xfrm>
            <a:custGeom>
              <a:avLst/>
              <a:gdLst>
                <a:gd name="T0" fmla="*/ 0 w 21600"/>
                <a:gd name="T1" fmla="*/ 0 h 22745"/>
                <a:gd name="T2" fmla="*/ 0 w 21600"/>
                <a:gd name="T3" fmla="*/ 0 h 22745"/>
                <a:gd name="T4" fmla="*/ 0 w 21600"/>
                <a:gd name="T5" fmla="*/ 0 h 227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2745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981"/>
                    <a:pt x="21589" y="22363"/>
                    <a:pt x="21569" y="22744"/>
                  </a:cubicBezTo>
                </a:path>
                <a:path w="21600" h="22745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981"/>
                    <a:pt x="21589" y="22363"/>
                    <a:pt x="21569" y="22744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6" name="Oval 8"/>
            <p:cNvSpPr>
              <a:spLocks noChangeArrowheads="1"/>
            </p:cNvSpPr>
            <p:nvPr/>
          </p:nvSpPr>
          <p:spPr bwMode="auto">
            <a:xfrm>
              <a:off x="576" y="2736"/>
              <a:ext cx="96" cy="103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6390" name="Group 15"/>
          <p:cNvGrpSpPr>
            <a:grpSpLocks/>
          </p:cNvGrpSpPr>
          <p:nvPr/>
        </p:nvGrpSpPr>
        <p:grpSpPr bwMode="auto">
          <a:xfrm>
            <a:off x="381000" y="3810000"/>
            <a:ext cx="479425" cy="1219200"/>
            <a:chOff x="240" y="2400"/>
            <a:chExt cx="302" cy="768"/>
          </a:xfrm>
        </p:grpSpPr>
        <p:sp>
          <p:nvSpPr>
            <p:cNvPr id="16391" name="Arc 10"/>
            <p:cNvSpPr>
              <a:spLocks/>
            </p:cNvSpPr>
            <p:nvPr/>
          </p:nvSpPr>
          <p:spPr bwMode="auto">
            <a:xfrm flipH="1" flipV="1">
              <a:off x="240" y="2784"/>
              <a:ext cx="254" cy="3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2" name="Arc 11"/>
            <p:cNvSpPr>
              <a:spLocks/>
            </p:cNvSpPr>
            <p:nvPr/>
          </p:nvSpPr>
          <p:spPr bwMode="auto">
            <a:xfrm flipH="1">
              <a:off x="240" y="2400"/>
              <a:ext cx="302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3" name="Oval 12"/>
            <p:cNvSpPr>
              <a:spLocks noChangeArrowheads="1"/>
            </p:cNvSpPr>
            <p:nvPr/>
          </p:nvSpPr>
          <p:spPr bwMode="auto">
            <a:xfrm flipV="1">
              <a:off x="461" y="3104"/>
              <a:ext cx="67" cy="6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077200" cy="565150"/>
          </a:xfrm>
        </p:spPr>
        <p:txBody>
          <a:bodyPr/>
          <a:lstStyle/>
          <a:p>
            <a:r>
              <a:rPr lang="el-GR" altLang="el-GR" sz="3600"/>
              <a:t>Εντολές ροής προγράμματος της </a:t>
            </a:r>
            <a:r>
              <a:rPr lang="en-AU" altLang="el-GR" sz="3600"/>
              <a:t>Java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Υπό συνθήκη διακλάδωση</a:t>
            </a:r>
            <a:r>
              <a:rPr lang="el-GR" altLang="el-GR" sz="2400" i="1" dirty="0"/>
              <a:t> </a:t>
            </a:r>
            <a:r>
              <a:rPr lang="el-GR" altLang="el-GR" sz="1600" dirty="0">
                <a:solidFill>
                  <a:srgbClr val="FF99FF"/>
                </a:solidFill>
              </a:rPr>
              <a:t>[</a:t>
            </a:r>
            <a:r>
              <a:rPr lang="en-AU" altLang="el-GR" sz="1600" dirty="0">
                <a:solidFill>
                  <a:srgbClr val="FF99FF"/>
                </a:solidFill>
              </a:rPr>
              <a:t>conditional</a:t>
            </a:r>
            <a:r>
              <a:rPr lang="el-GR" altLang="el-GR" sz="1600" dirty="0">
                <a:solidFill>
                  <a:srgbClr val="FF99FF"/>
                </a:solidFill>
              </a:rPr>
              <a:t>]</a:t>
            </a:r>
            <a:br>
              <a:rPr lang="en-AU" altLang="el-GR" sz="2400" dirty="0"/>
            </a:br>
            <a:r>
              <a:rPr lang="en-AU" altLang="el-GR" sz="2400" dirty="0"/>
              <a:t>	</a:t>
            </a:r>
            <a:r>
              <a:rPr lang="en-AU" altLang="el-GR" sz="2400" b="1" dirty="0">
                <a:latin typeface="Courier New" panose="02070309020205020404" pitchFamily="49" charset="0"/>
              </a:rPr>
              <a:t>if()/else</a:t>
            </a:r>
            <a:endParaRPr lang="el-GR" altLang="el-GR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>
                <a:latin typeface="Arial" panose="020B0604020202020204" pitchFamily="34" charset="0"/>
              </a:rPr>
              <a:t>Επιλογή</a:t>
            </a:r>
            <a:r>
              <a:rPr lang="el-GR" altLang="el-GR" sz="2400" i="1" dirty="0"/>
              <a:t> </a:t>
            </a:r>
            <a:r>
              <a:rPr lang="el-GR" altLang="el-GR" sz="1600" dirty="0">
                <a:solidFill>
                  <a:srgbClr val="FF99FF"/>
                </a:solidFill>
              </a:rPr>
              <a:t>[</a:t>
            </a:r>
            <a:r>
              <a:rPr lang="en-AU" altLang="el-GR" sz="1600" dirty="0">
                <a:solidFill>
                  <a:srgbClr val="FF99FF"/>
                </a:solidFill>
              </a:rPr>
              <a:t>selection</a:t>
            </a:r>
            <a:r>
              <a:rPr lang="el-GR" altLang="el-GR" sz="1600" dirty="0">
                <a:solidFill>
                  <a:srgbClr val="FF99FF"/>
                </a:solidFill>
              </a:rPr>
              <a:t>]</a:t>
            </a:r>
            <a:br>
              <a:rPr lang="en-AU" altLang="el-GR" sz="2400" dirty="0"/>
            </a:br>
            <a:r>
              <a:rPr lang="en-AU" altLang="el-GR" sz="2400" dirty="0"/>
              <a:t>	</a:t>
            </a:r>
            <a:r>
              <a:rPr lang="en-AU" altLang="el-GR" sz="2400" b="1" dirty="0">
                <a:latin typeface="Courier New" panose="02070309020205020404" pitchFamily="49" charset="0"/>
              </a:rPr>
              <a:t>switch()</a:t>
            </a:r>
            <a:endParaRPr lang="el-GR" altLang="el-GR" sz="2400" b="1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>
                <a:latin typeface="Arial" panose="020B0604020202020204" pitchFamily="34" charset="0"/>
              </a:rPr>
              <a:t>Βρόγχοι</a:t>
            </a:r>
            <a:r>
              <a:rPr lang="el-GR" altLang="el-GR" sz="2400" dirty="0"/>
              <a:t> </a:t>
            </a:r>
            <a:r>
              <a:rPr lang="el-GR" altLang="el-GR" sz="1600" dirty="0">
                <a:solidFill>
                  <a:srgbClr val="FF99FF"/>
                </a:solidFill>
              </a:rPr>
              <a:t>[</a:t>
            </a:r>
            <a:r>
              <a:rPr lang="en-AU" altLang="el-GR" sz="1600" dirty="0">
                <a:solidFill>
                  <a:srgbClr val="FF99FF"/>
                </a:solidFill>
              </a:rPr>
              <a:t>loops</a:t>
            </a:r>
            <a:r>
              <a:rPr lang="el-GR" altLang="el-GR" sz="1600" dirty="0">
                <a:solidFill>
                  <a:srgbClr val="FF99FF"/>
                </a:solidFill>
              </a:rPr>
              <a:t>]</a:t>
            </a:r>
            <a:br>
              <a:rPr lang="en-AU" altLang="el-GR" sz="2400" dirty="0"/>
            </a:br>
            <a:r>
              <a:rPr lang="en-AU" altLang="el-GR" sz="2400" dirty="0"/>
              <a:t>	</a:t>
            </a:r>
            <a:r>
              <a:rPr lang="en-AU" altLang="el-GR" sz="2400" b="1" dirty="0">
                <a:latin typeface="Courier New" panose="02070309020205020404" pitchFamily="49" charset="0"/>
              </a:rPr>
              <a:t>while()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sz="2400" b="1" dirty="0">
                <a:latin typeface="Courier New" panose="02070309020205020404" pitchFamily="49" charset="0"/>
              </a:rPr>
              <a:t>	do()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sz="2400" b="1" dirty="0">
                <a:latin typeface="Courier New" panose="02070309020205020404" pitchFamily="49" charset="0"/>
              </a:rPr>
              <a:t>	for()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sz="2400" b="1" dirty="0">
                <a:latin typeface="Courier New" panose="02070309020205020404" pitchFamily="49" charset="0"/>
              </a:rPr>
              <a:t>	break/continue</a:t>
            </a:r>
            <a:endParaRPr lang="en-AU" alt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E20F345-9B73-18AC-6F79-1C62D234B63C}"/>
              </a:ext>
            </a:extLst>
          </p:cNvPr>
          <p:cNvSpPr/>
          <p:nvPr/>
        </p:nvSpPr>
        <p:spPr bwMode="auto">
          <a:xfrm>
            <a:off x="2699792" y="1700808"/>
            <a:ext cx="5544616" cy="252028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7208F4C-8A89-158E-A629-C8B3C651909F}"/>
              </a:ext>
            </a:extLst>
          </p:cNvPr>
          <p:cNvSpPr/>
          <p:nvPr/>
        </p:nvSpPr>
        <p:spPr bwMode="auto">
          <a:xfrm>
            <a:off x="3995936" y="2276872"/>
            <a:ext cx="4176464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E1F5B69-52A6-2F02-03CA-718E042D3371}"/>
              </a:ext>
            </a:extLst>
          </p:cNvPr>
          <p:cNvSpPr/>
          <p:nvPr/>
        </p:nvSpPr>
        <p:spPr bwMode="auto">
          <a:xfrm>
            <a:off x="3995936" y="3212976"/>
            <a:ext cx="4176464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if / else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43000" y="5181600"/>
            <a:ext cx="73152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Το τμήμα 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"else"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είναι προαιρετικό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Εάν το «σώμα» περιέχει μόνο μια εντολή τότε οι </a:t>
            </a:r>
            <a:b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 αγκύλες μπορεί να παραληφθούν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09800" y="1447800"/>
            <a:ext cx="6248400" cy="2930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i="1" dirty="0">
                <a:latin typeface="Times" panose="02020603050405020304" pitchFamily="18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 (</a:t>
            </a:r>
            <a:r>
              <a:rPr lang="el-GR" altLang="el-GR" sz="2000" b="1" i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) {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  <a:r>
              <a:rPr lang="en-AU" altLang="el-GR" sz="2000" b="1" i="1" dirty="0">
                <a:solidFill>
                  <a:srgbClr val="7030A0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  <a:r>
              <a:rPr lang="en-AU" altLang="el-GR" i="1" dirty="0">
                <a:latin typeface="Times" panose="02020603050405020304" pitchFamily="18" charset="0"/>
              </a:rPr>
              <a:t> </a:t>
            </a:r>
            <a:r>
              <a:rPr lang="en-AU" altLang="el-GR" sz="1600" i="1" dirty="0">
                <a:latin typeface="Times" panose="02020603050405020304" pitchFamily="18" charset="0"/>
              </a:rPr>
              <a:t>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5800" y="1595438"/>
            <a:ext cx="138544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48F7EEB-E0D5-6CF4-97CD-53C40C045E27}"/>
              </a:ext>
            </a:extLst>
          </p:cNvPr>
          <p:cNvSpPr/>
          <p:nvPr/>
        </p:nvSpPr>
        <p:spPr bwMode="auto">
          <a:xfrm>
            <a:off x="611560" y="1268760"/>
            <a:ext cx="7128792" cy="51125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C8660BF-983B-F5E7-57DF-F08DAD5C0C44}"/>
              </a:ext>
            </a:extLst>
          </p:cNvPr>
          <p:cNvSpPr/>
          <p:nvPr/>
        </p:nvSpPr>
        <p:spPr bwMode="auto">
          <a:xfrm>
            <a:off x="899592" y="1340768"/>
            <a:ext cx="6624736" cy="7920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1268AB87-EE39-A99F-09F1-9015C1B8B15C}"/>
              </a:ext>
            </a:extLst>
          </p:cNvPr>
          <p:cNvSpPr/>
          <p:nvPr/>
        </p:nvSpPr>
        <p:spPr bwMode="auto">
          <a:xfrm>
            <a:off x="899592" y="1412776"/>
            <a:ext cx="6624736" cy="648072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C4BB52C-FB00-0495-43AE-1972D5A4D249}"/>
              </a:ext>
            </a:extLst>
          </p:cNvPr>
          <p:cNvSpPr/>
          <p:nvPr/>
        </p:nvSpPr>
        <p:spPr bwMode="auto">
          <a:xfrm>
            <a:off x="899592" y="2204864"/>
            <a:ext cx="662473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15EBAA6B-8E5D-91FE-AF48-8AAFBD825910}"/>
              </a:ext>
            </a:extLst>
          </p:cNvPr>
          <p:cNvSpPr/>
          <p:nvPr/>
        </p:nvSpPr>
        <p:spPr bwMode="auto">
          <a:xfrm>
            <a:off x="899592" y="4005064"/>
            <a:ext cx="6624736" cy="23040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98A3FC4D-617C-7D84-1FBF-38B8E2A471B5}"/>
              </a:ext>
            </a:extLst>
          </p:cNvPr>
          <p:cNvSpPr/>
          <p:nvPr/>
        </p:nvSpPr>
        <p:spPr bwMode="auto">
          <a:xfrm>
            <a:off x="899592" y="4077072"/>
            <a:ext cx="6624736" cy="216000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4C7EB02-1CA1-1604-20F5-E2E9768205D7}"/>
              </a:ext>
            </a:extLst>
          </p:cNvPr>
          <p:cNvSpPr/>
          <p:nvPr/>
        </p:nvSpPr>
        <p:spPr bwMode="auto">
          <a:xfrm>
            <a:off x="899592" y="2276872"/>
            <a:ext cx="6624736" cy="1584176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58A6A4D-6F22-3B32-D284-FB155E7F0695}"/>
              </a:ext>
            </a:extLst>
          </p:cNvPr>
          <p:cNvSpPr/>
          <p:nvPr/>
        </p:nvSpPr>
        <p:spPr bwMode="auto">
          <a:xfrm>
            <a:off x="1475656" y="3284984"/>
            <a:ext cx="583264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5F77EEAC-DDE7-50E0-EA11-B7CCE8BFF6AF}"/>
              </a:ext>
            </a:extLst>
          </p:cNvPr>
          <p:cNvSpPr/>
          <p:nvPr/>
        </p:nvSpPr>
        <p:spPr bwMode="auto">
          <a:xfrm>
            <a:off x="1907704" y="5877272"/>
            <a:ext cx="5400600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F8C8D606-21EF-088B-7D40-8F94EE16CB87}"/>
              </a:ext>
            </a:extLst>
          </p:cNvPr>
          <p:cNvSpPr/>
          <p:nvPr/>
        </p:nvSpPr>
        <p:spPr bwMode="auto">
          <a:xfrm>
            <a:off x="1475656" y="4365104"/>
            <a:ext cx="583264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15E7054E-58DA-34DB-DCFC-AA6DCAD9D077}"/>
              </a:ext>
            </a:extLst>
          </p:cNvPr>
          <p:cNvSpPr/>
          <p:nvPr/>
        </p:nvSpPr>
        <p:spPr bwMode="auto">
          <a:xfrm>
            <a:off x="1907704" y="5085184"/>
            <a:ext cx="540060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A2761F3E-CDA9-277D-8741-BADBFAB614E1}"/>
              </a:ext>
            </a:extLst>
          </p:cNvPr>
          <p:cNvSpPr/>
          <p:nvPr/>
        </p:nvSpPr>
        <p:spPr bwMode="auto">
          <a:xfrm>
            <a:off x="1475656" y="1700808"/>
            <a:ext cx="5832648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67EC093B-F347-0A44-4AEA-AE0742AB4845}"/>
              </a:ext>
            </a:extLst>
          </p:cNvPr>
          <p:cNvSpPr/>
          <p:nvPr/>
        </p:nvSpPr>
        <p:spPr bwMode="auto">
          <a:xfrm>
            <a:off x="1475656" y="2564904"/>
            <a:ext cx="583264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if / else: </a:t>
            </a:r>
            <a:r>
              <a:rPr lang="el-GR" altLang="el-GR" sz="3600"/>
              <a:t>παραδείγματα</a:t>
            </a:r>
            <a:endParaRPr lang="en-AU" altLang="el-GR" sz="360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14400" y="1412875"/>
            <a:ext cx="6111875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1600" b="1" dirty="0">
                <a:latin typeface="Courier New" panose="02070309020205020404" pitchFamily="49" charset="0"/>
              </a:rPr>
              <a:t>(x &gt; 42)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greater"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5988" y="2276475"/>
            <a:ext cx="6110287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1600" b="1" dirty="0">
                <a:latin typeface="Courier New" panose="02070309020205020404" pitchFamily="49" charset="0"/>
              </a:rPr>
              <a:t>(x &gt; 42)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greater"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  <a:r>
              <a:rPr lang="en-AU" altLang="el-GR" sz="1600" b="1" dirty="0">
                <a:latin typeface="Courier New" panose="020703090202050204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smaller</a:t>
            </a:r>
            <a:r>
              <a:rPr lang="el-GR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or equal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914400" y="4076700"/>
            <a:ext cx="6111875" cy="2062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1600" b="1" dirty="0">
                <a:latin typeface="Courier New" panose="02070309020205020404" pitchFamily="49" charset="0"/>
              </a:rPr>
              <a:t>(x &gt; 42)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greater"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 if </a:t>
            </a:r>
            <a:r>
              <a:rPr lang="en-AU" altLang="el-GR" sz="1600" b="1" dirty="0">
                <a:latin typeface="Courier New" panose="02070309020205020404" pitchFamily="49" charset="0"/>
              </a:rPr>
              <a:t>(x &lt; 42){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	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smaller"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</a:t>
            </a: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  <a:r>
              <a:rPr lang="en-AU" altLang="el-GR" sz="1600" b="1" dirty="0">
                <a:latin typeface="Courier New" panose="020703090202050204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x is 42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</a:t>
            </a:r>
            <a:r>
              <a:rPr lang="en-US" altLang="el-GR" sz="1600" b="1" dirty="0">
                <a:latin typeface="Courier New" panose="02070309020205020404" pitchFamily="49" charset="0"/>
              </a:rPr>
              <a:t>);</a:t>
            </a:r>
            <a:endParaRPr lang="en-AU" altLang="el-GR" sz="1600" b="1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4D3A98E-675A-674F-8AAA-E52497FF1059}"/>
              </a:ext>
            </a:extLst>
          </p:cNvPr>
          <p:cNvSpPr/>
          <p:nvPr/>
        </p:nvSpPr>
        <p:spPr bwMode="auto">
          <a:xfrm>
            <a:off x="3635896" y="1412776"/>
            <a:ext cx="5256584" cy="360040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5602710-B9E1-C54E-9278-5F6EED44E040}"/>
              </a:ext>
            </a:extLst>
          </p:cNvPr>
          <p:cNvSpPr/>
          <p:nvPr/>
        </p:nvSpPr>
        <p:spPr bwMode="auto">
          <a:xfrm>
            <a:off x="4644008" y="1844824"/>
            <a:ext cx="4176464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switch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4343400"/>
            <a:ext cx="3048000" cy="198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Η «τιμή-</a:t>
            </a:r>
            <a:r>
              <a:rPr lang="en-US" altLang="el-GR" sz="2400">
                <a:solidFill>
                  <a:schemeClr val="tx2"/>
                </a:solidFill>
                <a:latin typeface="Arial" panose="020B0604020202020204" pitchFamily="34" charset="0"/>
              </a:rPr>
              <a:t>switch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»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πρέπει να είναι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τύπου </a:t>
            </a:r>
            <a:r>
              <a:rPr lang="en-AU" altLang="el-GR" sz="2400" b="1">
                <a:solidFill>
                  <a:schemeClr val="tx2"/>
                </a:solidFill>
                <a:latin typeface="Arial" panose="020B0604020202020204" pitchFamily="34" charset="0"/>
              </a:rPr>
              <a:t>int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Οι τιμές πρέπει να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είναι σταθερές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429000" y="1425575"/>
            <a:ext cx="5257800" cy="347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l-GR" altLang="el-GR" sz="2800" i="1" dirty="0">
                <a:latin typeface="Times" panose="02020603050405020304" pitchFamily="18" charset="0"/>
              </a:rPr>
              <a:t>    </a:t>
            </a:r>
            <a:r>
              <a:rPr lang="el-GR" altLang="el-GR" sz="2800" i="1" dirty="0">
                <a:solidFill>
                  <a:srgbClr val="7030A0"/>
                </a:solidFill>
                <a:latin typeface="Times" panose="02020603050405020304" pitchFamily="18" charset="0"/>
              </a:rPr>
              <a:t>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switch 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l-GR" altLang="el-GR" sz="2000" b="1" i="1" dirty="0">
                <a:latin typeface="Courier New" panose="02070309020205020404" pitchFamily="49" charset="0"/>
              </a:rPr>
              <a:t>τιμή-</a:t>
            </a:r>
            <a:r>
              <a:rPr lang="en-AU" altLang="el-GR" sz="2000" b="1" i="1" dirty="0">
                <a:latin typeface="Courier New" panose="02070309020205020404" pitchFamily="49" charset="0"/>
              </a:rPr>
              <a:t>switch</a:t>
            </a:r>
            <a:r>
              <a:rPr lang="en-AU" altLang="el-GR" sz="2000" b="1" dirty="0">
                <a:latin typeface="Courier New" panose="02070309020205020404" pitchFamily="49" charset="0"/>
              </a:rPr>
              <a:t>) {</a:t>
            </a:r>
            <a:endParaRPr lang="en-AU" altLang="el-GR" sz="2000" b="1" i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l-GR" altLang="el-GR" sz="2000" b="1" i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case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l-GR" altLang="el-GR" sz="2000" b="1" i="1" dirty="0">
                <a:latin typeface="Courier New" panose="02070309020205020404" pitchFamily="49" charset="0"/>
              </a:rPr>
              <a:t>τιμή</a:t>
            </a:r>
            <a:r>
              <a:rPr lang="en-AU" altLang="el-GR" sz="2000" b="1" i="1" dirty="0">
                <a:latin typeface="Courier New" panose="02070309020205020404" pitchFamily="49" charset="0"/>
              </a:rPr>
              <a:t>1</a:t>
            </a:r>
            <a:r>
              <a:rPr lang="en-AU" altLang="el-GR" sz="2000" b="1" dirty="0">
                <a:latin typeface="Courier New" panose="02070309020205020404" pitchFamily="49" charset="0"/>
              </a:rPr>
              <a:t>:</a:t>
            </a:r>
            <a:r>
              <a:rPr lang="en-AU" altLang="el-GR" sz="2000" b="1" i="1" dirty="0">
                <a:latin typeface="Courier New" panose="02070309020205020404" pitchFamily="49" charset="0"/>
              </a:rPr>
              <a:t> 		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   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		</a:t>
            </a:r>
            <a:r>
              <a:rPr lang="el-GR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l-GR" altLang="el-GR" sz="2000" b="1" i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case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l-GR" altLang="el-GR" sz="2000" b="1" i="1" dirty="0">
                <a:latin typeface="Courier New" panose="02070309020205020404" pitchFamily="49" charset="0"/>
              </a:rPr>
              <a:t>τιμή</a:t>
            </a:r>
            <a:r>
              <a:rPr lang="en-AU" altLang="el-GR" sz="2000" b="1" i="1" dirty="0">
                <a:latin typeface="Courier New" panose="02070309020205020404" pitchFamily="49" charset="0"/>
              </a:rPr>
              <a:t>2</a:t>
            </a:r>
            <a:r>
              <a:rPr lang="en-AU" altLang="el-GR" sz="2000" b="1" dirty="0">
                <a:latin typeface="Courier New" panose="02070309020205020404" pitchFamily="49" charset="0"/>
              </a:rPr>
              <a:t>:</a:t>
            </a:r>
            <a:r>
              <a:rPr lang="en-AU" altLang="el-GR" sz="2000" b="1" i="1" dirty="0">
                <a:latin typeface="Courier New" panose="02070309020205020404" pitchFamily="49" charset="0"/>
              </a:rPr>
              <a:t> 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   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		</a:t>
            </a:r>
            <a:r>
              <a:rPr lang="el-GR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  <a:r>
              <a:rPr lang="el-GR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default</a:t>
            </a:r>
            <a:r>
              <a:rPr lang="en-AU" altLang="el-GR" sz="2000" b="1" dirty="0">
                <a:latin typeface="Courier New" panose="02070309020205020404" pitchFamily="49" charset="0"/>
              </a:rPr>
              <a:t>: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   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		</a:t>
            </a:r>
            <a:r>
              <a:rPr lang="el-GR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905000" y="1573213"/>
            <a:ext cx="138544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7E51D35-5AAE-FEA4-7C94-437FAB6D96C7}"/>
              </a:ext>
            </a:extLst>
          </p:cNvPr>
          <p:cNvSpPr/>
          <p:nvPr/>
        </p:nvSpPr>
        <p:spPr bwMode="auto">
          <a:xfrm>
            <a:off x="611560" y="1268760"/>
            <a:ext cx="7272808" cy="424847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6F671E9-5470-9AA4-2468-8176967765ED}"/>
              </a:ext>
            </a:extLst>
          </p:cNvPr>
          <p:cNvSpPr/>
          <p:nvPr/>
        </p:nvSpPr>
        <p:spPr bwMode="auto">
          <a:xfrm>
            <a:off x="755576" y="1340768"/>
            <a:ext cx="6984776" cy="40324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616CCF73-F23B-D6A1-2339-1884BFCF3648}"/>
              </a:ext>
            </a:extLst>
          </p:cNvPr>
          <p:cNvSpPr/>
          <p:nvPr/>
        </p:nvSpPr>
        <p:spPr bwMode="auto">
          <a:xfrm>
            <a:off x="827584" y="1556792"/>
            <a:ext cx="6768752" cy="360040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879FE26-F1BE-9A56-CF27-5CC1223C595A}"/>
              </a:ext>
            </a:extLst>
          </p:cNvPr>
          <p:cNvSpPr/>
          <p:nvPr/>
        </p:nvSpPr>
        <p:spPr bwMode="auto">
          <a:xfrm>
            <a:off x="1187624" y="2060848"/>
            <a:ext cx="6264696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switch: </a:t>
            </a:r>
            <a:r>
              <a:rPr lang="el-GR" altLang="el-GR" sz="3600"/>
              <a:t>παράδειγμα</a:t>
            </a:r>
            <a:endParaRPr lang="en-AU" altLang="el-GR" sz="36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38200" y="1720850"/>
            <a:ext cx="6445250" cy="3457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switch</a:t>
            </a:r>
            <a:r>
              <a:rPr lang="en-AU" altLang="el-GR" sz="2000" b="1" dirty="0">
                <a:latin typeface="Courier New" panose="02070309020205020404" pitchFamily="49" charset="0"/>
              </a:rPr>
              <a:t>(x)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case</a:t>
            </a:r>
            <a:r>
              <a:rPr lang="en-AU" altLang="el-GR" sz="2000" b="1" dirty="0">
                <a:latin typeface="Courier New" panose="02070309020205020404" pitchFamily="49" charset="0"/>
              </a:rPr>
              <a:t> 1: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1"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case</a:t>
            </a:r>
            <a:r>
              <a:rPr lang="en-AU" altLang="el-GR" sz="2000" b="1" dirty="0">
                <a:latin typeface="Courier New" panose="02070309020205020404" pitchFamily="49" charset="0"/>
              </a:rPr>
              <a:t> 2: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case</a:t>
            </a:r>
            <a:r>
              <a:rPr lang="en-AU" altLang="el-GR" sz="2000" b="1" dirty="0">
                <a:latin typeface="Courier New" panose="02070309020205020404" pitchFamily="49" charset="0"/>
              </a:rPr>
              <a:t> 3: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"x is 2 or 3"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break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default</a:t>
            </a:r>
            <a:r>
              <a:rPr lang="en-AU" altLang="el-GR" sz="2000" b="1" dirty="0">
                <a:latin typeface="Courier New" panose="020703090202050204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"something else"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9B4630B-9C22-EE24-0B36-45CDDD8FE5C5}"/>
              </a:ext>
            </a:extLst>
          </p:cNvPr>
          <p:cNvSpPr/>
          <p:nvPr/>
        </p:nvSpPr>
        <p:spPr bwMode="auto">
          <a:xfrm>
            <a:off x="2915816" y="1916832"/>
            <a:ext cx="4896544" cy="1296144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71DE27B-F594-B999-78EB-BBE2F2A0A7CB}"/>
              </a:ext>
            </a:extLst>
          </p:cNvPr>
          <p:cNvSpPr/>
          <p:nvPr/>
        </p:nvSpPr>
        <p:spPr bwMode="auto">
          <a:xfrm>
            <a:off x="3995936" y="2420888"/>
            <a:ext cx="3600400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while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43000" y="4495800"/>
            <a:ext cx="73152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Εάν το «σώμα» περιέχει μόνο μια εντολή τότε οι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αγκύλες μπορεί να παραληφθούν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09800" y="1600200"/>
            <a:ext cx="5410200" cy="1833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i="1" dirty="0">
                <a:latin typeface="Times" panose="02020603050405020304" pitchFamily="18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 (</a:t>
            </a:r>
            <a:r>
              <a:rPr lang="el-GR" altLang="el-GR" sz="2000" b="1" i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) {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  <a:r>
              <a:rPr lang="en-AU" altLang="el-GR" sz="1600" dirty="0">
                <a:latin typeface="Times" panose="02020603050405020304" pitchFamily="18" charset="0"/>
              </a:rPr>
              <a:t> </a:t>
            </a: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1795463"/>
            <a:ext cx="138544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6FE4384-BF5C-9469-7268-C1DACECF6E47}"/>
              </a:ext>
            </a:extLst>
          </p:cNvPr>
          <p:cNvSpPr/>
          <p:nvPr/>
        </p:nvSpPr>
        <p:spPr bwMode="auto">
          <a:xfrm>
            <a:off x="1331640" y="2132856"/>
            <a:ext cx="5544616" cy="201622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75F4C5B-BE5B-0CD8-3591-1A57E0BCBF73}"/>
              </a:ext>
            </a:extLst>
          </p:cNvPr>
          <p:cNvSpPr/>
          <p:nvPr/>
        </p:nvSpPr>
        <p:spPr bwMode="auto">
          <a:xfrm>
            <a:off x="1475656" y="2276872"/>
            <a:ext cx="5256584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7375F4A-E6C7-FFBC-EFBB-CD8D51133BD0}"/>
              </a:ext>
            </a:extLst>
          </p:cNvPr>
          <p:cNvSpPr/>
          <p:nvPr/>
        </p:nvSpPr>
        <p:spPr bwMode="auto">
          <a:xfrm>
            <a:off x="1619672" y="2420888"/>
            <a:ext cx="4968552" cy="144016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FAE38E5F-CA93-6204-761A-A7A971DBA1B9}"/>
              </a:ext>
            </a:extLst>
          </p:cNvPr>
          <p:cNvSpPr/>
          <p:nvPr/>
        </p:nvSpPr>
        <p:spPr bwMode="auto">
          <a:xfrm>
            <a:off x="2267744" y="2852936"/>
            <a:ext cx="4104456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while: </a:t>
            </a:r>
            <a:r>
              <a:rPr lang="el-GR" altLang="el-GR" sz="3600"/>
              <a:t>παράδειγμα</a:t>
            </a:r>
            <a:endParaRPr lang="en-AU" altLang="el-GR" sz="360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76400" y="2482850"/>
            <a:ext cx="3702050" cy="1323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(x &lt; 99)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counter.process</a:t>
            </a:r>
            <a:r>
              <a:rPr lang="en-AU" altLang="el-GR" sz="2000" b="1" dirty="0">
                <a:latin typeface="Courier New" panose="02070309020205020404" pitchFamily="49" charset="0"/>
              </a:rPr>
              <a:t>(x);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x++;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F13C61E-D0A0-7F7A-5A07-01BE1C39EB2C}"/>
              </a:ext>
            </a:extLst>
          </p:cNvPr>
          <p:cNvSpPr/>
          <p:nvPr/>
        </p:nvSpPr>
        <p:spPr bwMode="auto">
          <a:xfrm>
            <a:off x="2627784" y="1916832"/>
            <a:ext cx="4968552" cy="144016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E5BE0EA-3E98-7439-586E-4521233D1593}"/>
              </a:ext>
            </a:extLst>
          </p:cNvPr>
          <p:cNvSpPr/>
          <p:nvPr/>
        </p:nvSpPr>
        <p:spPr bwMode="auto">
          <a:xfrm>
            <a:off x="4067944" y="2348880"/>
            <a:ext cx="3240360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do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209800" y="1600200"/>
            <a:ext cx="5410200" cy="2016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i="1" dirty="0">
                <a:latin typeface="Times" panose="02020603050405020304" pitchFamily="18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do</a:t>
            </a:r>
            <a:r>
              <a:rPr lang="en-AU" altLang="el-GR" sz="2000" b="1" dirty="0">
                <a:latin typeface="Courier New" panose="02070309020205020404" pitchFamily="49" charset="0"/>
              </a:rPr>
              <a:t> {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	</a:t>
            </a:r>
            <a:r>
              <a:rPr lang="el-GR" altLang="el-GR" sz="2000" b="1" i="1" dirty="0">
                <a:latin typeface="Courier New" panose="02070309020205020404" pitchFamily="49" charset="0"/>
              </a:rPr>
              <a:t>ακολουθία-εντολών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  <a:br>
              <a:rPr lang="en-AU" altLang="el-GR" sz="2000" b="1" i="1" dirty="0">
                <a:latin typeface="Courier New" panose="02070309020205020404" pitchFamily="49" charset="0"/>
              </a:rPr>
            </a:br>
            <a:r>
              <a:rPr lang="en-AU" altLang="el-GR" sz="2000" b="1" i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}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 (</a:t>
            </a:r>
            <a:r>
              <a:rPr lang="el-GR" altLang="el-GR" sz="2000" b="1" i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  <a:r>
              <a:rPr lang="en-AU" altLang="el-GR" dirty="0">
                <a:latin typeface="Times" panose="02020603050405020304" pitchFamily="18" charset="0"/>
              </a:rPr>
              <a:t> </a:t>
            </a:r>
            <a:endParaRPr lang="en-AU" altLang="el-GR" sz="1600" i="1" dirty="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600" i="1" dirty="0">
              <a:latin typeface="Times" panose="02020603050405020304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85800" y="1795463"/>
            <a:ext cx="138544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43000" y="4495800"/>
            <a:ext cx="73152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Εάν το «σώμα» περιέχει μόνο μια εντολή τότε οι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 αγκύλες μπορεί να παραληφθούν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4193</TotalTime>
  <Pages>43</Pages>
  <Words>681</Words>
  <Application>Microsoft Office PowerPoint</Application>
  <PresentationFormat>Προβολή στην οθόνη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Courier New</vt:lpstr>
      <vt:lpstr>Helvetica</vt:lpstr>
      <vt:lpstr>Monotype Sorts</vt:lpstr>
      <vt:lpstr>Times</vt:lpstr>
      <vt:lpstr>untitled 2</vt:lpstr>
      <vt:lpstr>Week 5: loops</vt:lpstr>
      <vt:lpstr>Εντολές ροής προγράμματος της Java</vt:lpstr>
      <vt:lpstr>if / else</vt:lpstr>
      <vt:lpstr>if / else: παραδείγματα</vt:lpstr>
      <vt:lpstr>switch</vt:lpstr>
      <vt:lpstr>switch: παράδειγμα</vt:lpstr>
      <vt:lpstr>while</vt:lpstr>
      <vt:lpstr>while: παράδειγμα</vt:lpstr>
      <vt:lpstr>do</vt:lpstr>
      <vt:lpstr>do: παραδείγματα</vt:lpstr>
      <vt:lpstr>for</vt:lpstr>
      <vt:lpstr>for: παραδείγματα</vt:lpstr>
      <vt:lpstr>break / continue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201</cp:revision>
  <cp:lastPrinted>2018-10-19T18:09:24Z</cp:lastPrinted>
  <dcterms:created xsi:type="dcterms:W3CDTF">1996-04-15T15:18:02Z</dcterms:created>
  <dcterms:modified xsi:type="dcterms:W3CDTF">2022-10-16T20:24:35Z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