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46" r:id="rId2"/>
    <p:sldId id="349" r:id="rId3"/>
    <p:sldId id="350" r:id="rId4"/>
    <p:sldId id="359" r:id="rId5"/>
    <p:sldId id="360" r:id="rId6"/>
    <p:sldId id="361" r:id="rId7"/>
    <p:sldId id="362" r:id="rId8"/>
    <p:sldId id="352" r:id="rId9"/>
    <p:sldId id="363" r:id="rId10"/>
    <p:sldId id="364" r:id="rId11"/>
    <p:sldId id="365" r:id="rId12"/>
    <p:sldId id="353" r:id="rId13"/>
    <p:sldId id="355" r:id="rId14"/>
    <p:sldId id="366" r:id="rId15"/>
    <p:sldId id="356" r:id="rId16"/>
    <p:sldId id="357" r:id="rId17"/>
    <p:sldId id="358" r:id="rId18"/>
    <p:sldId id="351" r:id="rId19"/>
    <p:sldId id="354" r:id="rId20"/>
  </p:sldIdLst>
  <p:sldSz cx="9144000" cy="6858000" type="screen4x3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CCFF"/>
    <a:srgbClr val="CCECFF"/>
    <a:srgbClr val="919191"/>
    <a:srgbClr val="B3B3B3"/>
    <a:srgbClr val="CECECE"/>
    <a:srgbClr val="333333"/>
    <a:srgbClr val="232323"/>
    <a:srgbClr val="CC0000"/>
    <a:srgbClr val="DF1919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>
      <p:cViewPr varScale="1">
        <p:scale>
          <a:sx n="73" d="100"/>
          <a:sy n="73" d="100"/>
        </p:scale>
        <p:origin x="7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1950" y="-3138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44475" y="449263"/>
            <a:ext cx="682625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4342" tIns="46344" rIns="94342" bIns="46344">
            <a:spAutoFit/>
          </a:bodyPr>
          <a:lstStyle>
            <a:lvl1pPr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76250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540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3033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065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None/>
              <a:defRPr/>
            </a:pPr>
            <a:r>
              <a:rPr lang="el-GR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Εισαγωγή στον </a:t>
            </a:r>
            <a:r>
              <a:rPr lang="el-GR" altLang="el-GR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Αντικειμενοστρεφή</a:t>
            </a:r>
            <a:r>
              <a:rPr lang="el-GR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 Προγραμματισμό</a:t>
            </a:r>
            <a:r>
              <a:rPr lang="en-AU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l-GR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Διάλεξη #4</a:t>
            </a:r>
            <a:endParaRPr lang="en-AU" altLang="el-GR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064000" y="8915400"/>
            <a:ext cx="2838450" cy="29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4342" tIns="46344" rIns="94342" bIns="46344">
            <a:spAutoFit/>
          </a:bodyPr>
          <a:lstStyle>
            <a:lvl1pPr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76250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540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3033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065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None/>
              <a:defRPr/>
            </a:pPr>
            <a:r>
              <a:rPr lang="el-GR" altLang="el-GR" sz="1300" dirty="0">
                <a:solidFill>
                  <a:srgbClr val="000000"/>
                </a:solidFill>
                <a:latin typeface="Arial" panose="020B0604020202020204" pitchFamily="34" charset="0"/>
              </a:rPr>
              <a:t>Αντώνιος </a:t>
            </a:r>
            <a:r>
              <a:rPr lang="el-GR" altLang="el-GR" sz="1300" dirty="0" err="1">
                <a:solidFill>
                  <a:srgbClr val="000000"/>
                </a:solidFill>
                <a:latin typeface="Arial" panose="020B0604020202020204" pitchFamily="34" charset="0"/>
              </a:rPr>
              <a:t>Συμβώνης</a:t>
            </a:r>
            <a:r>
              <a:rPr lang="en-AU" altLang="el-GR" sz="13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l-GR" altLang="el-GR" sz="1300" dirty="0">
                <a:solidFill>
                  <a:srgbClr val="000000"/>
                </a:solidFill>
                <a:latin typeface="Arial" panose="020B0604020202020204" pitchFamily="34" charset="0"/>
              </a:rPr>
              <a:t>ΣΕΜΦΕ, ΕΜΠ</a:t>
            </a:r>
            <a:endParaRPr lang="en-AU" altLang="el-GR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2475"/>
            <a:ext cx="5365750" cy="4043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42" tIns="46344" rIns="94342" bIns="463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 noProof="0"/>
              <a:t>Click to edit Master notes styles</a:t>
            </a:r>
          </a:p>
          <a:p>
            <a:pPr lvl="1"/>
            <a:r>
              <a:rPr lang="en-AU" altLang="el-GR" noProof="0"/>
              <a:t>Second Level</a:t>
            </a:r>
          </a:p>
          <a:p>
            <a:pPr lvl="2"/>
            <a:r>
              <a:rPr lang="en-AU" altLang="el-GR" noProof="0"/>
              <a:t>Third Level</a:t>
            </a:r>
          </a:p>
          <a:p>
            <a:pPr lvl="3"/>
            <a:r>
              <a:rPr lang="en-AU" altLang="el-GR" noProof="0"/>
              <a:t>Fourth Level</a:t>
            </a:r>
          </a:p>
          <a:p>
            <a:pPr lvl="4"/>
            <a:r>
              <a:rPr lang="en-AU" altLang="el-GR" noProof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11288" y="835025"/>
            <a:ext cx="4494212" cy="33702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8185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542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01650"/>
            <a:ext cx="1943100" cy="5594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01650"/>
            <a:ext cx="5676900" cy="55943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5928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6422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7663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1245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6173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0252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4896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5358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493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F5F5F"/>
            </a:gs>
            <a:gs pos="50000">
              <a:schemeClr val="hlink"/>
            </a:gs>
            <a:gs pos="100000">
              <a:srgbClr val="5F5F5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34950" y="234950"/>
            <a:ext cx="8674100" cy="62357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l-GR" altLang="el-G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01650"/>
            <a:ext cx="77724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Click to edit Master title style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554288" y="6434138"/>
            <a:ext cx="64373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r">
              <a:defRPr/>
            </a:pP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Εισαγωγή στον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Αντικειμενοστρεφή</a:t>
            </a:r>
            <a:r>
              <a:rPr lang="el-GR" altLang="el-GR"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  Προγραμματισμό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Αντώνιος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Συμβώνης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ΣΕΜΦΕ, ΕΜΠ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Slide </a:t>
            </a:r>
            <a:fld id="{EFCD8E05-FA3D-4469-BC82-1ED1E85D261F}" type="slidenum">
              <a:rPr lang="en-AU" altLang="el-GR" sz="12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pPr algn="r">
                <a:defRPr/>
              </a:pPr>
              <a:t>‹#›</a:t>
            </a:fld>
            <a:endParaRPr lang="en-AU" altLang="el-GR" sz="12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" panose="02020603050405020304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57200" y="1143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/>
              </a:gs>
              <a:gs pos="100000">
                <a:srgbClr val="C7C7C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l-GR" alt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sample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AU" altLang="el-GR" sz="5400">
              <a:solidFill>
                <a:srgbClr val="000000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219200" y="2209800"/>
            <a:ext cx="6705600" cy="2432050"/>
          </a:xfrm>
          <a:prstGeom prst="rect">
            <a:avLst/>
          </a:prstGeom>
          <a:gradFill rotWithShape="0">
            <a:gsLst>
              <a:gs pos="0">
                <a:srgbClr val="676767"/>
              </a:gs>
              <a:gs pos="50000">
                <a:srgbClr val="FFFFFF"/>
              </a:gs>
              <a:gs pos="100000">
                <a:srgbClr val="676767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l-GR" altLang="el-GR" sz="3600">
                <a:latin typeface="Arial" panose="020B0604020202020204" pitchFamily="34" charset="0"/>
              </a:rPr>
              <a:t>Διάλεξη #</a:t>
            </a:r>
            <a:r>
              <a:rPr lang="en-AU" altLang="el-GR" sz="3600">
                <a:latin typeface="Arial" panose="020B0604020202020204" pitchFamily="34" charset="0"/>
              </a:rPr>
              <a:t>4:</a:t>
            </a:r>
          </a:p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l-GR" altLang="el-GR" sz="3600">
                <a:latin typeface="Arial" panose="020B0604020202020204" pitchFamily="34" charset="0"/>
              </a:rPr>
              <a:t>Τύποι δεδομένων και τελεστές</a:t>
            </a:r>
            <a:r>
              <a:rPr lang="en-AU" altLang="el-GR" sz="3600">
                <a:latin typeface="Arial" panose="020B0604020202020204" pitchFamily="34" charset="0"/>
              </a:rPr>
              <a:t>,</a:t>
            </a:r>
          </a:p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l-GR" altLang="el-GR" sz="3600">
                <a:latin typeface="Arial" panose="020B0604020202020204" pitchFamily="34" charset="0"/>
              </a:rPr>
              <a:t>εντολές επιλογής</a:t>
            </a:r>
            <a:endParaRPr lang="en-AU" altLang="el-GR" sz="3600">
              <a:latin typeface="Arial" panose="020B0604020202020204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57200" y="5715000"/>
            <a:ext cx="8229600" cy="76200"/>
          </a:xfrm>
          <a:prstGeom prst="rect">
            <a:avLst/>
          </a:prstGeom>
          <a:gradFill rotWithShape="0">
            <a:gsLst>
              <a:gs pos="0">
                <a:srgbClr val="C7C7C7"/>
              </a:gs>
              <a:gs pos="100000">
                <a:srgbClr val="47474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2A540C03-2848-C4D5-FB5D-8CF23E3ABD69}"/>
              </a:ext>
            </a:extLst>
          </p:cNvPr>
          <p:cNvSpPr/>
          <p:nvPr/>
        </p:nvSpPr>
        <p:spPr bwMode="auto">
          <a:xfrm>
            <a:off x="4355976" y="2204864"/>
            <a:ext cx="4320480" cy="2232248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02AE35F4-F56C-9CA6-3233-E04484471B83}"/>
              </a:ext>
            </a:extLst>
          </p:cNvPr>
          <p:cNvSpPr/>
          <p:nvPr/>
        </p:nvSpPr>
        <p:spPr bwMode="auto">
          <a:xfrm>
            <a:off x="4499992" y="2276872"/>
            <a:ext cx="4104456" cy="208823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0FE37B5B-67A5-ED9C-9BA3-9AD68F397F6F}"/>
              </a:ext>
            </a:extLst>
          </p:cNvPr>
          <p:cNvSpPr/>
          <p:nvPr/>
        </p:nvSpPr>
        <p:spPr bwMode="auto">
          <a:xfrm>
            <a:off x="4572000" y="2348880"/>
            <a:ext cx="3960440" cy="1944216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9B02CF14-CD7F-6F68-4E2D-68A51C5CC8C6}"/>
              </a:ext>
            </a:extLst>
          </p:cNvPr>
          <p:cNvSpPr/>
          <p:nvPr/>
        </p:nvSpPr>
        <p:spPr bwMode="auto">
          <a:xfrm>
            <a:off x="4644008" y="2420888"/>
            <a:ext cx="3816424" cy="180020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Αριθμητικοί τελεστές</a:t>
            </a:r>
            <a:endParaRPr lang="en-AU" altLang="el-GR" sz="3600"/>
          </a:p>
        </p:txBody>
      </p:sp>
      <p:sp>
        <p:nvSpPr>
          <p:cNvPr id="13315" name="Text Box 1027"/>
          <p:cNvSpPr txBox="1">
            <a:spLocks noChangeArrowheads="1"/>
          </p:cNvSpPr>
          <p:nvPr/>
        </p:nvSpPr>
        <p:spPr bwMode="auto">
          <a:xfrm>
            <a:off x="533400" y="2438400"/>
            <a:ext cx="3625850" cy="1930400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+	</a:t>
            </a:r>
            <a:r>
              <a:rPr lang="el-GR" altLang="el-GR" sz="2400"/>
              <a:t>πρόσθεση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-	</a:t>
            </a:r>
            <a:r>
              <a:rPr lang="el-GR" altLang="el-GR" sz="2400"/>
              <a:t>αφαίρεση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*	</a:t>
            </a:r>
            <a:r>
              <a:rPr lang="el-GR" altLang="el-GR" sz="2400"/>
              <a:t>πολλαπλασιασμός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/</a:t>
            </a:r>
            <a:r>
              <a:rPr lang="el-GR" altLang="el-GR" sz="2400"/>
              <a:t>	διαίρεση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%	</a:t>
            </a:r>
            <a:r>
              <a:rPr lang="el-GR" altLang="el-GR" sz="2400"/>
              <a:t>υπόλοιπο</a:t>
            </a:r>
            <a:endParaRPr lang="en-AU" altLang="el-GR" sz="2400"/>
          </a:p>
        </p:txBody>
      </p:sp>
      <p:sp>
        <p:nvSpPr>
          <p:cNvPr id="13316" name="Rectangle 1028"/>
          <p:cNvSpPr>
            <a:spLocks noChangeArrowheads="1"/>
          </p:cNvSpPr>
          <p:nvPr/>
        </p:nvSpPr>
        <p:spPr bwMode="auto">
          <a:xfrm>
            <a:off x="4648200" y="2514600"/>
            <a:ext cx="4191000" cy="168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a = b + 32;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n = (a + 1) * (b + 1);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 b="1" dirty="0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share = amount / people;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remains = amount </a:t>
            </a:r>
            <a:r>
              <a:rPr lang="el-GR" altLang="el-GR" sz="1800" b="1" dirty="0">
                <a:solidFill>
                  <a:schemeClr val="tx2"/>
                </a:solidFill>
                <a:latin typeface="Arial" panose="020B0604020202020204" pitchFamily="34" charset="0"/>
              </a:rPr>
              <a:t>%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 people;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0B00F483-9376-4EE5-EBE0-51EBFCE8B15D}"/>
              </a:ext>
            </a:extLst>
          </p:cNvPr>
          <p:cNvSpPr/>
          <p:nvPr/>
        </p:nvSpPr>
        <p:spPr bwMode="auto">
          <a:xfrm>
            <a:off x="755575" y="3501007"/>
            <a:ext cx="6048673" cy="2088233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50F7C64F-D8F0-A899-46F6-FA0621C4A7FB}"/>
              </a:ext>
            </a:extLst>
          </p:cNvPr>
          <p:cNvSpPr/>
          <p:nvPr/>
        </p:nvSpPr>
        <p:spPr bwMode="auto">
          <a:xfrm>
            <a:off x="827583" y="3573017"/>
            <a:ext cx="5904657" cy="194421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1559D3F5-D3AD-C5D0-E986-99CC91D73B27}"/>
              </a:ext>
            </a:extLst>
          </p:cNvPr>
          <p:cNvSpPr/>
          <p:nvPr/>
        </p:nvSpPr>
        <p:spPr bwMode="auto">
          <a:xfrm>
            <a:off x="899593" y="3645025"/>
            <a:ext cx="5760640" cy="1800200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05CDFE99-A20D-5CEA-2BD0-864B7D12A33B}"/>
              </a:ext>
            </a:extLst>
          </p:cNvPr>
          <p:cNvSpPr/>
          <p:nvPr/>
        </p:nvSpPr>
        <p:spPr bwMode="auto">
          <a:xfrm>
            <a:off x="971600" y="3717032"/>
            <a:ext cx="5616624" cy="165618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001000" cy="565150"/>
          </a:xfrm>
        </p:spPr>
        <p:txBody>
          <a:bodyPr/>
          <a:lstStyle/>
          <a:p>
            <a:r>
              <a:rPr lang="el-GR" altLang="el-GR" sz="3600"/>
              <a:t>Αύξηση / μείωση μίας μονάδας</a:t>
            </a:r>
            <a:endParaRPr lang="en-AU" altLang="el-GR" sz="3600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990600" y="3733800"/>
            <a:ext cx="5562600" cy="16287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x++;  	</a:t>
            </a:r>
            <a:r>
              <a:rPr lang="en-AU" altLang="el-GR" sz="2000" b="1" dirty="0">
                <a:solidFill>
                  <a:srgbClr val="919191"/>
                </a:solidFill>
                <a:latin typeface="Courier New" panose="02070309020205020404" pitchFamily="49" charset="0"/>
              </a:rPr>
              <a:t>// increment x by one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x--;		</a:t>
            </a:r>
            <a:r>
              <a:rPr lang="en-AU" altLang="el-GR" sz="2000" b="1" dirty="0">
                <a:solidFill>
                  <a:srgbClr val="919191"/>
                </a:solidFill>
                <a:latin typeface="Courier New" panose="02070309020205020404" pitchFamily="49" charset="0"/>
              </a:rPr>
              <a:t>// decrement x by one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y = 8;</a:t>
            </a:r>
            <a:br>
              <a:rPr lang="en-AU" altLang="el-GR" sz="2000" b="1" dirty="0">
                <a:latin typeface="Courier New" panose="02070309020205020404" pitchFamily="49" charset="0"/>
              </a:rPr>
            </a:br>
            <a:r>
              <a:rPr lang="en-AU" altLang="el-GR" sz="2000" b="1" dirty="0">
                <a:latin typeface="Courier New" panose="02070309020205020404" pitchFamily="49" charset="0"/>
              </a:rPr>
              <a:t>x = y++;   </a:t>
            </a:r>
            <a:br>
              <a:rPr lang="en-AU" altLang="el-GR" sz="2000" b="1" dirty="0">
                <a:latin typeface="Courier New" panose="02070309020205020404" pitchFamily="49" charset="0"/>
              </a:rPr>
            </a:br>
            <a:r>
              <a:rPr lang="en-AU" altLang="el-GR" sz="2000" b="1" dirty="0">
                <a:latin typeface="Courier New" panose="02070309020205020404" pitchFamily="49" charset="0"/>
              </a:rPr>
              <a:t>x = ++y;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990600" y="1676400"/>
            <a:ext cx="5562600" cy="156527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n++	</a:t>
            </a:r>
            <a:r>
              <a:rPr lang="el-GR" altLang="el-GR" sz="2400"/>
              <a:t>εκ των υστέρων αύξηση </a:t>
            </a:r>
            <a:endParaRPr lang="en-US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n--	</a:t>
            </a:r>
            <a:r>
              <a:rPr lang="el-GR" altLang="el-GR" sz="2400"/>
              <a:t>εκ των υστέρων μείωση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++n	</a:t>
            </a:r>
            <a:r>
              <a:rPr lang="el-GR" altLang="el-GR" sz="2400"/>
              <a:t>εκ των προτέρων  αύξηση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--n	</a:t>
            </a:r>
            <a:r>
              <a:rPr lang="el-GR" altLang="el-GR" sz="2400"/>
              <a:t>εκ των προτέρων μείωση</a:t>
            </a:r>
            <a:endParaRPr lang="en-AU" altLang="el-GR"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A7E38688-D4AE-B1F3-E8FC-249F60B0DBA8}"/>
              </a:ext>
            </a:extLst>
          </p:cNvPr>
          <p:cNvSpPr/>
          <p:nvPr/>
        </p:nvSpPr>
        <p:spPr bwMode="auto">
          <a:xfrm>
            <a:off x="611560" y="5085184"/>
            <a:ext cx="7992888" cy="1296144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EEB326F4-E61E-5E9C-1058-269EB413025C}"/>
              </a:ext>
            </a:extLst>
          </p:cNvPr>
          <p:cNvSpPr/>
          <p:nvPr/>
        </p:nvSpPr>
        <p:spPr bwMode="auto">
          <a:xfrm>
            <a:off x="683568" y="5157192"/>
            <a:ext cx="7848872" cy="115212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335D6278-5D99-59FC-9677-E96645464AF4}"/>
              </a:ext>
            </a:extLst>
          </p:cNvPr>
          <p:cNvSpPr/>
          <p:nvPr/>
        </p:nvSpPr>
        <p:spPr bwMode="auto">
          <a:xfrm>
            <a:off x="755576" y="5229200"/>
            <a:ext cx="7704855" cy="1008113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F4BBB129-E8D0-9A0C-4D72-7B186B213D7D}"/>
              </a:ext>
            </a:extLst>
          </p:cNvPr>
          <p:cNvSpPr/>
          <p:nvPr/>
        </p:nvSpPr>
        <p:spPr bwMode="auto">
          <a:xfrm>
            <a:off x="827584" y="5301208"/>
            <a:ext cx="7560840" cy="86409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Τελεστές σύγκρισης</a:t>
            </a:r>
            <a:endParaRPr lang="en-AU" altLang="el-GR" sz="3600"/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685800" y="1422400"/>
            <a:ext cx="4551363" cy="22955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&gt;	</a:t>
            </a:r>
            <a:r>
              <a:rPr lang="el-GR" altLang="el-GR" sz="2400"/>
              <a:t>Μεγαλύτερο από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&lt;	</a:t>
            </a:r>
            <a:r>
              <a:rPr lang="el-GR" altLang="el-GR" sz="2400"/>
              <a:t>Μικρότερο από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&gt;=	</a:t>
            </a:r>
            <a:r>
              <a:rPr lang="el-GR" altLang="el-GR" sz="2400"/>
              <a:t>Μεγαλύτερο από ή ίσο με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&lt;=	</a:t>
            </a:r>
            <a:r>
              <a:rPr lang="el-GR" altLang="el-GR" sz="2400"/>
              <a:t>Μικρότερο από</a:t>
            </a:r>
            <a:r>
              <a:rPr lang="en-AU" altLang="el-GR" sz="2400"/>
              <a:t> </a:t>
            </a:r>
            <a:r>
              <a:rPr lang="el-GR" altLang="el-GR" sz="2400"/>
              <a:t>ή ίσο με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==	 </a:t>
            </a:r>
            <a:r>
              <a:rPr lang="el-GR" altLang="el-GR" sz="2400"/>
              <a:t>Ίσο με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!=	 </a:t>
            </a:r>
            <a:r>
              <a:rPr lang="el-GR" altLang="el-GR" sz="2400"/>
              <a:t>Όχι ίσο με</a:t>
            </a:r>
            <a:endParaRPr lang="en-AU" altLang="el-GR" sz="2400"/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685800" y="4267200"/>
            <a:ext cx="8001000" cy="19923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dirty="0">
                <a:latin typeface="Arial" panose="020B0604020202020204" pitchFamily="34" charset="0"/>
              </a:rPr>
              <a:t>Οι τελεστές σύγκρισης επιστρέφουν μια λογική (</a:t>
            </a:r>
            <a:r>
              <a:rPr lang="en-US" altLang="el-GR" sz="2400" dirty="0" err="1">
                <a:latin typeface="Arial" panose="020B0604020202020204" pitchFamily="34" charset="0"/>
              </a:rPr>
              <a:t>boolean</a:t>
            </a:r>
            <a:r>
              <a:rPr lang="en-US" altLang="el-GR" sz="2400" dirty="0">
                <a:latin typeface="Arial" panose="020B0604020202020204" pitchFamily="34" charset="0"/>
              </a:rPr>
              <a:t>) </a:t>
            </a:r>
            <a:r>
              <a:rPr lang="el-GR" altLang="el-GR" sz="2400" dirty="0">
                <a:latin typeface="Arial" panose="020B0604020202020204" pitchFamily="34" charset="0"/>
              </a:rPr>
              <a:t>τιμή.</a:t>
            </a:r>
            <a:endParaRPr lang="en-AU" altLang="el-GR" sz="24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12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 dirty="0"/>
              <a:t>	</a:t>
            </a:r>
            <a:r>
              <a:rPr lang="en-AU" altLang="el-GR" sz="2000" b="1" dirty="0" err="1">
                <a:solidFill>
                  <a:srgbClr val="FF0000"/>
                </a:solidFill>
                <a:latin typeface="Courier New" panose="02070309020205020404" pitchFamily="49" charset="0"/>
              </a:rPr>
              <a:t>boolean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isHD</a:t>
            </a:r>
            <a:r>
              <a:rPr lang="en-AU" altLang="el-GR" sz="2000" b="1" dirty="0">
                <a:latin typeface="Courier New" panose="02070309020205020404" pitchFamily="49" charset="0"/>
              </a:rPr>
              <a:t> = (mark &gt;= 80);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	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	</a:t>
            </a:r>
            <a:r>
              <a:rPr lang="en-AU" altLang="el-GR" sz="2000" b="1" dirty="0">
                <a:solidFill>
                  <a:srgbClr val="002060"/>
                </a:solidFill>
                <a:latin typeface="Courier New" panose="02070309020205020404" pitchFamily="49" charset="0"/>
              </a:rPr>
              <a:t>return</a:t>
            </a:r>
            <a:r>
              <a:rPr lang="en-AU" altLang="el-GR" sz="2000" b="1" dirty="0">
                <a:latin typeface="Courier New" panose="02070309020205020404" pitchFamily="49" charset="0"/>
              </a:rPr>
              <a:t> (number == 0);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4C06F900-9FAE-3AC6-21C1-FD585EC0F38D}"/>
              </a:ext>
            </a:extLst>
          </p:cNvPr>
          <p:cNvSpPr/>
          <p:nvPr/>
        </p:nvSpPr>
        <p:spPr bwMode="auto">
          <a:xfrm>
            <a:off x="251520" y="2060848"/>
            <a:ext cx="8640960" cy="2376264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59FFA8F8-DDC3-A390-3B69-DD6290331E96}"/>
              </a:ext>
            </a:extLst>
          </p:cNvPr>
          <p:cNvSpPr/>
          <p:nvPr/>
        </p:nvSpPr>
        <p:spPr bwMode="auto">
          <a:xfrm>
            <a:off x="323528" y="2132856"/>
            <a:ext cx="8496944" cy="223224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CBDFC735-1185-739D-7F22-D4D3CA6EAFBE}"/>
              </a:ext>
            </a:extLst>
          </p:cNvPr>
          <p:cNvSpPr/>
          <p:nvPr/>
        </p:nvSpPr>
        <p:spPr bwMode="auto">
          <a:xfrm>
            <a:off x="395537" y="2204864"/>
            <a:ext cx="8352927" cy="2088232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9870D1FE-5232-A01D-9AEE-6DBCF3A51D99}"/>
              </a:ext>
            </a:extLst>
          </p:cNvPr>
          <p:cNvSpPr/>
          <p:nvPr/>
        </p:nvSpPr>
        <p:spPr bwMode="auto">
          <a:xfrm>
            <a:off x="467544" y="2276872"/>
            <a:ext cx="8136904" cy="194421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61E9EB52-3B20-2748-F498-CE8973BAD533}"/>
              </a:ext>
            </a:extLst>
          </p:cNvPr>
          <p:cNvSpPr/>
          <p:nvPr/>
        </p:nvSpPr>
        <p:spPr bwMode="auto">
          <a:xfrm>
            <a:off x="467545" y="2852936"/>
            <a:ext cx="8136904" cy="936104"/>
          </a:xfrm>
          <a:prstGeom prst="roundRect">
            <a:avLst>
              <a:gd name="adj" fmla="val 3537"/>
            </a:avLst>
          </a:prstGeom>
          <a:solidFill>
            <a:srgbClr val="CC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9B186A55-2BDF-4283-4674-C966351C5040}"/>
              </a:ext>
            </a:extLst>
          </p:cNvPr>
          <p:cNvSpPr/>
          <p:nvPr/>
        </p:nvSpPr>
        <p:spPr bwMode="auto">
          <a:xfrm>
            <a:off x="1007096" y="3212976"/>
            <a:ext cx="7525344" cy="43204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3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772400" cy="565150"/>
          </a:xfrm>
        </p:spPr>
        <p:txBody>
          <a:bodyPr/>
          <a:lstStyle/>
          <a:p>
            <a:r>
              <a:rPr lang="el-GR" altLang="el-GR" sz="3600"/>
              <a:t>Λήψη αποφάσεων</a:t>
            </a:r>
            <a:endParaRPr lang="en-AU" altLang="el-GR" sz="3600"/>
          </a:p>
        </p:txBody>
      </p:sp>
      <p:sp>
        <p:nvSpPr>
          <p:cNvPr id="16387" name="Text Box 1027"/>
          <p:cNvSpPr txBox="1">
            <a:spLocks noChangeArrowheads="1"/>
          </p:cNvSpPr>
          <p:nvPr/>
        </p:nvSpPr>
        <p:spPr bwMode="auto">
          <a:xfrm>
            <a:off x="381000" y="2286000"/>
            <a:ext cx="8305800" cy="22383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"Your mark is: "</a:t>
            </a:r>
            <a:r>
              <a:rPr lang="en-AU" altLang="el-GR" sz="2000" b="1" dirty="0">
                <a:latin typeface="Courier New" panose="02070309020205020404" pitchFamily="49" charset="0"/>
              </a:rPr>
              <a:t> + mark);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if</a:t>
            </a:r>
            <a:r>
              <a:rPr lang="en-AU" altLang="el-GR" sz="2000" b="1" dirty="0">
                <a:latin typeface="Courier New" panose="02070309020205020404" pitchFamily="49" charset="0"/>
              </a:rPr>
              <a:t> (mark &gt; 70)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"well done!"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"Talk to your tutor for details"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</p:txBody>
      </p:sp>
      <p:sp>
        <p:nvSpPr>
          <p:cNvPr id="16388" name="Text Box 1028"/>
          <p:cNvSpPr txBox="1">
            <a:spLocks noChangeArrowheads="1"/>
          </p:cNvSpPr>
          <p:nvPr/>
        </p:nvSpPr>
        <p:spPr bwMode="auto">
          <a:xfrm>
            <a:off x="381000" y="17526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>
                <a:latin typeface="Arial" panose="020B0604020202020204" pitchFamily="34" charset="0"/>
              </a:rPr>
              <a:t>Παράδειγμα</a:t>
            </a:r>
            <a:r>
              <a:rPr lang="en-AU" altLang="el-GR" sz="2400"/>
              <a:t>: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4054A94B-D634-F743-D901-0F72D2A72503}"/>
              </a:ext>
            </a:extLst>
          </p:cNvPr>
          <p:cNvSpPr/>
          <p:nvPr/>
        </p:nvSpPr>
        <p:spPr bwMode="auto">
          <a:xfrm>
            <a:off x="251520" y="2276872"/>
            <a:ext cx="8640960" cy="3024336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D7A88E41-EA3F-2822-9355-DFF36FB2FE8D}"/>
              </a:ext>
            </a:extLst>
          </p:cNvPr>
          <p:cNvSpPr/>
          <p:nvPr/>
        </p:nvSpPr>
        <p:spPr bwMode="auto">
          <a:xfrm>
            <a:off x="323528" y="2348880"/>
            <a:ext cx="8496944" cy="288032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40122FA9-B1F7-7747-3C5A-A8DFED6D888E}"/>
              </a:ext>
            </a:extLst>
          </p:cNvPr>
          <p:cNvSpPr/>
          <p:nvPr/>
        </p:nvSpPr>
        <p:spPr bwMode="auto">
          <a:xfrm>
            <a:off x="395537" y="2420888"/>
            <a:ext cx="8352927" cy="2736304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69BF7BC0-1E62-68C9-516F-AC888820AA94}"/>
              </a:ext>
            </a:extLst>
          </p:cNvPr>
          <p:cNvSpPr/>
          <p:nvPr/>
        </p:nvSpPr>
        <p:spPr bwMode="auto">
          <a:xfrm>
            <a:off x="467544" y="2492896"/>
            <a:ext cx="8208912" cy="252028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4507EFD5-EC5D-0601-FB5D-81F78DB49CA8}"/>
              </a:ext>
            </a:extLst>
          </p:cNvPr>
          <p:cNvSpPr/>
          <p:nvPr/>
        </p:nvSpPr>
        <p:spPr bwMode="auto">
          <a:xfrm>
            <a:off x="467544" y="2996952"/>
            <a:ext cx="8208912" cy="1512168"/>
          </a:xfrm>
          <a:prstGeom prst="roundRect">
            <a:avLst>
              <a:gd name="adj" fmla="val 3537"/>
            </a:avLst>
          </a:prstGeom>
          <a:solidFill>
            <a:srgbClr val="CC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85A6153B-8429-DCB1-BD2A-1727104864EC}"/>
              </a:ext>
            </a:extLst>
          </p:cNvPr>
          <p:cNvSpPr/>
          <p:nvPr/>
        </p:nvSpPr>
        <p:spPr bwMode="auto">
          <a:xfrm>
            <a:off x="1007094" y="3356992"/>
            <a:ext cx="7597353" cy="43204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E460978E-1A6C-3DF1-1023-8BE84F519857}"/>
              </a:ext>
            </a:extLst>
          </p:cNvPr>
          <p:cNvSpPr/>
          <p:nvPr/>
        </p:nvSpPr>
        <p:spPr bwMode="auto">
          <a:xfrm>
            <a:off x="997359" y="4005064"/>
            <a:ext cx="7567092" cy="36087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772400" cy="565150"/>
          </a:xfrm>
        </p:spPr>
        <p:txBody>
          <a:bodyPr/>
          <a:lstStyle/>
          <a:p>
            <a:r>
              <a:rPr lang="el-GR" altLang="el-GR" sz="3600"/>
              <a:t>Λήψη αποφάσεων </a:t>
            </a:r>
            <a:r>
              <a:rPr lang="en-AU" altLang="el-GR" sz="3600"/>
              <a:t>(2)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81000" y="2438400"/>
            <a:ext cx="8305800" cy="28479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"Your mark is: "</a:t>
            </a:r>
            <a:r>
              <a:rPr lang="en-AU" altLang="el-GR" sz="2000" b="1" dirty="0">
                <a:latin typeface="Courier New" panose="02070309020205020404" pitchFamily="49" charset="0"/>
              </a:rPr>
              <a:t> + mark);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if</a:t>
            </a:r>
            <a:r>
              <a:rPr lang="en-AU" altLang="el-GR" sz="2000" b="1" dirty="0">
                <a:latin typeface="Courier New" panose="02070309020205020404" pitchFamily="49" charset="0"/>
              </a:rPr>
              <a:t>(mark &gt;= 50)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"You have passed."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else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"Please try again."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"Talk to your tutor for details"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381000" y="19050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/>
              <a:t>Άλλο ένα παράδειγμα</a:t>
            </a:r>
            <a:r>
              <a:rPr lang="en-AU" altLang="el-GR" sz="2400"/>
              <a:t>: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4128E706-0549-229E-276A-0C60341F9B7E}"/>
              </a:ext>
            </a:extLst>
          </p:cNvPr>
          <p:cNvSpPr/>
          <p:nvPr/>
        </p:nvSpPr>
        <p:spPr bwMode="auto">
          <a:xfrm>
            <a:off x="1691680" y="2852936"/>
            <a:ext cx="5616624" cy="3384376"/>
          </a:xfrm>
          <a:prstGeom prst="roundRect">
            <a:avLst>
              <a:gd name="adj" fmla="val 3537"/>
            </a:avLst>
          </a:prstGeom>
          <a:solidFill>
            <a:srgbClr val="CC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154632CE-90DD-5AC7-8F18-CDBDCF146531}"/>
              </a:ext>
            </a:extLst>
          </p:cNvPr>
          <p:cNvSpPr/>
          <p:nvPr/>
        </p:nvSpPr>
        <p:spPr bwMode="auto">
          <a:xfrm>
            <a:off x="1691680" y="1268760"/>
            <a:ext cx="5616624" cy="1440160"/>
          </a:xfrm>
          <a:prstGeom prst="roundRect">
            <a:avLst>
              <a:gd name="adj" fmla="val 3537"/>
            </a:avLst>
          </a:prstGeom>
          <a:solidFill>
            <a:srgbClr val="CC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B5009C02-10E1-447B-AEFF-D7CA85930021}"/>
              </a:ext>
            </a:extLst>
          </p:cNvPr>
          <p:cNvSpPr/>
          <p:nvPr/>
        </p:nvSpPr>
        <p:spPr bwMode="auto">
          <a:xfrm>
            <a:off x="2411760" y="1628800"/>
            <a:ext cx="4824536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96F872A2-0ED0-91D9-7261-E3B4CC74D4EA}"/>
              </a:ext>
            </a:extLst>
          </p:cNvPr>
          <p:cNvSpPr/>
          <p:nvPr/>
        </p:nvSpPr>
        <p:spPr bwMode="auto">
          <a:xfrm>
            <a:off x="2411760" y="2276872"/>
            <a:ext cx="4824536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C6DFA521-D489-C6C6-9F4F-EFF92BE0B79A}"/>
              </a:ext>
            </a:extLst>
          </p:cNvPr>
          <p:cNvSpPr/>
          <p:nvPr/>
        </p:nvSpPr>
        <p:spPr bwMode="auto">
          <a:xfrm>
            <a:off x="2411760" y="3356992"/>
            <a:ext cx="4824536" cy="93610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964CEDA3-CA15-7AC6-5C06-8821FED476F5}"/>
              </a:ext>
            </a:extLst>
          </p:cNvPr>
          <p:cNvSpPr/>
          <p:nvPr/>
        </p:nvSpPr>
        <p:spPr bwMode="auto">
          <a:xfrm>
            <a:off x="2411760" y="5013176"/>
            <a:ext cx="4824536" cy="93610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772400" cy="565150"/>
          </a:xfrm>
        </p:spPr>
        <p:txBody>
          <a:bodyPr/>
          <a:lstStyle/>
          <a:p>
            <a:r>
              <a:rPr lang="el-GR" altLang="el-GR" sz="3600"/>
              <a:t>Η εντολή επιλογής </a:t>
            </a:r>
            <a:r>
              <a:rPr lang="en-AU" altLang="el-GR" sz="3600" b="1"/>
              <a:t>if</a:t>
            </a:r>
            <a:r>
              <a:rPr lang="en-AU" altLang="el-GR"/>
              <a:t> 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752600" y="1323975"/>
            <a:ext cx="5486400" cy="1323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if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l-GR" altLang="el-GR" sz="2000" b="1" dirty="0">
                <a:latin typeface="Courier New" panose="02070309020205020404" pitchFamily="49" charset="0"/>
              </a:rPr>
              <a:t>συνθήκη</a:t>
            </a:r>
            <a:r>
              <a:rPr lang="en-AU" altLang="el-GR" sz="2000" b="1" dirty="0">
                <a:latin typeface="Courier New" panose="020703090202050204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</a:t>
            </a:r>
            <a:r>
              <a:rPr lang="el-GR" altLang="el-GR" sz="2000" b="1" dirty="0">
                <a:latin typeface="Courier New" panose="02070309020205020404" pitchFamily="49" charset="0"/>
              </a:rPr>
              <a:t>εντολή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else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l-GR" altLang="el-GR" sz="2000" b="1" dirty="0">
                <a:latin typeface="Courier New" panose="02070309020205020404" pitchFamily="49" charset="0"/>
              </a:rPr>
              <a:t> εντολή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752600" y="2847975"/>
            <a:ext cx="5486400" cy="3400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if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l-GR" altLang="el-GR" sz="2000" b="1" dirty="0">
                <a:latin typeface="Courier New" panose="02070309020205020404" pitchFamily="49" charset="0"/>
              </a:rPr>
              <a:t>συνθήκη</a:t>
            </a:r>
            <a:r>
              <a:rPr lang="en-AU" altLang="el-GR" sz="2000" b="1" dirty="0">
                <a:latin typeface="Courier New" panose="02070309020205020404" pitchFamily="49" charset="0"/>
              </a:rPr>
              <a:t>)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b="1" dirty="0">
                <a:latin typeface="Courier New" panose="02070309020205020404" pitchFamily="49" charset="0"/>
              </a:rPr>
              <a:t>    εντολή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b="1" dirty="0">
                <a:latin typeface="Courier New" panose="02070309020205020404" pitchFamily="49" charset="0"/>
              </a:rPr>
              <a:t>    εντολή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else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b="1" dirty="0">
                <a:latin typeface="Courier New" panose="02070309020205020404" pitchFamily="49" charset="0"/>
              </a:rPr>
              <a:t>    εντολή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b="1" dirty="0">
                <a:latin typeface="Courier New" panose="02070309020205020404" pitchFamily="49" charset="0"/>
              </a:rPr>
              <a:t>    εντολή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B2538169-C052-1385-F98B-0FE232118149}"/>
              </a:ext>
            </a:extLst>
          </p:cNvPr>
          <p:cNvSpPr/>
          <p:nvPr/>
        </p:nvSpPr>
        <p:spPr bwMode="auto">
          <a:xfrm>
            <a:off x="1619672" y="3933056"/>
            <a:ext cx="5616624" cy="1800200"/>
          </a:xfrm>
          <a:prstGeom prst="roundRect">
            <a:avLst>
              <a:gd name="adj" fmla="val 3537"/>
            </a:avLst>
          </a:prstGeom>
          <a:solidFill>
            <a:srgbClr val="CC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46A553DF-7BD3-C485-9841-2831A15CB1CB}"/>
              </a:ext>
            </a:extLst>
          </p:cNvPr>
          <p:cNvSpPr/>
          <p:nvPr/>
        </p:nvSpPr>
        <p:spPr bwMode="auto">
          <a:xfrm>
            <a:off x="2267744" y="4221088"/>
            <a:ext cx="4896544" cy="115212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Τμήματα κώδικα </a:t>
            </a:r>
            <a:r>
              <a:rPr lang="el-GR" altLang="el-GR" sz="2400"/>
              <a:t>(</a:t>
            </a:r>
            <a:r>
              <a:rPr lang="en-US" altLang="el-GR" sz="2400"/>
              <a:t>b</a:t>
            </a:r>
            <a:r>
              <a:rPr lang="en-AU" altLang="el-GR" sz="2400"/>
              <a:t>locks</a:t>
            </a:r>
            <a:r>
              <a:rPr lang="el-GR" altLang="el-GR" sz="2400"/>
              <a:t>)</a:t>
            </a:r>
            <a:endParaRPr lang="en-AU" altLang="el-GR" sz="2400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676400" y="3962400"/>
            <a:ext cx="5486400" cy="175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</a:t>
            </a:r>
            <a:r>
              <a:rPr lang="el-GR" altLang="el-GR" sz="2000" b="1">
                <a:latin typeface="Courier New" panose="02070309020205020404" pitchFamily="49" charset="0"/>
              </a:rPr>
              <a:t>   εντολή</a:t>
            </a:r>
            <a:r>
              <a:rPr lang="en-AU" altLang="el-GR" sz="2000" b="1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b="1">
                <a:latin typeface="Courier New" panose="02070309020205020404" pitchFamily="49" charset="0"/>
              </a:rPr>
              <a:t>   </a:t>
            </a:r>
            <a:r>
              <a:rPr lang="en-AU" altLang="el-GR" sz="2000" b="1">
                <a:latin typeface="Courier New" panose="02070309020205020404" pitchFamily="49" charset="0"/>
              </a:rPr>
              <a:t> </a:t>
            </a:r>
            <a:r>
              <a:rPr lang="el-GR" altLang="el-GR" sz="2000" b="1">
                <a:latin typeface="Courier New" panose="02070309020205020404" pitchFamily="49" charset="0"/>
              </a:rPr>
              <a:t>εντολή</a:t>
            </a:r>
            <a:r>
              <a:rPr lang="en-AU" altLang="el-GR" sz="2000" b="1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b="1">
                <a:latin typeface="Courier New" panose="02070309020205020404" pitchFamily="49" charset="0"/>
              </a:rPr>
              <a:t>   </a:t>
            </a:r>
            <a:r>
              <a:rPr lang="en-AU" altLang="el-GR" sz="2000" b="1">
                <a:latin typeface="Courier New" panose="02070309020205020404" pitchFamily="49" charset="0"/>
              </a:rPr>
              <a:t> </a:t>
            </a:r>
            <a:r>
              <a:rPr lang="el-GR" altLang="el-GR" sz="2000" b="1">
                <a:latin typeface="Courier New" panose="02070309020205020404" pitchFamily="49" charset="0"/>
              </a:rPr>
              <a:t>εντολή</a:t>
            </a:r>
            <a:r>
              <a:rPr lang="en-AU" altLang="el-GR" sz="2000" b="1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09600" y="1600200"/>
            <a:ext cx="77724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>
                <a:latin typeface="Arial" panose="020B0604020202020204" pitchFamily="34" charset="0"/>
              </a:rPr>
              <a:t>Τα άγκιστρα  </a:t>
            </a:r>
            <a:r>
              <a:rPr lang="en-AU" altLang="el-GR" sz="2400">
                <a:latin typeface="Arial" panose="020B0604020202020204" pitchFamily="34" charset="0"/>
              </a:rPr>
              <a:t>{ } </a:t>
            </a:r>
            <a:r>
              <a:rPr lang="el-GR" altLang="el-GR" sz="2400">
                <a:latin typeface="Arial" panose="020B0604020202020204" pitchFamily="34" charset="0"/>
              </a:rPr>
              <a:t> ομαδοποιούν το σύνολο των εντολών που περικλείουν. Το σύνολο των εντολών αυτών καλείται «τμήμα κώδικα». Τα τμήματα κώδικα αντιμετωπίζονται σαν μια απλή εντολή από τις δομές έλεγχου ροής.  </a:t>
            </a:r>
            <a:endParaRPr lang="en-AU" altLang="el-GR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B61F670E-15B8-4A07-9D6F-D11B4866E2B3}"/>
              </a:ext>
            </a:extLst>
          </p:cNvPr>
          <p:cNvSpPr/>
          <p:nvPr/>
        </p:nvSpPr>
        <p:spPr bwMode="auto">
          <a:xfrm>
            <a:off x="467544" y="1268760"/>
            <a:ext cx="5760640" cy="2664296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66F5AF42-24C7-EAB5-8343-749FFFD46AFB}"/>
              </a:ext>
            </a:extLst>
          </p:cNvPr>
          <p:cNvSpPr/>
          <p:nvPr/>
        </p:nvSpPr>
        <p:spPr bwMode="auto">
          <a:xfrm>
            <a:off x="539552" y="1340768"/>
            <a:ext cx="5616624" cy="252028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6CA8313B-5D0D-34A3-E436-F304E2BF9FDF}"/>
              </a:ext>
            </a:extLst>
          </p:cNvPr>
          <p:cNvSpPr/>
          <p:nvPr/>
        </p:nvSpPr>
        <p:spPr bwMode="auto">
          <a:xfrm>
            <a:off x="611560" y="1412776"/>
            <a:ext cx="5472608" cy="2376264"/>
          </a:xfrm>
          <a:prstGeom prst="roundRect">
            <a:avLst>
              <a:gd name="adj" fmla="val 3537"/>
            </a:avLst>
          </a:prstGeom>
          <a:solidFill>
            <a:srgbClr val="CCE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D3A9FDB1-8D72-5B57-6A43-FEE5472EB668}"/>
              </a:ext>
            </a:extLst>
          </p:cNvPr>
          <p:cNvSpPr/>
          <p:nvPr/>
        </p:nvSpPr>
        <p:spPr bwMode="auto">
          <a:xfrm>
            <a:off x="1115616" y="1916832"/>
            <a:ext cx="4752528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372A3BB5-5772-ED51-6BEA-7CE17773C0B4}"/>
              </a:ext>
            </a:extLst>
          </p:cNvPr>
          <p:cNvSpPr/>
          <p:nvPr/>
        </p:nvSpPr>
        <p:spPr bwMode="auto">
          <a:xfrm>
            <a:off x="1115616" y="3068960"/>
            <a:ext cx="4752528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Ορθογώνιο: Στρογγύλεμα γωνιών 14">
            <a:extLst>
              <a:ext uri="{FF2B5EF4-FFF2-40B4-BE49-F238E27FC236}">
                <a16:creationId xmlns:a16="http://schemas.microsoft.com/office/drawing/2014/main" id="{AA571144-F772-FDCE-E9C9-C64369217D2E}"/>
              </a:ext>
            </a:extLst>
          </p:cNvPr>
          <p:cNvSpPr/>
          <p:nvPr/>
        </p:nvSpPr>
        <p:spPr bwMode="auto">
          <a:xfrm>
            <a:off x="467544" y="4077072"/>
            <a:ext cx="5832648" cy="1584176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41244820-3F2F-41FF-62C5-652F21207052}"/>
              </a:ext>
            </a:extLst>
          </p:cNvPr>
          <p:cNvSpPr/>
          <p:nvPr/>
        </p:nvSpPr>
        <p:spPr bwMode="auto">
          <a:xfrm>
            <a:off x="539552" y="4149080"/>
            <a:ext cx="5688632" cy="144016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33C6678F-CB53-071D-D416-F39F23B2032B}"/>
              </a:ext>
            </a:extLst>
          </p:cNvPr>
          <p:cNvSpPr/>
          <p:nvPr/>
        </p:nvSpPr>
        <p:spPr bwMode="auto">
          <a:xfrm>
            <a:off x="611560" y="4221088"/>
            <a:ext cx="5544616" cy="1296144"/>
          </a:xfrm>
          <a:prstGeom prst="roundRect">
            <a:avLst>
              <a:gd name="adj" fmla="val 3537"/>
            </a:avLst>
          </a:prstGeom>
          <a:solidFill>
            <a:srgbClr val="CCE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B34FEEE2-7D3D-5869-1B2A-757D7577CC18}"/>
              </a:ext>
            </a:extLst>
          </p:cNvPr>
          <p:cNvSpPr/>
          <p:nvPr/>
        </p:nvSpPr>
        <p:spPr bwMode="auto">
          <a:xfrm>
            <a:off x="1187624" y="4797152"/>
            <a:ext cx="4752528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Ορθογώνιο: Στρογγύλεμα γωνιών 16">
            <a:extLst>
              <a:ext uri="{FF2B5EF4-FFF2-40B4-BE49-F238E27FC236}">
                <a16:creationId xmlns:a16="http://schemas.microsoft.com/office/drawing/2014/main" id="{9800800E-F421-6721-596E-541D9CF7BAC4}"/>
              </a:ext>
            </a:extLst>
          </p:cNvPr>
          <p:cNvSpPr/>
          <p:nvPr/>
        </p:nvSpPr>
        <p:spPr bwMode="auto">
          <a:xfrm>
            <a:off x="2843808" y="2636912"/>
            <a:ext cx="5832648" cy="1584176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Ορθογώνιο: Στρογγύλεμα γωνιών 17">
            <a:extLst>
              <a:ext uri="{FF2B5EF4-FFF2-40B4-BE49-F238E27FC236}">
                <a16:creationId xmlns:a16="http://schemas.microsoft.com/office/drawing/2014/main" id="{36FCE337-3B79-51F5-EBAB-4002F0FB19EB}"/>
              </a:ext>
            </a:extLst>
          </p:cNvPr>
          <p:cNvSpPr/>
          <p:nvPr/>
        </p:nvSpPr>
        <p:spPr bwMode="auto">
          <a:xfrm>
            <a:off x="2915816" y="2708920"/>
            <a:ext cx="5688632" cy="144016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Ορθογώνιο: Στρογγύλεμα γωνιών 18">
            <a:extLst>
              <a:ext uri="{FF2B5EF4-FFF2-40B4-BE49-F238E27FC236}">
                <a16:creationId xmlns:a16="http://schemas.microsoft.com/office/drawing/2014/main" id="{16B771F8-6566-C659-2F3D-74BB79F75327}"/>
              </a:ext>
            </a:extLst>
          </p:cNvPr>
          <p:cNvSpPr/>
          <p:nvPr/>
        </p:nvSpPr>
        <p:spPr bwMode="auto">
          <a:xfrm>
            <a:off x="2843808" y="4869160"/>
            <a:ext cx="5832648" cy="1584176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Ορθογώνιο: Στρογγύλεμα γωνιών 19">
            <a:extLst>
              <a:ext uri="{FF2B5EF4-FFF2-40B4-BE49-F238E27FC236}">
                <a16:creationId xmlns:a16="http://schemas.microsoft.com/office/drawing/2014/main" id="{852D2E9E-59AF-6929-78E8-AE46BA6F453D}"/>
              </a:ext>
            </a:extLst>
          </p:cNvPr>
          <p:cNvSpPr/>
          <p:nvPr/>
        </p:nvSpPr>
        <p:spPr bwMode="auto">
          <a:xfrm>
            <a:off x="2915816" y="4941168"/>
            <a:ext cx="5688632" cy="144016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7773C2B8-B237-443D-C983-DA4AD2418DB6}"/>
              </a:ext>
            </a:extLst>
          </p:cNvPr>
          <p:cNvSpPr/>
          <p:nvPr/>
        </p:nvSpPr>
        <p:spPr bwMode="auto">
          <a:xfrm>
            <a:off x="2987824" y="5013176"/>
            <a:ext cx="5544616" cy="1296144"/>
          </a:xfrm>
          <a:prstGeom prst="roundRect">
            <a:avLst>
              <a:gd name="adj" fmla="val 3537"/>
            </a:avLst>
          </a:prstGeom>
          <a:solidFill>
            <a:srgbClr val="CC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D4D489D4-8062-897F-4BE0-A4B9F987A55A}"/>
              </a:ext>
            </a:extLst>
          </p:cNvPr>
          <p:cNvSpPr/>
          <p:nvPr/>
        </p:nvSpPr>
        <p:spPr bwMode="auto">
          <a:xfrm>
            <a:off x="2987824" y="2780928"/>
            <a:ext cx="5544616" cy="1296144"/>
          </a:xfrm>
          <a:prstGeom prst="roundRect">
            <a:avLst>
              <a:gd name="adj" fmla="val 3537"/>
            </a:avLst>
          </a:prstGeom>
          <a:solidFill>
            <a:srgbClr val="CCCC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3AE40108-9DEE-C1B2-70CF-EF7E485BAC33}"/>
              </a:ext>
            </a:extLst>
          </p:cNvPr>
          <p:cNvSpPr/>
          <p:nvPr/>
        </p:nvSpPr>
        <p:spPr bwMode="auto">
          <a:xfrm>
            <a:off x="3563888" y="5589240"/>
            <a:ext cx="4752528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D0C684ED-7F11-DF5E-89FF-511D58D2FACE}"/>
              </a:ext>
            </a:extLst>
          </p:cNvPr>
          <p:cNvSpPr/>
          <p:nvPr/>
        </p:nvSpPr>
        <p:spPr bwMode="auto">
          <a:xfrm>
            <a:off x="3563888" y="3284984"/>
            <a:ext cx="4752528" cy="3600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Παραδείγματα</a:t>
            </a:r>
            <a:endParaRPr lang="en-AU" altLang="el-GR" sz="3600"/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609600" y="1447800"/>
            <a:ext cx="5486400" cy="2301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if</a:t>
            </a:r>
            <a:r>
              <a:rPr lang="en-AU" altLang="el-GR" sz="2000" b="1" dirty="0">
                <a:latin typeface="Courier New" panose="02070309020205020404" pitchFamily="49" charset="0"/>
              </a:rPr>
              <a:t>(value &gt;= 1 &amp;&amp; value &lt;= 10)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else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3048000" y="2819400"/>
            <a:ext cx="5486400" cy="1203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if</a:t>
            </a:r>
            <a:r>
              <a:rPr lang="en-AU" altLang="el-GR" sz="2000" b="1" dirty="0">
                <a:latin typeface="Courier New" panose="02070309020205020404" pitchFamily="49" charset="0"/>
              </a:rPr>
              <a:t>((value &gt;= 1) &amp;&amp; (value &lt;= 10))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762000" y="4267200"/>
            <a:ext cx="5486400" cy="1203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if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processFinished</a:t>
            </a:r>
            <a:r>
              <a:rPr lang="en-AU" altLang="el-GR" sz="2000" b="1" dirty="0">
                <a:latin typeface="Courier New" panose="02070309020205020404" pitchFamily="49" charset="0"/>
              </a:rPr>
              <a:t> == </a:t>
            </a:r>
            <a:r>
              <a:rPr lang="en-AU" altLang="el-GR" sz="2000" b="1" dirty="0">
                <a:solidFill>
                  <a:srgbClr val="00B0F0"/>
                </a:solidFill>
                <a:latin typeface="Courier New" panose="02070309020205020404" pitchFamily="49" charset="0"/>
              </a:rPr>
              <a:t>true</a:t>
            </a:r>
            <a:r>
              <a:rPr lang="en-AU" altLang="el-GR" sz="2000" b="1" dirty="0">
                <a:latin typeface="Courier New" panose="02070309020205020404" pitchFamily="49" charset="0"/>
              </a:rPr>
              <a:t>)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3200400" y="5105400"/>
            <a:ext cx="5486400" cy="1203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if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processFinished</a:t>
            </a:r>
            <a:r>
              <a:rPr lang="en-AU" altLang="el-GR" sz="2000" b="1" dirty="0">
                <a:latin typeface="Courier New" panose="02070309020205020404" pitchFamily="49" charset="0"/>
              </a:rPr>
              <a:t>)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6400800" y="4191000"/>
            <a:ext cx="1091644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i="1" dirty="0">
                <a:solidFill>
                  <a:srgbClr val="C00000"/>
                </a:solidFill>
                <a:latin typeface="Times" panose="02020603050405020304" pitchFamily="18" charset="0"/>
              </a:rPr>
              <a:t>άσχημο</a:t>
            </a:r>
            <a:endParaRPr lang="en-AU" altLang="el-GR" sz="2400" i="1" dirty="0">
              <a:solidFill>
                <a:srgbClr val="C00000"/>
              </a:solidFill>
              <a:latin typeface="Times" panose="02020603050405020304" pitchFamily="18" charset="0"/>
            </a:endParaRP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7308304" y="4509120"/>
            <a:ext cx="1300035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i="1" dirty="0">
                <a:solidFill>
                  <a:srgbClr val="00B050"/>
                </a:solidFill>
                <a:latin typeface="Times" panose="02020603050405020304" pitchFamily="18" charset="0"/>
              </a:rPr>
              <a:t>καλύτερο</a:t>
            </a:r>
            <a:endParaRPr lang="en-AU" altLang="el-GR" sz="2400" i="1" dirty="0">
              <a:solidFill>
                <a:srgbClr val="00B050"/>
              </a:solidFill>
              <a:latin typeface="Times" panose="02020603050405020304" pitchFamily="18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6400800" y="4869160"/>
            <a:ext cx="979512" cy="38864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 flipV="1">
            <a:off x="5029200" y="4495800"/>
            <a:ext cx="1343000" cy="1332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D830A69F-883B-3A74-8A84-928C26BF28A8}"/>
              </a:ext>
            </a:extLst>
          </p:cNvPr>
          <p:cNvSpPr/>
          <p:nvPr/>
        </p:nvSpPr>
        <p:spPr bwMode="auto">
          <a:xfrm>
            <a:off x="395536" y="2780928"/>
            <a:ext cx="4032448" cy="3456384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EF7273EB-936E-3CE2-DEE4-F0433DDD0AA4}"/>
              </a:ext>
            </a:extLst>
          </p:cNvPr>
          <p:cNvSpPr/>
          <p:nvPr/>
        </p:nvSpPr>
        <p:spPr bwMode="auto">
          <a:xfrm>
            <a:off x="467544" y="2852936"/>
            <a:ext cx="3888432" cy="3312368"/>
          </a:xfrm>
          <a:prstGeom prst="roundRect">
            <a:avLst>
              <a:gd name="adj" fmla="val 7094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AFD256DC-2336-0D1A-609E-A4EF749C43D7}"/>
              </a:ext>
            </a:extLst>
          </p:cNvPr>
          <p:cNvSpPr/>
          <p:nvPr/>
        </p:nvSpPr>
        <p:spPr bwMode="auto">
          <a:xfrm>
            <a:off x="539553" y="2924944"/>
            <a:ext cx="3744415" cy="3168352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9F14D02F-8451-3B9D-6FD7-A6C969E4178C}"/>
              </a:ext>
            </a:extLst>
          </p:cNvPr>
          <p:cNvSpPr/>
          <p:nvPr/>
        </p:nvSpPr>
        <p:spPr bwMode="auto">
          <a:xfrm>
            <a:off x="611560" y="2996952"/>
            <a:ext cx="3528392" cy="57606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24E78C33-6048-0FBA-BC2A-E581E78E8F38}"/>
              </a:ext>
            </a:extLst>
          </p:cNvPr>
          <p:cNvSpPr/>
          <p:nvPr/>
        </p:nvSpPr>
        <p:spPr bwMode="auto">
          <a:xfrm>
            <a:off x="611560" y="4149080"/>
            <a:ext cx="3528392" cy="57606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F512D242-2DAD-8D8D-82C4-B1B7DC006F73}"/>
              </a:ext>
            </a:extLst>
          </p:cNvPr>
          <p:cNvSpPr/>
          <p:nvPr/>
        </p:nvSpPr>
        <p:spPr bwMode="auto">
          <a:xfrm>
            <a:off x="611560" y="5445224"/>
            <a:ext cx="3528392" cy="57606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5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Τιμές βασικών τύπων και αναφορές</a:t>
            </a:r>
            <a:endParaRPr lang="en-AU" altLang="el-GR" sz="3600"/>
          </a:p>
        </p:txBody>
      </p:sp>
      <p:sp>
        <p:nvSpPr>
          <p:cNvPr id="2150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001000" cy="1219200"/>
          </a:xfrm>
        </p:spPr>
        <p:txBody>
          <a:bodyPr/>
          <a:lstStyle/>
          <a:p>
            <a:pPr>
              <a:lnSpc>
                <a:spcPct val="90000"/>
              </a:lnSpc>
              <a:buSzTx/>
            </a:pPr>
            <a:r>
              <a:rPr lang="el-GR" altLang="el-GR" sz="2400" dirty="0">
                <a:latin typeface="Arial" panose="020B0604020202020204" pitchFamily="34" charset="0"/>
              </a:rPr>
              <a:t>Τα δεδομένα βασικών τύπων αποθηκεύονται </a:t>
            </a:r>
            <a:r>
              <a:rPr lang="el-GR" altLang="el-GR" sz="2400" b="1" dirty="0">
                <a:latin typeface="Arial" panose="020B0604020202020204" pitchFamily="34" charset="0"/>
              </a:rPr>
              <a:t>κατ’ αξία</a:t>
            </a:r>
            <a:r>
              <a:rPr lang="el-GR" altLang="el-GR" sz="2800" dirty="0"/>
              <a:t> </a:t>
            </a:r>
            <a:r>
              <a:rPr lang="en-US" altLang="el-GR" sz="1800" dirty="0">
                <a:solidFill>
                  <a:srgbClr val="FF66FF"/>
                </a:solidFill>
              </a:rPr>
              <a:t>[</a:t>
            </a:r>
            <a:r>
              <a:rPr lang="en-AU" altLang="el-GR" sz="1800" dirty="0">
                <a:solidFill>
                  <a:srgbClr val="FF66FF"/>
                </a:solidFill>
              </a:rPr>
              <a:t>by value]</a:t>
            </a:r>
            <a:r>
              <a:rPr lang="en-AU" altLang="el-GR" sz="2400" dirty="0">
                <a:latin typeface="Arial" panose="020B0604020202020204" pitchFamily="34" charset="0"/>
              </a:rPr>
              <a:t>, </a:t>
            </a:r>
            <a:r>
              <a:rPr lang="el-GR" altLang="el-GR" sz="2400" dirty="0">
                <a:latin typeface="Arial" panose="020B0604020202020204" pitchFamily="34" charset="0"/>
              </a:rPr>
              <a:t>ενώ τα αντικείμενα αποθηκεύονται </a:t>
            </a:r>
            <a:r>
              <a:rPr lang="el-GR" altLang="el-GR" sz="2400" b="1" dirty="0">
                <a:latin typeface="Arial" panose="020B0604020202020204" pitchFamily="34" charset="0"/>
              </a:rPr>
              <a:t>κατ’ αναφορά</a:t>
            </a:r>
            <a:r>
              <a:rPr lang="el-GR" altLang="el-GR" sz="2800" dirty="0"/>
              <a:t> </a:t>
            </a:r>
            <a:r>
              <a:rPr lang="el-GR" altLang="el-GR" sz="1800" dirty="0">
                <a:solidFill>
                  <a:srgbClr val="FF66FF"/>
                </a:solidFill>
              </a:rPr>
              <a:t>[</a:t>
            </a:r>
            <a:r>
              <a:rPr lang="en-AU" altLang="el-GR" sz="1800" dirty="0">
                <a:solidFill>
                  <a:srgbClr val="FF66FF"/>
                </a:solidFill>
              </a:rPr>
              <a:t>by reference</a:t>
            </a:r>
            <a:r>
              <a:rPr lang="el-GR" altLang="el-GR" sz="1800" dirty="0">
                <a:solidFill>
                  <a:srgbClr val="FF66FF"/>
                </a:solidFill>
              </a:rPr>
              <a:t>]</a:t>
            </a:r>
            <a:endParaRPr lang="en-AU" altLang="el-GR" sz="1800" dirty="0">
              <a:solidFill>
                <a:srgbClr val="FF66FF"/>
              </a:solidFill>
            </a:endParaRPr>
          </a:p>
        </p:txBody>
      </p:sp>
      <p:sp>
        <p:nvSpPr>
          <p:cNvPr id="21508" name="Text Box 1028"/>
          <p:cNvSpPr txBox="1">
            <a:spLocks noChangeArrowheads="1"/>
          </p:cNvSpPr>
          <p:nvPr/>
        </p:nvSpPr>
        <p:spPr bwMode="auto">
          <a:xfrm>
            <a:off x="609600" y="3048000"/>
            <a:ext cx="35369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age = 42;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l-GR" altLang="el-GR" sz="20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father = </a:t>
            </a:r>
            <a:r>
              <a:rPr lang="en-AU" altLang="el-GR" sz="2000" b="1" dirty="0">
                <a:solidFill>
                  <a:srgbClr val="FF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000" b="1" dirty="0">
                <a:latin typeface="Courier New" panose="02070309020205020404" pitchFamily="49" charset="0"/>
              </a:rPr>
              <a:t> Person();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l-GR" altLang="el-GR" sz="20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name = </a:t>
            </a:r>
            <a:r>
              <a:rPr lang="en-AU" altLang="el-GR" sz="2000" b="1" dirty="0">
                <a:solidFill>
                  <a:srgbClr val="00B050"/>
                </a:solidFill>
                <a:latin typeface="Courier New" panose="02070309020205020404" pitchFamily="49" charset="0"/>
              </a:rPr>
              <a:t>"Fred"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</p:txBody>
      </p:sp>
      <p:sp>
        <p:nvSpPr>
          <p:cNvPr id="21509" name="Rectangle 1029"/>
          <p:cNvSpPr>
            <a:spLocks noChangeArrowheads="1"/>
          </p:cNvSpPr>
          <p:nvPr/>
        </p:nvSpPr>
        <p:spPr bwMode="auto">
          <a:xfrm>
            <a:off x="4572000" y="3048000"/>
            <a:ext cx="9144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1510" name="Rectangle 1030"/>
          <p:cNvSpPr>
            <a:spLocks noChangeArrowheads="1"/>
          </p:cNvSpPr>
          <p:nvPr/>
        </p:nvSpPr>
        <p:spPr bwMode="auto">
          <a:xfrm>
            <a:off x="4572000" y="4191000"/>
            <a:ext cx="9144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1511" name="Rectangle 1031"/>
          <p:cNvSpPr>
            <a:spLocks noChangeArrowheads="1"/>
          </p:cNvSpPr>
          <p:nvPr/>
        </p:nvSpPr>
        <p:spPr bwMode="auto">
          <a:xfrm>
            <a:off x="4572000" y="5334000"/>
            <a:ext cx="9144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1512" name="Text Box 1032"/>
          <p:cNvSpPr txBox="1">
            <a:spLocks noChangeArrowheads="1"/>
          </p:cNvSpPr>
          <p:nvPr/>
        </p:nvSpPr>
        <p:spPr bwMode="auto">
          <a:xfrm>
            <a:off x="4733925" y="3124200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42</a:t>
            </a:r>
          </a:p>
        </p:txBody>
      </p:sp>
      <p:sp>
        <p:nvSpPr>
          <p:cNvPr id="21513" name="AutoShape 1033"/>
          <p:cNvSpPr>
            <a:spLocks noChangeArrowheads="1"/>
          </p:cNvSpPr>
          <p:nvPr/>
        </p:nvSpPr>
        <p:spPr bwMode="auto">
          <a:xfrm>
            <a:off x="6477000" y="3886200"/>
            <a:ext cx="1371600" cy="990600"/>
          </a:xfrm>
          <a:prstGeom prst="roundRect">
            <a:avLst>
              <a:gd name="adj" fmla="val 25644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Person</a:t>
            </a:r>
          </a:p>
        </p:txBody>
      </p:sp>
      <p:sp>
        <p:nvSpPr>
          <p:cNvPr id="21514" name="AutoShape 1034"/>
          <p:cNvSpPr>
            <a:spLocks noChangeArrowheads="1"/>
          </p:cNvSpPr>
          <p:nvPr/>
        </p:nvSpPr>
        <p:spPr bwMode="auto">
          <a:xfrm>
            <a:off x="6477000" y="5181600"/>
            <a:ext cx="1371600" cy="990600"/>
          </a:xfrm>
          <a:prstGeom prst="roundRect">
            <a:avLst>
              <a:gd name="adj" fmla="val 25644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"Fred"</a:t>
            </a:r>
          </a:p>
        </p:txBody>
      </p:sp>
      <p:sp>
        <p:nvSpPr>
          <p:cNvPr id="21515" name="Line 1035"/>
          <p:cNvSpPr>
            <a:spLocks noChangeShapeType="1"/>
          </p:cNvSpPr>
          <p:nvPr/>
        </p:nvSpPr>
        <p:spPr bwMode="auto">
          <a:xfrm flipV="1">
            <a:off x="5029200" y="4419600"/>
            <a:ext cx="1447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1516" name="Oval 1036"/>
          <p:cNvSpPr>
            <a:spLocks noChangeArrowheads="1"/>
          </p:cNvSpPr>
          <p:nvPr/>
        </p:nvSpPr>
        <p:spPr bwMode="auto">
          <a:xfrm>
            <a:off x="4953000" y="4419600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1517" name="Line 1037"/>
          <p:cNvSpPr>
            <a:spLocks noChangeShapeType="1"/>
          </p:cNvSpPr>
          <p:nvPr/>
        </p:nvSpPr>
        <p:spPr bwMode="auto">
          <a:xfrm>
            <a:off x="5029200" y="5638800"/>
            <a:ext cx="1447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1518" name="Oval 1038"/>
          <p:cNvSpPr>
            <a:spLocks noChangeArrowheads="1"/>
          </p:cNvSpPr>
          <p:nvPr/>
        </p:nvSpPr>
        <p:spPr bwMode="auto">
          <a:xfrm>
            <a:off x="4953000" y="5562600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395DF41C-364B-0959-C265-EE0EF285F8A2}"/>
              </a:ext>
            </a:extLst>
          </p:cNvPr>
          <p:cNvSpPr/>
          <p:nvPr/>
        </p:nvSpPr>
        <p:spPr bwMode="auto">
          <a:xfrm>
            <a:off x="323528" y="3140968"/>
            <a:ext cx="3672408" cy="3096344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C5B68D70-EC62-FE82-8178-AEA92FD6E016}"/>
              </a:ext>
            </a:extLst>
          </p:cNvPr>
          <p:cNvSpPr/>
          <p:nvPr/>
        </p:nvSpPr>
        <p:spPr bwMode="auto">
          <a:xfrm>
            <a:off x="395536" y="3284984"/>
            <a:ext cx="3528392" cy="280831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D29DBF1D-496C-1502-D276-659D684190C5}"/>
              </a:ext>
            </a:extLst>
          </p:cNvPr>
          <p:cNvSpPr/>
          <p:nvPr/>
        </p:nvSpPr>
        <p:spPr bwMode="auto">
          <a:xfrm>
            <a:off x="467545" y="3356992"/>
            <a:ext cx="3384375" cy="2664296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3A44D8D2-5645-0E16-E4DE-9517DB5CB54A}"/>
              </a:ext>
            </a:extLst>
          </p:cNvPr>
          <p:cNvSpPr/>
          <p:nvPr/>
        </p:nvSpPr>
        <p:spPr bwMode="auto">
          <a:xfrm>
            <a:off x="539552" y="3429000"/>
            <a:ext cx="3240360" cy="72008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DB3DD447-5C54-05FB-EC72-A08ED63944C3}"/>
              </a:ext>
            </a:extLst>
          </p:cNvPr>
          <p:cNvSpPr/>
          <p:nvPr/>
        </p:nvSpPr>
        <p:spPr bwMode="auto">
          <a:xfrm>
            <a:off x="539552" y="5013176"/>
            <a:ext cx="3240360" cy="72008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001000" cy="565150"/>
          </a:xfrm>
        </p:spPr>
        <p:txBody>
          <a:bodyPr/>
          <a:lstStyle/>
          <a:p>
            <a:r>
              <a:rPr lang="el-GR" altLang="el-GR" sz="3600"/>
              <a:t>Η εντολή καταχώρησης (για 2</a:t>
            </a:r>
            <a:r>
              <a:rPr lang="el-GR" altLang="el-GR" sz="3600" baseline="30000"/>
              <a:t>η</a:t>
            </a:r>
            <a:r>
              <a:rPr lang="el-GR" altLang="el-GR" sz="3600"/>
              <a:t>  φορά)</a:t>
            </a:r>
            <a:endParaRPr lang="en-AU" altLang="el-GR" sz="360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1600200"/>
          </a:xfrm>
        </p:spPr>
        <p:txBody>
          <a:bodyPr/>
          <a:lstStyle/>
          <a:p>
            <a:r>
              <a:rPr lang="el-GR" altLang="el-GR" sz="2400" dirty="0">
                <a:latin typeface="Arial" panose="020B0604020202020204" pitchFamily="34" charset="0"/>
              </a:rPr>
              <a:t>Η καταχώρηση γίνεται κατ’ αξία για τους βασικούς τύπους δεδομένων και κατ’ αναφορά για τύπους αντικειμένων</a:t>
            </a:r>
            <a:endParaRPr lang="en-AU" altLang="el-GR" sz="2400" dirty="0">
              <a:latin typeface="Arial" panose="020B0604020202020204" pitchFamily="34" charset="0"/>
            </a:endParaRP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609600" y="3429000"/>
            <a:ext cx="292735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age = 42;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 err="1">
                <a:latin typeface="Courier New" panose="02070309020205020404" pitchFamily="49" charset="0"/>
              </a:rPr>
              <a:t>myAge</a:t>
            </a:r>
            <a:r>
              <a:rPr lang="en-AU" altLang="el-GR" sz="2000" b="1" dirty="0">
                <a:latin typeface="Courier New" panose="02070309020205020404" pitchFamily="49" charset="0"/>
              </a:rPr>
              <a:t> = age;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l-GR" altLang="el-GR" sz="20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p1 = </a:t>
            </a:r>
            <a:r>
              <a:rPr lang="en-AU" altLang="el-GR" sz="2000" b="1" dirty="0">
                <a:solidFill>
                  <a:srgbClr val="FF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000" b="1" dirty="0">
                <a:latin typeface="Courier New" panose="02070309020205020404" pitchFamily="49" charset="0"/>
              </a:rPr>
              <a:t> Person();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p2 = p1;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4572000" y="3352800"/>
            <a:ext cx="9144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4572000" y="4495800"/>
            <a:ext cx="9144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4572000" y="5638800"/>
            <a:ext cx="9144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4733925" y="3429000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42</a:t>
            </a:r>
          </a:p>
        </p:txBody>
      </p:sp>
      <p:sp>
        <p:nvSpPr>
          <p:cNvPr id="22537" name="AutoShape 9"/>
          <p:cNvSpPr>
            <a:spLocks noChangeArrowheads="1"/>
          </p:cNvSpPr>
          <p:nvPr/>
        </p:nvSpPr>
        <p:spPr bwMode="auto">
          <a:xfrm>
            <a:off x="6477000" y="4495800"/>
            <a:ext cx="1371600" cy="990600"/>
          </a:xfrm>
          <a:prstGeom prst="roundRect">
            <a:avLst>
              <a:gd name="adj" fmla="val 25644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Person</a:t>
            </a:r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5029200" y="4800600"/>
            <a:ext cx="1447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2539" name="Oval 11"/>
          <p:cNvSpPr>
            <a:spLocks noChangeArrowheads="1"/>
          </p:cNvSpPr>
          <p:nvPr/>
        </p:nvSpPr>
        <p:spPr bwMode="auto">
          <a:xfrm>
            <a:off x="4953000" y="4724400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 flipV="1">
            <a:off x="5029200" y="5181600"/>
            <a:ext cx="1447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2541" name="Oval 13"/>
          <p:cNvSpPr>
            <a:spLocks noChangeArrowheads="1"/>
          </p:cNvSpPr>
          <p:nvPr/>
        </p:nvSpPr>
        <p:spPr bwMode="auto">
          <a:xfrm>
            <a:off x="4953000" y="5867400"/>
            <a:ext cx="152400" cy="152400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7086600" y="3352800"/>
            <a:ext cx="9144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7239000" y="3429000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42</a:t>
            </a:r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3962400" y="3605213"/>
            <a:ext cx="565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i="1"/>
              <a:t>age</a:t>
            </a:r>
          </a:p>
        </p:txBody>
      </p:sp>
      <p:sp>
        <p:nvSpPr>
          <p:cNvPr id="22545" name="Text Box 17"/>
          <p:cNvSpPr txBox="1">
            <a:spLocks noChangeArrowheads="1"/>
          </p:cNvSpPr>
          <p:nvPr/>
        </p:nvSpPr>
        <p:spPr bwMode="auto">
          <a:xfrm>
            <a:off x="6096000" y="3605213"/>
            <a:ext cx="895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i="1"/>
              <a:t>myAge</a:t>
            </a:r>
            <a:endParaRPr lang="en-AU" altLang="el-GR" sz="2000" i="1"/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4035425" y="4748213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i="1"/>
              <a:t>p1</a:t>
            </a:r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4035425" y="5815013"/>
            <a:ext cx="501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 i="1"/>
              <a:t>p2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229600" cy="565150"/>
          </a:xfrm>
        </p:spPr>
        <p:txBody>
          <a:bodyPr/>
          <a:lstStyle/>
          <a:p>
            <a:r>
              <a:rPr lang="el-GR" altLang="el-GR" sz="2800" b="1"/>
              <a:t>Απλοί τύποι</a:t>
            </a:r>
            <a:r>
              <a:rPr lang="el-GR" altLang="el-GR" sz="2800"/>
              <a:t> σε αντιπαράθεση με </a:t>
            </a:r>
            <a:r>
              <a:rPr lang="el-GR" altLang="el-GR" sz="2800" b="1"/>
              <a:t>αντικείμενα</a:t>
            </a:r>
            <a:endParaRPr lang="en-AU" altLang="el-GR" sz="2800" b="1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772400" cy="68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400">
                <a:latin typeface="Arial" panose="020B0604020202020204" pitchFamily="34" charset="0"/>
              </a:rPr>
              <a:t>Η </a:t>
            </a:r>
            <a:r>
              <a:rPr lang="en-AU" altLang="el-GR" sz="2400">
                <a:latin typeface="Arial" panose="020B0604020202020204" pitchFamily="34" charset="0"/>
              </a:rPr>
              <a:t>Java </a:t>
            </a:r>
            <a:r>
              <a:rPr lang="el-GR" altLang="el-GR" sz="2400">
                <a:latin typeface="Arial" panose="020B0604020202020204" pitchFamily="34" charset="0"/>
              </a:rPr>
              <a:t>παρέχει τύπους αντικειμένων και τύπους βασικών δεδομένων</a:t>
            </a:r>
            <a:r>
              <a:rPr lang="el-GR" altLang="el-GR" sz="2400"/>
              <a:t> </a:t>
            </a:r>
            <a:r>
              <a:rPr lang="en-US" altLang="el-GR" sz="1600">
                <a:solidFill>
                  <a:srgbClr val="FF66FF"/>
                </a:solidFill>
                <a:latin typeface="Times" panose="02020603050405020304" pitchFamily="18" charset="0"/>
              </a:rPr>
              <a:t>[primitive data types]</a:t>
            </a:r>
            <a:endParaRPr lang="en-AU" altLang="el-GR" sz="1600">
              <a:solidFill>
                <a:srgbClr val="FF66FF"/>
              </a:solidFill>
              <a:latin typeface="Times" panose="02020603050405020304" pitchFamily="18" charset="0"/>
            </a:endParaRP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3400" y="2716213"/>
          <a:ext cx="4343400" cy="3840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505200" imgH="3098800" progId="MS_ClipArt_Gallery">
                  <p:embed/>
                </p:oleObj>
              </mc:Choice>
              <mc:Fallback>
                <p:oleObj r:id="rId2" imgW="3505200" imgH="3098800" progId="MS_ClipArt_Gallery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16213"/>
                        <a:ext cx="4343400" cy="3840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533400" y="2286000"/>
            <a:ext cx="44148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>
                <a:solidFill>
                  <a:schemeClr val="tx1"/>
                </a:solidFill>
                <a:latin typeface="Times" panose="02020603050405020304" pitchFamily="18" charset="0"/>
              </a:rPr>
              <a:t>Οι βασικοί τύποι δεδομένων είναι</a:t>
            </a:r>
            <a:r>
              <a:rPr lang="en-AU" altLang="el-GR" sz="2400">
                <a:solidFill>
                  <a:schemeClr val="tx1"/>
                </a:solidFill>
                <a:latin typeface="Times" panose="02020603050405020304" pitchFamily="18" charset="0"/>
              </a:rPr>
              <a:t>: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5257800" y="2286000"/>
            <a:ext cx="2703513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>
                <a:solidFill>
                  <a:schemeClr val="tx1"/>
                </a:solidFill>
                <a:latin typeface="Times" panose="02020603050405020304" pitchFamily="18" charset="0"/>
              </a:rPr>
              <a:t>Τυποι αντικειμένων</a:t>
            </a:r>
            <a:r>
              <a:rPr lang="en-AU" altLang="el-GR" sz="2400">
                <a:solidFill>
                  <a:schemeClr val="tx1"/>
                </a:solidFill>
                <a:latin typeface="Times" panose="02020603050405020304" pitchFamily="18" charset="0"/>
              </a:rPr>
              <a:t>: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 rot="20233978">
            <a:off x="1981200" y="3420152"/>
            <a:ext cx="2286000" cy="1567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rgbClr val="FF0000"/>
                </a:solidFill>
                <a:latin typeface="Times" panose="02020603050405020304" pitchFamily="18" charset="0"/>
              </a:rPr>
              <a:t>int, short, long, float, double, </a:t>
            </a:r>
            <a:r>
              <a:rPr lang="en-AU" altLang="el-GR" sz="2400" dirty="0" err="1">
                <a:solidFill>
                  <a:srgbClr val="FF0000"/>
                </a:solidFill>
                <a:latin typeface="Times" panose="02020603050405020304" pitchFamily="18" charset="0"/>
              </a:rPr>
              <a:t>boolean</a:t>
            </a:r>
            <a:r>
              <a:rPr lang="en-AU" altLang="el-GR" sz="2400" dirty="0">
                <a:solidFill>
                  <a:srgbClr val="FF0000"/>
                </a:solidFill>
                <a:latin typeface="Times" panose="02020603050405020304" pitchFamily="18" charset="0"/>
              </a:rPr>
              <a:t>, char, byte</a:t>
            </a:r>
          </a:p>
        </p:txBody>
      </p:sp>
      <p:sp>
        <p:nvSpPr>
          <p:cNvPr id="5128" name="AutoShape 8"/>
          <p:cNvSpPr>
            <a:spLocks noChangeArrowheads="1"/>
          </p:cNvSpPr>
          <p:nvPr/>
        </p:nvSpPr>
        <p:spPr bwMode="auto">
          <a:xfrm>
            <a:off x="5334000" y="2879725"/>
            <a:ext cx="3365500" cy="1343025"/>
          </a:xfrm>
          <a:prstGeom prst="horizontalScroll">
            <a:avLst>
              <a:gd name="adj" fmla="val 10708"/>
            </a:avLst>
          </a:pr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b="1"/>
              <a:t>Ολοι οι αλλοι</a:t>
            </a:r>
            <a:r>
              <a:rPr lang="en-AU" altLang="el-GR" sz="2000" b="1"/>
              <a:t>!</a:t>
            </a:r>
          </a:p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/>
              <a:t>(</a:t>
            </a:r>
            <a:r>
              <a:rPr lang="el-GR" altLang="el-GR" sz="2000"/>
              <a:t>περιλαμβανομένων των </a:t>
            </a:r>
            <a:r>
              <a:rPr lang="en-AU" altLang="el-GR" sz="2000"/>
              <a:t> Strings!)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Βασικοί τύποι δεδομένων</a:t>
            </a:r>
            <a:endParaRPr lang="en-AU" altLang="el-GR" sz="360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609600" y="1295400"/>
            <a:ext cx="7900988" cy="5018088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600" b="1" u="sng" dirty="0"/>
              <a:t>	</a:t>
            </a:r>
            <a:r>
              <a:rPr lang="el-GR" altLang="el-GR" sz="1600" b="1" u="sng" dirty="0"/>
              <a:t>τύπος</a:t>
            </a:r>
            <a:r>
              <a:rPr lang="en-AU" altLang="el-GR" sz="1600" b="1" u="sng" dirty="0"/>
              <a:t>		</a:t>
            </a:r>
            <a:r>
              <a:rPr lang="el-GR" altLang="el-GR" sz="1600" b="1" u="sng" dirty="0"/>
              <a:t>    μέγεθος (σε </a:t>
            </a:r>
            <a:r>
              <a:rPr lang="en-AU" altLang="el-GR" sz="1600" b="1" u="sng" dirty="0"/>
              <a:t>bit</a:t>
            </a:r>
            <a:r>
              <a:rPr lang="el-GR" altLang="el-GR" sz="1600" b="1" u="sng" dirty="0"/>
              <a:t>)</a:t>
            </a:r>
            <a:r>
              <a:rPr lang="en-AU" altLang="el-GR" sz="1600" b="1" u="sng" dirty="0"/>
              <a:t>	</a:t>
            </a:r>
            <a:r>
              <a:rPr lang="el-GR" altLang="el-GR" sz="1600" b="1" u="sng" dirty="0"/>
              <a:t>	ενδεικτικές τιμές</a:t>
            </a:r>
            <a:endParaRPr lang="en-AU" altLang="el-GR" sz="1600" b="1" u="sng" dirty="0"/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AU" altLang="el-GR" sz="1000" dirty="0"/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i="1" dirty="0">
                <a:latin typeface="Times" panose="02020603050405020304" pitchFamily="18" charset="0"/>
              </a:rPr>
              <a:t>Ακέραιοι </a:t>
            </a:r>
            <a:r>
              <a:rPr lang="el-GR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[</a:t>
            </a:r>
            <a:r>
              <a:rPr lang="en-AU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integral numbers</a:t>
            </a:r>
            <a:r>
              <a:rPr lang="el-GR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]</a:t>
            </a:r>
            <a:r>
              <a:rPr lang="en-AU" altLang="el-GR" sz="2000" dirty="0">
                <a:latin typeface="Times" panose="02020603050405020304" pitchFamily="18" charset="0"/>
              </a:rPr>
              <a:t>:</a:t>
            </a:r>
            <a:endParaRPr lang="en-AU" altLang="el-GR" sz="2400" dirty="0"/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 dirty="0"/>
              <a:t>	</a:t>
            </a:r>
            <a:r>
              <a:rPr lang="en-AU" altLang="el-GR" sz="2000" b="1" dirty="0">
                <a:latin typeface="Courier New" panose="02070309020205020404" pitchFamily="49" charset="0"/>
              </a:rPr>
              <a:t>byte			8		28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	short			16		28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	int			32		28, 034, 0x1C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	long			64		28L</a:t>
            </a:r>
            <a:endParaRPr lang="el-GR" altLang="el-GR" sz="2000" b="1" dirty="0"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i="1" dirty="0">
                <a:latin typeface="Times" panose="02020603050405020304" pitchFamily="18" charset="0"/>
              </a:rPr>
              <a:t>Αριθμοί κινητής υποδιαστολής 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[</a:t>
            </a:r>
            <a:r>
              <a:rPr lang="en-AU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floating point numbers</a:t>
            </a:r>
            <a:r>
              <a:rPr lang="el-GR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]</a:t>
            </a:r>
            <a:r>
              <a:rPr lang="en-AU" altLang="el-GR" sz="2000" dirty="0">
                <a:latin typeface="Times" panose="02020603050405020304" pitchFamily="18" charset="0"/>
              </a:rPr>
              <a:t>: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	float			32		1.234f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	double		64		1.234, 1.34e3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i="1" dirty="0"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i="1" dirty="0">
                <a:latin typeface="Times" panose="02020603050405020304" pitchFamily="18" charset="0"/>
              </a:rPr>
              <a:t>Λογικές τιμές </a:t>
            </a:r>
            <a:r>
              <a:rPr lang="el-GR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[</a:t>
            </a:r>
            <a:r>
              <a:rPr lang="en-AU" altLang="el-GR" sz="1600" dirty="0" err="1">
                <a:solidFill>
                  <a:srgbClr val="FF66FF"/>
                </a:solidFill>
                <a:latin typeface="Times" panose="02020603050405020304" pitchFamily="18" charset="0"/>
              </a:rPr>
              <a:t>boolean</a:t>
            </a:r>
            <a:r>
              <a:rPr lang="en-AU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 values</a:t>
            </a:r>
            <a:r>
              <a:rPr lang="el-GR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]</a:t>
            </a:r>
            <a:r>
              <a:rPr lang="en-AU" altLang="el-GR" sz="2000" dirty="0">
                <a:latin typeface="Times" panose="02020603050405020304" pitchFamily="18" charset="0"/>
              </a:rPr>
              <a:t>: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 dirty="0"/>
              <a:t>	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boolean</a:t>
            </a:r>
            <a:r>
              <a:rPr lang="en-AU" altLang="el-GR" sz="2000" b="1" dirty="0">
                <a:latin typeface="Courier New" panose="02070309020205020404" pitchFamily="49" charset="0"/>
              </a:rPr>
              <a:t>		8		true, false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AU" altLang="el-GR" sz="2000" b="1" i="1" dirty="0"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000" i="1" dirty="0">
                <a:latin typeface="Times" panose="02020603050405020304" pitchFamily="18" charset="0"/>
              </a:rPr>
              <a:t>Χαρακτήρες </a:t>
            </a:r>
            <a:r>
              <a:rPr lang="el-GR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[</a:t>
            </a:r>
            <a:r>
              <a:rPr lang="en-AU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characters</a:t>
            </a:r>
            <a:r>
              <a:rPr lang="el-GR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]</a:t>
            </a:r>
            <a:r>
              <a:rPr lang="en-AU" altLang="el-GR" sz="2000" dirty="0">
                <a:latin typeface="Times" panose="02020603050405020304" pitchFamily="18" charset="0"/>
              </a:rPr>
              <a:t>: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 dirty="0"/>
              <a:t>	</a:t>
            </a:r>
            <a:r>
              <a:rPr lang="en-AU" altLang="el-GR" sz="2000" b="1" dirty="0">
                <a:latin typeface="Courier New" panose="02070309020205020404" pitchFamily="49" charset="0"/>
              </a:rPr>
              <a:t>char			16		'c', '\u4567'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58B9B08F-D6A8-6FFD-D232-6C5A7B000618}"/>
              </a:ext>
            </a:extLst>
          </p:cNvPr>
          <p:cNvSpPr/>
          <p:nvPr/>
        </p:nvSpPr>
        <p:spPr bwMode="auto">
          <a:xfrm>
            <a:off x="467544" y="4149080"/>
            <a:ext cx="7920880" cy="1584176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59C9FBFC-9EE4-C45E-B1AB-55C9F399447B}"/>
              </a:ext>
            </a:extLst>
          </p:cNvPr>
          <p:cNvSpPr/>
          <p:nvPr/>
        </p:nvSpPr>
        <p:spPr bwMode="auto">
          <a:xfrm>
            <a:off x="539552" y="4221088"/>
            <a:ext cx="7704856" cy="144016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C9DEF7CF-4E82-4C57-81B4-2EC5DC391FB3}"/>
              </a:ext>
            </a:extLst>
          </p:cNvPr>
          <p:cNvSpPr/>
          <p:nvPr/>
        </p:nvSpPr>
        <p:spPr bwMode="auto">
          <a:xfrm>
            <a:off x="611560" y="4293096"/>
            <a:ext cx="7488832" cy="1296144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5FA4F18F-706C-7DC7-DC5B-A9E6B9339906}"/>
              </a:ext>
            </a:extLst>
          </p:cNvPr>
          <p:cNvSpPr/>
          <p:nvPr/>
        </p:nvSpPr>
        <p:spPr bwMode="auto">
          <a:xfrm>
            <a:off x="683568" y="4365104"/>
            <a:ext cx="6984776" cy="115212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837F036-3383-5786-448E-A2BCC3A8113F}"/>
              </a:ext>
            </a:extLst>
          </p:cNvPr>
          <p:cNvSpPr/>
          <p:nvPr/>
        </p:nvSpPr>
        <p:spPr bwMode="auto">
          <a:xfrm>
            <a:off x="467544" y="1268760"/>
            <a:ext cx="7920880" cy="2304256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BADFCFBC-C9A5-5B37-251B-684AB643D15B}"/>
              </a:ext>
            </a:extLst>
          </p:cNvPr>
          <p:cNvSpPr/>
          <p:nvPr/>
        </p:nvSpPr>
        <p:spPr bwMode="auto">
          <a:xfrm>
            <a:off x="539552" y="1340768"/>
            <a:ext cx="7704856" cy="21602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11C37E94-F419-428D-8A76-965D8D0465B5}"/>
              </a:ext>
            </a:extLst>
          </p:cNvPr>
          <p:cNvSpPr/>
          <p:nvPr/>
        </p:nvSpPr>
        <p:spPr bwMode="auto">
          <a:xfrm>
            <a:off x="611560" y="1412776"/>
            <a:ext cx="7488832" cy="2016224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8B22A6CE-A2C9-9E20-C1EC-054C86BEB217}"/>
              </a:ext>
            </a:extLst>
          </p:cNvPr>
          <p:cNvSpPr/>
          <p:nvPr/>
        </p:nvSpPr>
        <p:spPr bwMode="auto">
          <a:xfrm>
            <a:off x="683568" y="1484784"/>
            <a:ext cx="6984776" cy="72008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43A12096-0A29-56A6-47C6-C5D83C0D2654}"/>
              </a:ext>
            </a:extLst>
          </p:cNvPr>
          <p:cNvSpPr/>
          <p:nvPr/>
        </p:nvSpPr>
        <p:spPr bwMode="auto">
          <a:xfrm>
            <a:off x="683568" y="2420888"/>
            <a:ext cx="6984776" cy="93610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17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7772400" cy="565150"/>
          </a:xfrm>
        </p:spPr>
        <p:txBody>
          <a:bodyPr/>
          <a:lstStyle/>
          <a:p>
            <a:r>
              <a:rPr lang="el-GR" altLang="el-GR" sz="3600"/>
              <a:t>Τυποι ακεραίων αριθμών</a:t>
            </a:r>
            <a:endParaRPr lang="en-AU" altLang="el-GR" sz="3600"/>
          </a:p>
        </p:txBody>
      </p:sp>
      <p:sp>
        <p:nvSpPr>
          <p:cNvPr id="7171" name="Text Box 1027"/>
          <p:cNvSpPr txBox="1">
            <a:spLocks noChangeArrowheads="1"/>
          </p:cNvSpPr>
          <p:nvPr/>
        </p:nvSpPr>
        <p:spPr bwMode="auto">
          <a:xfrm>
            <a:off x="609600" y="1447800"/>
            <a:ext cx="8091488" cy="4891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 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age = 35;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FF0000"/>
                </a:solidFill>
                <a:latin typeface="Courier New" panose="02070309020205020404" pitchFamily="49" charset="0"/>
              </a:rPr>
              <a:t>short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shoeSize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 = 8;</a:t>
            </a:r>
            <a:br>
              <a:rPr lang="el-GR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</a:br>
            <a:endParaRPr lang="en-AU" altLang="el-GR" sz="1800" b="1" dirty="0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 a;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FF0000"/>
                </a:solidFill>
                <a:latin typeface="Courier New" panose="02070309020205020404" pitchFamily="49" charset="0"/>
              </a:rPr>
              <a:t>long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 b;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b = a;		</a:t>
            </a:r>
            <a:r>
              <a:rPr lang="en-AU" altLang="el-GR" sz="1800" b="1" dirty="0">
                <a:solidFill>
                  <a:srgbClr val="B3B3B3"/>
                </a:solidFill>
                <a:latin typeface="Courier New" panose="02070309020205020404" pitchFamily="49" charset="0"/>
              </a:rPr>
              <a:t>// </a:t>
            </a:r>
            <a:r>
              <a:rPr lang="en-AU" altLang="el-GR" sz="1800" b="1" dirty="0">
                <a:solidFill>
                  <a:srgbClr val="00B050"/>
                </a:solidFill>
                <a:latin typeface="Courier New" panose="02070309020205020404" pitchFamily="49" charset="0"/>
              </a:rPr>
              <a:t>ok</a:t>
            </a:r>
            <a:r>
              <a:rPr lang="en-AU" altLang="el-GR" sz="1800" b="1" dirty="0">
                <a:solidFill>
                  <a:srgbClr val="B3B3B3"/>
                </a:solidFill>
                <a:latin typeface="Courier New" panose="02070309020205020404" pitchFamily="49" charset="0"/>
              </a:rPr>
              <a:t>: coercion (widening conversion)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000" b="1" dirty="0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1800" b="1" dirty="0">
                <a:solidFill>
                  <a:schemeClr val="tx2"/>
                </a:solidFill>
                <a:latin typeface="Arial" panose="020B0604020202020204" pitchFamily="34" charset="0"/>
              </a:rPr>
              <a:t>«Μικρότεροι» αριθμητικοί τύποι δεδομένων μπορούν να καταχωρηθούν σε μεγαλύτερους.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 a;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FF0000"/>
                </a:solidFill>
                <a:latin typeface="Courier New" panose="02070309020205020404" pitchFamily="49" charset="0"/>
              </a:rPr>
              <a:t>char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 c;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a = c;		</a:t>
            </a:r>
            <a:r>
              <a:rPr lang="en-AU" altLang="el-GR" sz="1800" b="1" dirty="0">
                <a:solidFill>
                  <a:srgbClr val="B3B3B3"/>
                </a:solidFill>
                <a:latin typeface="Courier New" panose="02070309020205020404" pitchFamily="49" charset="0"/>
              </a:rPr>
              <a:t>// </a:t>
            </a:r>
            <a:r>
              <a:rPr lang="en-AU" altLang="el-GR" sz="1800" b="1" dirty="0">
                <a:solidFill>
                  <a:srgbClr val="00B050"/>
                </a:solidFill>
                <a:latin typeface="Courier New" panose="02070309020205020404" pitchFamily="49" charset="0"/>
              </a:rPr>
              <a:t>ok!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2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1800" b="1" dirty="0">
                <a:solidFill>
                  <a:schemeClr val="tx2"/>
                </a:solidFill>
                <a:latin typeface="Arial" panose="020B0604020202020204" pitchFamily="34" charset="0"/>
              </a:rPr>
              <a:t>Οι χαρακτήρες θεωρούνται αριθμητικά δεδομένα! Έχουν αριθμητική τιμή και  μπορεί να καταχωρηθούν σε ακέραιες μεταβλητές.</a:t>
            </a:r>
            <a:endParaRPr lang="en-AU" altLang="el-GR" sz="18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8F9272A6-B35F-5F8C-D5C3-936C46939CB2}"/>
              </a:ext>
            </a:extLst>
          </p:cNvPr>
          <p:cNvSpPr/>
          <p:nvPr/>
        </p:nvSpPr>
        <p:spPr bwMode="auto">
          <a:xfrm>
            <a:off x="467544" y="1268760"/>
            <a:ext cx="8064896" cy="4824536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3469102B-3623-49B9-7C43-1129E0B9DC22}"/>
              </a:ext>
            </a:extLst>
          </p:cNvPr>
          <p:cNvSpPr/>
          <p:nvPr/>
        </p:nvSpPr>
        <p:spPr bwMode="auto">
          <a:xfrm>
            <a:off x="539552" y="1340767"/>
            <a:ext cx="7920880" cy="4608513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B2B5087B-F6C4-6150-0729-D517FE7938FB}"/>
              </a:ext>
            </a:extLst>
          </p:cNvPr>
          <p:cNvSpPr/>
          <p:nvPr/>
        </p:nvSpPr>
        <p:spPr bwMode="auto">
          <a:xfrm>
            <a:off x="611559" y="1412775"/>
            <a:ext cx="7704857" cy="4464497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F08DF331-EF25-91AC-B7DE-B5E5F1A5547B}"/>
              </a:ext>
            </a:extLst>
          </p:cNvPr>
          <p:cNvSpPr/>
          <p:nvPr/>
        </p:nvSpPr>
        <p:spPr bwMode="auto">
          <a:xfrm>
            <a:off x="683568" y="1484784"/>
            <a:ext cx="7488832" cy="79208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6BAFDEF7-A1FD-5B17-0DE0-9CEA9F1A1DE4}"/>
              </a:ext>
            </a:extLst>
          </p:cNvPr>
          <p:cNvSpPr/>
          <p:nvPr/>
        </p:nvSpPr>
        <p:spPr bwMode="auto">
          <a:xfrm>
            <a:off x="683568" y="2420888"/>
            <a:ext cx="7488832" cy="115212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C99C6167-BD3B-38CA-17DB-27F467BAE8C4}"/>
              </a:ext>
            </a:extLst>
          </p:cNvPr>
          <p:cNvSpPr/>
          <p:nvPr/>
        </p:nvSpPr>
        <p:spPr bwMode="auto">
          <a:xfrm>
            <a:off x="683568" y="3933056"/>
            <a:ext cx="7488832" cy="165618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1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305800" cy="565150"/>
          </a:xfrm>
        </p:spPr>
        <p:txBody>
          <a:bodyPr/>
          <a:lstStyle/>
          <a:p>
            <a:r>
              <a:rPr lang="el-GR" altLang="el-GR" sz="3600"/>
              <a:t>Τύποι κινητής υποδιαστολής </a:t>
            </a:r>
            <a:r>
              <a:rPr lang="el-GR" altLang="el-GR" sz="2400"/>
              <a:t>(</a:t>
            </a:r>
            <a:r>
              <a:rPr lang="en-AU" altLang="el-GR" sz="2400"/>
              <a:t>Floating point</a:t>
            </a:r>
            <a:r>
              <a:rPr lang="el-GR" altLang="el-GR" sz="2400"/>
              <a:t>)</a:t>
            </a:r>
            <a:endParaRPr lang="en-AU" altLang="el-GR" sz="2400"/>
          </a:p>
        </p:txBody>
      </p:sp>
      <p:sp>
        <p:nvSpPr>
          <p:cNvPr id="8195" name="Text Box 1027"/>
          <p:cNvSpPr txBox="1">
            <a:spLocks noChangeArrowheads="1"/>
          </p:cNvSpPr>
          <p:nvPr/>
        </p:nvSpPr>
        <p:spPr bwMode="auto">
          <a:xfrm>
            <a:off x="609600" y="1447800"/>
            <a:ext cx="8091488" cy="415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FF0000"/>
                </a:solidFill>
                <a:latin typeface="Courier New" panose="02070309020205020404" pitchFamily="49" charset="0"/>
              </a:rPr>
              <a:t>float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 f = 3.1415f;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FF0000"/>
                </a:solidFill>
                <a:latin typeface="Courier New" panose="02070309020205020404" pitchFamily="49" charset="0"/>
              </a:rPr>
              <a:t>double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 x = 42.0;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 b="1" dirty="0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i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FF0000"/>
                </a:solidFill>
                <a:latin typeface="Courier New" panose="02070309020205020404" pitchFamily="49" charset="0"/>
              </a:rPr>
              <a:t>float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 f;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f = </a:t>
            </a: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i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;		</a:t>
            </a:r>
            <a:r>
              <a:rPr lang="en-AU" altLang="el-GR" sz="1800" b="1" dirty="0">
                <a:solidFill>
                  <a:srgbClr val="919191"/>
                </a:solidFill>
                <a:latin typeface="Courier New" panose="02070309020205020404" pitchFamily="49" charset="0"/>
              </a:rPr>
              <a:t>// </a:t>
            </a:r>
            <a:r>
              <a:rPr lang="en-AU" altLang="el-GR" sz="1800" b="1" dirty="0">
                <a:solidFill>
                  <a:srgbClr val="00B050"/>
                </a:solidFill>
                <a:latin typeface="Courier New" panose="02070309020205020404" pitchFamily="49" charset="0"/>
              </a:rPr>
              <a:t>ok</a:t>
            </a:r>
            <a:r>
              <a:rPr lang="en-AU" altLang="el-GR" sz="1800" b="1" dirty="0">
                <a:solidFill>
                  <a:srgbClr val="919191"/>
                </a:solidFill>
                <a:latin typeface="Courier New" panose="02070309020205020404" pitchFamily="49" charset="0"/>
              </a:rPr>
              <a:t>: coercion (widening conversion)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2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i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FF0000"/>
                </a:solidFill>
                <a:latin typeface="Courier New" panose="02070309020205020404" pitchFamily="49" charset="0"/>
              </a:rPr>
              <a:t>float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 f;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f = f + </a:t>
            </a: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i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;		</a:t>
            </a:r>
            <a:r>
              <a:rPr lang="en-AU" altLang="el-GR" sz="1800" b="1" dirty="0">
                <a:solidFill>
                  <a:srgbClr val="919191"/>
                </a:solidFill>
                <a:latin typeface="Courier New" panose="02070309020205020404" pitchFamily="49" charset="0"/>
              </a:rPr>
              <a:t>// </a:t>
            </a:r>
            <a:r>
              <a:rPr lang="en-AU" altLang="el-GR" sz="1800" b="1" dirty="0">
                <a:solidFill>
                  <a:srgbClr val="00B050"/>
                </a:solidFill>
                <a:latin typeface="Courier New" panose="02070309020205020404" pitchFamily="49" charset="0"/>
              </a:rPr>
              <a:t>ok</a:t>
            </a:r>
            <a:r>
              <a:rPr lang="en-AU" altLang="el-GR" sz="1800" b="1" dirty="0">
                <a:solidFill>
                  <a:srgbClr val="919191"/>
                </a:solidFill>
                <a:latin typeface="Courier New" panose="02070309020205020404" pitchFamily="49" charset="0"/>
              </a:rPr>
              <a:t>: </a:t>
            </a:r>
            <a:r>
              <a:rPr lang="en-AU" altLang="el-GR" sz="1800" b="1" dirty="0" err="1">
                <a:solidFill>
                  <a:srgbClr val="919191"/>
                </a:solidFill>
                <a:latin typeface="Courier New" panose="02070309020205020404" pitchFamily="49" charset="0"/>
              </a:rPr>
              <a:t>i</a:t>
            </a:r>
            <a:r>
              <a:rPr lang="en-AU" altLang="el-GR" sz="1800" b="1" dirty="0">
                <a:solidFill>
                  <a:srgbClr val="919191"/>
                </a:solidFill>
                <a:latin typeface="Courier New" panose="02070309020205020404" pitchFamily="49" charset="0"/>
              </a:rPr>
              <a:t> will be promoted to float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i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 = </a:t>
            </a: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i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 + f;		</a:t>
            </a:r>
            <a:r>
              <a:rPr lang="en-AU" altLang="el-GR" sz="1800" b="1" dirty="0">
                <a:solidFill>
                  <a:srgbClr val="919191"/>
                </a:solidFill>
                <a:latin typeface="Courier New" panose="02070309020205020404" pitchFamily="49" charset="0"/>
              </a:rPr>
              <a:t>// </a:t>
            </a:r>
            <a:r>
              <a:rPr lang="en-AU" altLang="el-GR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error:</a:t>
            </a:r>
            <a:r>
              <a:rPr lang="en-AU" altLang="el-GR" sz="1800" b="1" dirty="0">
                <a:solidFill>
                  <a:srgbClr val="919191"/>
                </a:solidFill>
                <a:latin typeface="Courier New" panose="02070309020205020404" pitchFamily="49" charset="0"/>
              </a:rPr>
              <a:t> f will not be narrowed </a:t>
            </a:r>
            <a:r>
              <a:rPr lang="el-GR" altLang="el-GR" sz="1800" b="1" dirty="0">
                <a:solidFill>
                  <a:srgbClr val="919191"/>
                </a:solidFill>
                <a:latin typeface="Courier New" panose="02070309020205020404" pitchFamily="49" charset="0"/>
              </a:rPr>
              <a:t>  			//</a:t>
            </a:r>
            <a:r>
              <a:rPr lang="en-AU" altLang="el-GR" sz="1800" b="1" dirty="0">
                <a:solidFill>
                  <a:srgbClr val="919191"/>
                </a:solidFill>
                <a:latin typeface="Courier New" panose="02070309020205020404" pitchFamily="49" charset="0"/>
              </a:rPr>
              <a:t>(automatically) to an int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CEF8B720-97CD-8898-BD28-3EEEC6BE72F3}"/>
              </a:ext>
            </a:extLst>
          </p:cNvPr>
          <p:cNvSpPr/>
          <p:nvPr/>
        </p:nvSpPr>
        <p:spPr bwMode="auto">
          <a:xfrm>
            <a:off x="467544" y="1916832"/>
            <a:ext cx="7848872" cy="2232248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89DEA6A6-A098-B61D-99F3-2E3D2C125341}"/>
              </a:ext>
            </a:extLst>
          </p:cNvPr>
          <p:cNvSpPr/>
          <p:nvPr/>
        </p:nvSpPr>
        <p:spPr bwMode="auto">
          <a:xfrm>
            <a:off x="539553" y="1988840"/>
            <a:ext cx="7632848" cy="210327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054EEE35-2CAE-3036-7897-3BA3E6B6E5FC}"/>
              </a:ext>
            </a:extLst>
          </p:cNvPr>
          <p:cNvSpPr/>
          <p:nvPr/>
        </p:nvSpPr>
        <p:spPr bwMode="auto">
          <a:xfrm>
            <a:off x="611559" y="2060848"/>
            <a:ext cx="7488833" cy="1944216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9915DAEE-4D68-7ACB-380F-9B1307A0075C}"/>
              </a:ext>
            </a:extLst>
          </p:cNvPr>
          <p:cNvSpPr/>
          <p:nvPr/>
        </p:nvSpPr>
        <p:spPr bwMode="auto">
          <a:xfrm>
            <a:off x="683568" y="2132856"/>
            <a:ext cx="7344816" cy="180020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Λογικές τιμές </a:t>
            </a:r>
            <a:r>
              <a:rPr lang="el-GR" altLang="el-GR" sz="2400"/>
              <a:t>(</a:t>
            </a:r>
            <a:r>
              <a:rPr lang="en-AU" altLang="el-GR" sz="2400"/>
              <a:t>Boolean</a:t>
            </a:r>
            <a:r>
              <a:rPr lang="el-GR" altLang="el-GR" sz="2400"/>
              <a:t>)</a:t>
            </a:r>
            <a:endParaRPr lang="en-AU" altLang="el-GR" sz="2400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09600" y="2233613"/>
            <a:ext cx="7572375" cy="2613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 err="1">
                <a:solidFill>
                  <a:srgbClr val="FF0000"/>
                </a:solidFill>
                <a:latin typeface="Courier New" panose="02070309020205020404" pitchFamily="49" charset="0"/>
              </a:rPr>
              <a:t>boolean</a:t>
            </a:r>
            <a:r>
              <a:rPr lang="en-AU" altLang="el-GR" sz="2000" b="1" dirty="0">
                <a:solidFill>
                  <a:schemeClr val="tx2"/>
                </a:solidFill>
                <a:latin typeface="Courier New" panose="02070309020205020404" pitchFamily="49" charset="0"/>
              </a:rPr>
              <a:t> done = false;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 err="1">
                <a:solidFill>
                  <a:srgbClr val="FF0000"/>
                </a:solidFill>
                <a:latin typeface="Courier New" panose="02070309020205020404" pitchFamily="49" charset="0"/>
              </a:rPr>
              <a:t>boolean</a:t>
            </a:r>
            <a:r>
              <a:rPr lang="en-AU" altLang="el-GR" sz="2000" b="1" dirty="0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isWeekend</a:t>
            </a:r>
            <a:r>
              <a:rPr lang="en-AU" altLang="el-GR" sz="2000" b="1" dirty="0">
                <a:solidFill>
                  <a:schemeClr val="tx2"/>
                </a:solidFill>
                <a:latin typeface="Courier New" panose="02070309020205020404" pitchFamily="49" charset="0"/>
              </a:rPr>
              <a:t> = </a:t>
            </a:r>
            <a:r>
              <a:rPr lang="en-AU" altLang="el-GR" sz="2000" b="1" dirty="0">
                <a:solidFill>
                  <a:srgbClr val="00B0F0"/>
                </a:solidFill>
                <a:latin typeface="Courier New" panose="02070309020205020404" pitchFamily="49" charset="0"/>
              </a:rPr>
              <a:t>true</a:t>
            </a:r>
            <a:r>
              <a:rPr lang="en-AU" altLang="el-GR" sz="2000" b="1" dirty="0">
                <a:solidFill>
                  <a:schemeClr val="tx2"/>
                </a:solidFill>
                <a:latin typeface="Courier New" panose="02070309020205020404" pitchFamily="49" charset="0"/>
              </a:rPr>
              <a:t>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000" b="1" dirty="0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isWeekend</a:t>
            </a:r>
            <a:r>
              <a:rPr lang="en-AU" altLang="el-GR" sz="2000" b="1" dirty="0">
                <a:solidFill>
                  <a:schemeClr val="tx2"/>
                </a:solidFill>
                <a:latin typeface="Courier New" panose="02070309020205020404" pitchFamily="49" charset="0"/>
              </a:rPr>
              <a:t> = (</a:t>
            </a:r>
            <a:r>
              <a:rPr lang="en-AU" altLang="el-GR" sz="20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dayIndex</a:t>
            </a:r>
            <a:r>
              <a:rPr lang="en-AU" altLang="el-GR" sz="2000" b="1" dirty="0">
                <a:solidFill>
                  <a:schemeClr val="tx2"/>
                </a:solidFill>
                <a:latin typeface="Courier New" panose="02070309020205020404" pitchFamily="49" charset="0"/>
              </a:rPr>
              <a:t> == 6) || (</a:t>
            </a:r>
            <a:r>
              <a:rPr lang="en-AU" altLang="el-GR" sz="20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dayIndex</a:t>
            </a:r>
            <a:r>
              <a:rPr lang="en-AU" altLang="el-GR" sz="2000" b="1" dirty="0">
                <a:solidFill>
                  <a:schemeClr val="tx2"/>
                </a:solidFill>
                <a:latin typeface="Courier New" panose="02070309020205020404" pitchFamily="49" charset="0"/>
              </a:rPr>
              <a:t> == 7);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 b="1" dirty="0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(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Η ερμηνεία της έκφρασης θα δοθεί σε λίγο</a:t>
            </a: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...)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0F57C8AA-0905-2526-7B8D-F57019BF210A}"/>
              </a:ext>
            </a:extLst>
          </p:cNvPr>
          <p:cNvSpPr/>
          <p:nvPr/>
        </p:nvSpPr>
        <p:spPr bwMode="auto">
          <a:xfrm>
            <a:off x="467544" y="1268760"/>
            <a:ext cx="8208912" cy="324036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E3EE4763-80CD-E729-1408-D4A5E3457464}"/>
              </a:ext>
            </a:extLst>
          </p:cNvPr>
          <p:cNvSpPr/>
          <p:nvPr/>
        </p:nvSpPr>
        <p:spPr bwMode="auto">
          <a:xfrm>
            <a:off x="539552" y="1340767"/>
            <a:ext cx="8064896" cy="3096345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7AAACAA0-3D1A-DD90-2C61-33080E877E4E}"/>
              </a:ext>
            </a:extLst>
          </p:cNvPr>
          <p:cNvSpPr/>
          <p:nvPr/>
        </p:nvSpPr>
        <p:spPr bwMode="auto">
          <a:xfrm>
            <a:off x="611559" y="1412775"/>
            <a:ext cx="7848873" cy="2952329"/>
          </a:xfrm>
          <a:prstGeom prst="roundRect">
            <a:avLst>
              <a:gd name="adj" fmla="val 3537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7C48B7A0-B250-E731-6C8E-4D7F836C21A1}"/>
              </a:ext>
            </a:extLst>
          </p:cNvPr>
          <p:cNvSpPr/>
          <p:nvPr/>
        </p:nvSpPr>
        <p:spPr bwMode="auto">
          <a:xfrm>
            <a:off x="683568" y="1484784"/>
            <a:ext cx="7632848" cy="280831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24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Ο τύπος χαρακτήρων</a:t>
            </a:r>
            <a:endParaRPr lang="en-AU" altLang="el-GR" sz="3600"/>
          </a:p>
        </p:txBody>
      </p:sp>
      <p:sp>
        <p:nvSpPr>
          <p:cNvPr id="10243" name="Rectangle 1027"/>
          <p:cNvSpPr>
            <a:spLocks noChangeArrowheads="1"/>
          </p:cNvSpPr>
          <p:nvPr/>
        </p:nvSpPr>
        <p:spPr bwMode="auto">
          <a:xfrm>
            <a:off x="609600" y="1676400"/>
            <a:ext cx="7696200" cy="411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FF0000"/>
                </a:solidFill>
                <a:latin typeface="Courier New" panose="02070309020205020404" pitchFamily="49" charset="0"/>
              </a:rPr>
              <a:t>char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ch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ch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 = </a:t>
            </a:r>
            <a:r>
              <a:rPr lang="en-AU" altLang="el-GR" sz="1800" b="1" dirty="0">
                <a:solidFill>
                  <a:srgbClr val="00B050"/>
                </a:solidFill>
                <a:latin typeface="Courier New" panose="02070309020205020404" pitchFamily="49" charset="0"/>
              </a:rPr>
              <a:t>'m'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;	</a:t>
            </a:r>
            <a:r>
              <a:rPr lang="el-GR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	</a:t>
            </a:r>
            <a:r>
              <a:rPr lang="en-AU" altLang="el-GR" sz="1800" b="1" dirty="0">
                <a:solidFill>
                  <a:srgbClr val="919191"/>
                </a:solidFill>
                <a:latin typeface="Courier New" panose="02070309020205020404" pitchFamily="49" charset="0"/>
              </a:rPr>
              <a:t>// note: single quotes!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 b="1" dirty="0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ch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 = </a:t>
            </a:r>
            <a:r>
              <a:rPr lang="en-AU" altLang="el-GR" sz="1800" b="1" dirty="0">
                <a:solidFill>
                  <a:srgbClr val="00B050"/>
                </a:solidFill>
                <a:latin typeface="Courier New" panose="02070309020205020404" pitchFamily="49" charset="0"/>
              </a:rPr>
              <a:t>'\u2456'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;	</a:t>
            </a:r>
            <a:r>
              <a:rPr lang="en-AU" altLang="el-GR" sz="1800" b="1" dirty="0">
                <a:solidFill>
                  <a:srgbClr val="919191"/>
                </a:solidFill>
                <a:latin typeface="Courier New" panose="02070309020205020404" pitchFamily="49" charset="0"/>
              </a:rPr>
              <a:t>// </a:t>
            </a:r>
            <a:r>
              <a:rPr lang="en-AU" altLang="el-GR" sz="1800" b="1" dirty="0" err="1">
                <a:solidFill>
                  <a:srgbClr val="919191"/>
                </a:solidFill>
                <a:latin typeface="Courier New" panose="02070309020205020404" pitchFamily="49" charset="0"/>
              </a:rPr>
              <a:t>unicode</a:t>
            </a:r>
            <a:endParaRPr lang="en-AU" altLang="el-GR" sz="1800" b="1" dirty="0">
              <a:solidFill>
                <a:srgbClr val="919191"/>
              </a:solidFill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ch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 = </a:t>
            </a:r>
            <a:r>
              <a:rPr lang="en-AU" altLang="el-GR" sz="1800" b="1" dirty="0">
                <a:solidFill>
                  <a:srgbClr val="00B050"/>
                </a:solidFill>
                <a:latin typeface="Courier New" panose="02070309020205020404" pitchFamily="49" charset="0"/>
              </a:rPr>
              <a:t>'\u0008'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;	</a:t>
            </a:r>
            <a:r>
              <a:rPr lang="en-AU" altLang="el-GR" sz="1800" b="1" dirty="0">
                <a:solidFill>
                  <a:srgbClr val="919191"/>
                </a:solidFill>
                <a:latin typeface="Courier New" panose="02070309020205020404" pitchFamily="49" charset="0"/>
              </a:rPr>
              <a:t>// backspace; </a:t>
            </a:r>
            <a:r>
              <a:rPr lang="en-AU" altLang="el-GR" sz="1800" b="1" dirty="0" err="1">
                <a:solidFill>
                  <a:srgbClr val="919191"/>
                </a:solidFill>
                <a:latin typeface="Courier New" panose="02070309020205020404" pitchFamily="49" charset="0"/>
              </a:rPr>
              <a:t>unicode</a:t>
            </a:r>
            <a:r>
              <a:rPr lang="en-AU" altLang="el-GR" sz="1800" b="1" dirty="0">
                <a:solidFill>
                  <a:srgbClr val="919191"/>
                </a:solidFill>
                <a:latin typeface="Courier New" panose="02070309020205020404" pitchFamily="49" charset="0"/>
              </a:rPr>
              <a:t> is superset </a:t>
            </a:r>
            <a:r>
              <a:rPr lang="el-GR" altLang="el-GR" sz="1800" b="1" dirty="0">
                <a:solidFill>
                  <a:srgbClr val="919191"/>
                </a:solidFill>
                <a:latin typeface="Courier New" panose="02070309020205020404" pitchFamily="49" charset="0"/>
              </a:rPr>
              <a:t>			//</a:t>
            </a:r>
            <a:r>
              <a:rPr lang="en-AU" altLang="el-GR" sz="1800" b="1" dirty="0">
                <a:solidFill>
                  <a:srgbClr val="919191"/>
                </a:solidFill>
                <a:latin typeface="Courier New" panose="02070309020205020404" pitchFamily="49" charset="0"/>
              </a:rPr>
              <a:t>of ASCII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 b="1" dirty="0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18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 code = </a:t>
            </a:r>
            <a:r>
              <a:rPr lang="en-AU" altLang="el-GR" sz="18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ch</a:t>
            </a:r>
            <a:r>
              <a:rPr lang="en-AU" altLang="el-GR" sz="1800" b="1" dirty="0">
                <a:solidFill>
                  <a:schemeClr val="tx2"/>
                </a:solidFill>
                <a:latin typeface="Courier New" panose="02070309020205020404" pitchFamily="49" charset="0"/>
              </a:rPr>
              <a:t>;	</a:t>
            </a:r>
            <a:r>
              <a:rPr lang="en-AU" altLang="el-GR" sz="1800" b="1" dirty="0">
                <a:solidFill>
                  <a:srgbClr val="919191"/>
                </a:solidFill>
                <a:latin typeface="Courier New" panose="02070309020205020404" pitchFamily="49" charset="0"/>
              </a:rPr>
              <a:t>// this is legal!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1800" b="1" dirty="0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Οι χαρακτήρες αποθηκεύονται μέσω του αριθμητικού τους κώδικα. Αποθηκεύονται όπως οι ακέραιοι αριθμοί και μπορεί να χρησιμοποιηθούν (σχεδόν) σαν αριθμοί. </a:t>
            </a: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Τελεστές </a:t>
            </a:r>
            <a:r>
              <a:rPr lang="el-GR" altLang="el-GR" sz="2400"/>
              <a:t>(</a:t>
            </a:r>
            <a:r>
              <a:rPr lang="en-AU" altLang="el-GR" sz="2400"/>
              <a:t>Operators</a:t>
            </a:r>
            <a:r>
              <a:rPr lang="el-GR" altLang="el-GR" sz="2400"/>
              <a:t>)</a:t>
            </a:r>
            <a:endParaRPr lang="en-AU" altLang="el-GR" sz="2400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81000" y="1905000"/>
            <a:ext cx="8458200" cy="352107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b="1">
                <a:latin typeface="Arial" panose="020B0604020202020204" pitchFamily="34" charset="0"/>
              </a:rPr>
              <a:t>Ενός έντελου</a:t>
            </a:r>
            <a:r>
              <a:rPr lang="el-GR" altLang="el-GR" sz="2800" b="1">
                <a:latin typeface="Arial" panose="020B0604020202020204" pitchFamily="34" charset="0"/>
              </a:rPr>
              <a:t> 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Arial" panose="020B0604020202020204" pitchFamily="34" charset="0"/>
              </a:rPr>
              <a:t>unary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  <a:r>
              <a:rPr lang="el-GR" altLang="el-GR" sz="2800">
                <a:latin typeface="Arial" panose="020B0604020202020204" pitchFamily="34" charset="0"/>
              </a:rPr>
              <a:t>		</a:t>
            </a:r>
            <a:r>
              <a:rPr lang="en-AU" altLang="el-GR" sz="2800">
                <a:latin typeface="Arial" panose="020B0604020202020204" pitchFamily="34" charset="0"/>
              </a:rPr>
              <a:t>++    --    +    -    !    ~    ()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b="1">
                <a:latin typeface="Arial" panose="020B0604020202020204" pitchFamily="34" charset="0"/>
              </a:rPr>
              <a:t>Αριθμητικοί</a:t>
            </a:r>
            <a:r>
              <a:rPr lang="el-GR" altLang="el-GR" sz="2800" b="1">
                <a:latin typeface="Arial" panose="020B0604020202020204" pitchFamily="34" charset="0"/>
              </a:rPr>
              <a:t> </a:t>
            </a:r>
            <a:r>
              <a:rPr lang="en-AU" altLang="el-GR" sz="2800">
                <a:latin typeface="Arial" panose="020B0604020202020204" pitchFamily="34" charset="0"/>
              </a:rPr>
              <a:t>	</a:t>
            </a:r>
            <a:r>
              <a:rPr lang="el-GR" altLang="el-GR" sz="2800">
                <a:latin typeface="Arial" panose="020B0604020202020204" pitchFamily="34" charset="0"/>
              </a:rPr>
              <a:t>		</a:t>
            </a:r>
            <a:r>
              <a:rPr lang="en-AU" altLang="el-GR" sz="2800">
                <a:latin typeface="Arial" panose="020B0604020202020204" pitchFamily="34" charset="0"/>
              </a:rPr>
              <a:t>*    /    %    +    -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b="1">
                <a:latin typeface="Arial" panose="020B0604020202020204" pitchFamily="34" charset="0"/>
              </a:rPr>
              <a:t>Ολίσθησης</a:t>
            </a:r>
            <a:r>
              <a:rPr lang="el-GR" altLang="el-GR" sz="2800" b="1">
                <a:latin typeface="Arial" panose="020B0604020202020204" pitchFamily="34" charset="0"/>
              </a:rPr>
              <a:t> 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Arial" panose="020B0604020202020204" pitchFamily="34" charset="0"/>
              </a:rPr>
              <a:t>shift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  <a:r>
              <a:rPr lang="el-GR" altLang="el-GR" sz="2800">
                <a:latin typeface="Arial" panose="020B0604020202020204" pitchFamily="34" charset="0"/>
              </a:rPr>
              <a:t>		</a:t>
            </a:r>
            <a:r>
              <a:rPr lang="en-AU" altLang="el-GR" sz="2800">
                <a:latin typeface="Arial" panose="020B0604020202020204" pitchFamily="34" charset="0"/>
              </a:rPr>
              <a:t>&lt;&lt;    &gt;&gt;    &gt;&gt;&gt;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b="1">
                <a:latin typeface="Arial" panose="020B0604020202020204" pitchFamily="34" charset="0"/>
              </a:rPr>
              <a:t>Συγκρισης</a:t>
            </a:r>
            <a:r>
              <a:rPr lang="el-GR" altLang="el-GR" sz="2800" b="1">
                <a:latin typeface="Arial" panose="020B0604020202020204" pitchFamily="34" charset="0"/>
              </a:rPr>
              <a:t> 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Arial" panose="020B0604020202020204" pitchFamily="34" charset="0"/>
              </a:rPr>
              <a:t>comparison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]	</a:t>
            </a:r>
            <a:r>
              <a:rPr lang="en-AU" altLang="el-GR" sz="2800">
                <a:latin typeface="Arial" panose="020B0604020202020204" pitchFamily="34" charset="0"/>
              </a:rPr>
              <a:t>&lt;    &lt;=    &gt;    &gt;=    ==    !=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 b="1">
                <a:latin typeface="Arial" panose="020B0604020202020204" pitchFamily="34" charset="0"/>
              </a:rPr>
              <a:t>Bit </a:t>
            </a:r>
            <a:r>
              <a:rPr lang="el-GR" altLang="el-GR" sz="2400" b="1">
                <a:latin typeface="Arial" panose="020B0604020202020204" pitchFamily="34" charset="0"/>
              </a:rPr>
              <a:t>προς </a:t>
            </a:r>
            <a:r>
              <a:rPr lang="en-US" altLang="el-GR" sz="2400" b="1">
                <a:latin typeface="Arial" panose="020B0604020202020204" pitchFamily="34" charset="0"/>
              </a:rPr>
              <a:t>bit</a:t>
            </a:r>
            <a:r>
              <a:rPr lang="el-GR" altLang="el-GR" sz="2800" b="1">
                <a:latin typeface="Arial" panose="020B0604020202020204" pitchFamily="34" charset="0"/>
              </a:rPr>
              <a:t> 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Arial" panose="020B0604020202020204" pitchFamily="34" charset="0"/>
              </a:rPr>
              <a:t>bitwise binary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  <a:r>
              <a:rPr lang="el-GR" altLang="el-GR" sz="2800">
                <a:solidFill>
                  <a:srgbClr val="FF66FF"/>
                </a:solidFill>
                <a:latin typeface="Arial" panose="020B0604020202020204" pitchFamily="34" charset="0"/>
              </a:rPr>
              <a:t>	</a:t>
            </a:r>
            <a:r>
              <a:rPr lang="en-AU" altLang="el-GR" sz="2800">
                <a:latin typeface="Arial" panose="020B0604020202020204" pitchFamily="34" charset="0"/>
              </a:rPr>
              <a:t>&amp;    ^    |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b="1">
                <a:latin typeface="Arial" panose="020B0604020202020204" pitchFamily="34" charset="0"/>
              </a:rPr>
              <a:t>Λογικοί</a:t>
            </a:r>
            <a:r>
              <a:rPr lang="el-GR" altLang="el-GR" sz="2800" b="1">
                <a:latin typeface="Arial" panose="020B0604020202020204" pitchFamily="34" charset="0"/>
              </a:rPr>
              <a:t> 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Arial" panose="020B0604020202020204" pitchFamily="34" charset="0"/>
              </a:rPr>
              <a:t>logical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  <a:r>
              <a:rPr lang="el-GR" altLang="el-GR" sz="2800">
                <a:latin typeface="Arial" panose="020B0604020202020204" pitchFamily="34" charset="0"/>
              </a:rPr>
              <a:t>		</a:t>
            </a:r>
            <a:r>
              <a:rPr lang="en-AU" altLang="el-GR" sz="2800">
                <a:latin typeface="Arial" panose="020B0604020202020204" pitchFamily="34" charset="0"/>
              </a:rPr>
              <a:t>&amp;&amp;    ||   </a:t>
            </a:r>
            <a:r>
              <a:rPr lang="en-AU" altLang="el-GR" sz="2800" i="1">
                <a:latin typeface="Arial" panose="020B0604020202020204" pitchFamily="34" charset="0"/>
              </a:rPr>
              <a:t>(short-circuit)</a:t>
            </a:r>
            <a:endParaRPr lang="en-AU" altLang="el-GR" sz="2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b="1">
                <a:latin typeface="Arial" panose="020B0604020202020204" pitchFamily="34" charset="0"/>
              </a:rPr>
              <a:t>Τριαδικοί</a:t>
            </a:r>
            <a:r>
              <a:rPr lang="el-GR" altLang="el-GR" sz="2800" b="1">
                <a:latin typeface="Arial" panose="020B0604020202020204" pitchFamily="34" charset="0"/>
              </a:rPr>
              <a:t> 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Arial" panose="020B0604020202020204" pitchFamily="34" charset="0"/>
              </a:rPr>
              <a:t>ternary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  <a:r>
              <a:rPr lang="el-GR" altLang="el-GR" sz="2800">
                <a:latin typeface="Arial" panose="020B0604020202020204" pitchFamily="34" charset="0"/>
              </a:rPr>
              <a:t>		</a:t>
            </a:r>
            <a:r>
              <a:rPr lang="en-AU" altLang="el-GR" sz="2800">
                <a:latin typeface="Arial" panose="020B0604020202020204" pitchFamily="34" charset="0"/>
              </a:rPr>
              <a:t>?: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b="1">
                <a:latin typeface="Arial" panose="020B0604020202020204" pitchFamily="34" charset="0"/>
              </a:rPr>
              <a:t>Καταχώρησης</a:t>
            </a:r>
            <a:r>
              <a:rPr lang="el-GR" altLang="el-GR" sz="2800" b="1">
                <a:latin typeface="Arial" panose="020B0604020202020204" pitchFamily="34" charset="0"/>
              </a:rPr>
              <a:t> 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600">
                <a:solidFill>
                  <a:srgbClr val="FF66FF"/>
                </a:solidFill>
                <a:latin typeface="Arial" panose="020B0604020202020204" pitchFamily="34" charset="0"/>
              </a:rPr>
              <a:t>assignment</a:t>
            </a:r>
            <a:r>
              <a:rPr lang="el-GR" altLang="el-GR" sz="1600">
                <a:solidFill>
                  <a:srgbClr val="FF66FF"/>
                </a:solidFill>
                <a:latin typeface="Arial" panose="020B0604020202020204" pitchFamily="34" charset="0"/>
              </a:rPr>
              <a:t>]</a:t>
            </a:r>
            <a:r>
              <a:rPr lang="el-GR" altLang="el-GR" sz="2800">
                <a:latin typeface="Arial" panose="020B0604020202020204" pitchFamily="34" charset="0"/>
              </a:rPr>
              <a:t>	</a:t>
            </a:r>
            <a:r>
              <a:rPr lang="en-AU" altLang="el-GR" sz="2800">
                <a:latin typeface="Arial" panose="020B0604020202020204" pitchFamily="34" charset="0"/>
              </a:rPr>
              <a:t>=    </a:t>
            </a:r>
            <a:r>
              <a:rPr lang="en-AU" altLang="el-GR" sz="2400" i="1">
                <a:latin typeface="Arial" panose="020B0604020202020204" pitchFamily="34" charset="0"/>
              </a:rPr>
              <a:t>op</a:t>
            </a:r>
            <a:r>
              <a:rPr lang="en-AU" altLang="el-GR" sz="2800">
                <a:latin typeface="Arial" panose="020B0604020202020204" pitchFamily="34" charset="0"/>
              </a:rPr>
              <a:t>=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Τελεστές σε επίπεδο </a:t>
            </a:r>
            <a:r>
              <a:rPr lang="en-US" altLang="el-GR" sz="3600"/>
              <a:t>b</a:t>
            </a:r>
            <a:r>
              <a:rPr lang="en-AU" altLang="el-GR" sz="3600"/>
              <a:t>it</a:t>
            </a:r>
          </a:p>
        </p:txBody>
      </p:sp>
      <p:sp>
        <p:nvSpPr>
          <p:cNvPr id="12291" name="Text Box 1027"/>
          <p:cNvSpPr txBox="1">
            <a:spLocks noChangeArrowheads="1"/>
          </p:cNvSpPr>
          <p:nvPr/>
        </p:nvSpPr>
        <p:spPr bwMode="auto">
          <a:xfrm>
            <a:off x="533400" y="1905000"/>
            <a:ext cx="5257800" cy="37560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!    	</a:t>
            </a:r>
            <a:r>
              <a:rPr lang="el-GR" altLang="el-GR" sz="2400"/>
              <a:t>Αντιστροφή, άρνηση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~    	bit</a:t>
            </a:r>
            <a:r>
              <a:rPr lang="el-GR" altLang="el-GR" sz="2400"/>
              <a:t> προς </a:t>
            </a:r>
            <a:r>
              <a:rPr lang="en-US" altLang="el-GR" sz="2400"/>
              <a:t>bit </a:t>
            </a:r>
            <a:r>
              <a:rPr lang="el-GR" altLang="el-GR" sz="2400"/>
              <a:t>αντιστροφή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&amp;	bitwise AND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|	bitwise OR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^	bitwise XOR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&lt;&lt;	</a:t>
            </a:r>
            <a:r>
              <a:rPr lang="el-GR" altLang="el-GR" sz="2400"/>
              <a:t>ολίσθηση προς τα αριστερά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&gt;&gt;	</a:t>
            </a:r>
            <a:r>
              <a:rPr lang="el-GR" altLang="el-GR" sz="2400"/>
              <a:t>ολίσθηση προς τα δεξιά</a:t>
            </a:r>
            <a:endParaRPr lang="en-AU" altLang="el-GR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/>
              <a:t>&gt;&gt;&gt;	</a:t>
            </a:r>
            <a:r>
              <a:rPr lang="el-GR" altLang="el-GR" sz="2400"/>
              <a:t>ολίσθηση προς τα δεξιά</a:t>
            </a:r>
            <a:r>
              <a:rPr lang="en-AU" altLang="el-GR" sz="2400"/>
              <a:t> </a:t>
            </a:r>
            <a:r>
              <a:rPr lang="el-GR" altLang="el-GR" sz="2400"/>
              <a:t> 	χωρίς  επέκταση πρόσημου </a:t>
            </a:r>
            <a:endParaRPr lang="en-AU" altLang="el-GR" sz="2400"/>
          </a:p>
        </p:txBody>
      </p:sp>
      <p:sp>
        <p:nvSpPr>
          <p:cNvPr id="12292" name="Rectangle 1028"/>
          <p:cNvSpPr>
            <a:spLocks noChangeArrowheads="1"/>
          </p:cNvSpPr>
          <p:nvPr/>
        </p:nvSpPr>
        <p:spPr bwMode="auto">
          <a:xfrm>
            <a:off x="6019800" y="1905000"/>
            <a:ext cx="2590800" cy="91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1800" b="1">
                <a:solidFill>
                  <a:schemeClr val="tx2"/>
                </a:solidFill>
                <a:latin typeface="Arial" panose="020B0604020202020204" pitchFamily="34" charset="0"/>
              </a:rPr>
              <a:t>Δεν θα ασχοληθούμε άλλο με τους τελεστές σε επίπεδο </a:t>
            </a:r>
            <a:r>
              <a:rPr lang="en-AU" altLang="el-GR" sz="1800" b="1">
                <a:solidFill>
                  <a:schemeClr val="tx2"/>
                </a:solidFill>
                <a:latin typeface="Arial" panose="020B0604020202020204" pitchFamily="34" charset="0"/>
              </a:rPr>
              <a:t>bit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ntitled 2">
  <a:themeElements>
    <a:clrScheme name="">
      <a:dk1>
        <a:srgbClr val="474747"/>
      </a:dk1>
      <a:lt1>
        <a:srgbClr val="B3B3B3"/>
      </a:lt1>
      <a:dk2>
        <a:srgbClr val="232323"/>
      </a:dk2>
      <a:lt2>
        <a:srgbClr val="676767"/>
      </a:lt2>
      <a:accent1>
        <a:srgbClr val="B3B3B3"/>
      </a:accent1>
      <a:accent2>
        <a:srgbClr val="919191"/>
      </a:accent2>
      <a:accent3>
        <a:srgbClr val="D6D6D6"/>
      </a:accent3>
      <a:accent4>
        <a:srgbClr val="3B3B3B"/>
      </a:accent4>
      <a:accent5>
        <a:srgbClr val="D6D6D6"/>
      </a:accent5>
      <a:accent6>
        <a:srgbClr val="838383"/>
      </a:accent6>
      <a:hlink>
        <a:srgbClr val="CECECE"/>
      </a:hlink>
      <a:folHlink>
        <a:srgbClr val="A3A3A3"/>
      </a:folHlink>
    </a:clrScheme>
    <a:fontScheme name="untitled 2">
      <a:majorFont>
        <a:latin typeface="Arial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untitled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Madsen G4:Microsoft Office:Microsoft PowerPoint 4:Templates:B&amp;W Overheads:pastelb.ppt - Pastel</Template>
  <TotalTime>4243</TotalTime>
  <Pages>43</Pages>
  <Words>1152</Words>
  <Application>Microsoft Office PowerPoint</Application>
  <PresentationFormat>Προβολή στην οθόνη (4:3)</PresentationFormat>
  <Paragraphs>221</Paragraphs>
  <Slides>19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6" baseType="lpstr">
      <vt:lpstr>Arial</vt:lpstr>
      <vt:lpstr>Courier New</vt:lpstr>
      <vt:lpstr>Helvetica</vt:lpstr>
      <vt:lpstr>Monotype Sorts</vt:lpstr>
      <vt:lpstr>Times</vt:lpstr>
      <vt:lpstr>untitled 2</vt:lpstr>
      <vt:lpstr>MS_ClipArt_Gallery</vt:lpstr>
      <vt:lpstr>Παρουσίαση του PowerPoint</vt:lpstr>
      <vt:lpstr>Απλοί τύποι σε αντιπαράθεση με αντικείμενα</vt:lpstr>
      <vt:lpstr>Βασικοί τύποι δεδομένων</vt:lpstr>
      <vt:lpstr>Τυποι ακεραίων αριθμών</vt:lpstr>
      <vt:lpstr>Τύποι κινητής υποδιαστολής (Floating point)</vt:lpstr>
      <vt:lpstr>Λογικές τιμές (Boolean)</vt:lpstr>
      <vt:lpstr>Ο τύπος χαρακτήρων</vt:lpstr>
      <vt:lpstr>Τελεστές (Operators)</vt:lpstr>
      <vt:lpstr>Τελεστές σε επίπεδο bit</vt:lpstr>
      <vt:lpstr>Αριθμητικοί τελεστές</vt:lpstr>
      <vt:lpstr>Αύξηση / μείωση μίας μονάδας</vt:lpstr>
      <vt:lpstr>Τελεστές σύγκρισης</vt:lpstr>
      <vt:lpstr>Λήψη αποφάσεων</vt:lpstr>
      <vt:lpstr>Λήψη αποφάσεων (2)</vt:lpstr>
      <vt:lpstr>Η εντολή επιλογής if </vt:lpstr>
      <vt:lpstr>Τμήματα κώδικα (blocks)</vt:lpstr>
      <vt:lpstr>Παραδείγματα</vt:lpstr>
      <vt:lpstr>Τιμές βασικών τύπων και αναφορές</vt:lpstr>
      <vt:lpstr>Η εντολή καταχώρησης (για 2η  φορά)</vt:lpstr>
    </vt:vector>
  </TitlesOfParts>
  <Company>National Technical University of Athens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στον Προγραμματισμό</dc:title>
  <dc:subject>Lecture slides</dc:subject>
  <dc:creator>Αντώνιος Συμβώνης</dc:creator>
  <cp:keywords/>
  <dc:description>Translated from the lecture notes of _x000d_
Michael Kölling, Monash University</dc:description>
  <cp:lastModifiedBy>Chrysanthi Raftopoulou</cp:lastModifiedBy>
  <cp:revision>202</cp:revision>
  <cp:lastPrinted>2022-10-15T14:30:47Z</cp:lastPrinted>
  <dcterms:created xsi:type="dcterms:W3CDTF">1996-04-15T15:18:02Z</dcterms:created>
  <dcterms:modified xsi:type="dcterms:W3CDTF">2022-10-15T14:58:59Z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eek">
    <vt:lpwstr>2</vt:lpwstr>
  </property>
</Properties>
</file>