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46" r:id="rId2"/>
    <p:sldId id="347" r:id="rId3"/>
    <p:sldId id="348" r:id="rId4"/>
    <p:sldId id="322" r:id="rId5"/>
    <p:sldId id="323" r:id="rId6"/>
    <p:sldId id="324" r:id="rId7"/>
    <p:sldId id="325" r:id="rId8"/>
    <p:sldId id="349" r:id="rId9"/>
    <p:sldId id="350" r:id="rId10"/>
    <p:sldId id="351" r:id="rId11"/>
    <p:sldId id="326" r:id="rId12"/>
    <p:sldId id="327" r:id="rId13"/>
    <p:sldId id="329" r:id="rId14"/>
    <p:sldId id="331" r:id="rId15"/>
    <p:sldId id="330" r:id="rId16"/>
    <p:sldId id="332" r:id="rId17"/>
    <p:sldId id="345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42" r:id="rId28"/>
    <p:sldId id="343" r:id="rId29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CC0000"/>
    <a:srgbClr val="DF191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0929"/>
  </p:normalViewPr>
  <p:slideViewPr>
    <p:cSldViewPr>
      <p:cViewPr varScale="1">
        <p:scale>
          <a:sx n="74" d="100"/>
          <a:sy n="74" d="100"/>
        </p:scale>
        <p:origin x="6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396" y="-142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9263"/>
            <a:ext cx="682625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</a:t>
            </a:r>
            <a:r>
              <a:rPr lang="el-GR" altLang="el-GR" sz="1700" dirty="0">
                <a:solidFill>
                  <a:srgbClr val="000000"/>
                </a:solidFill>
                <a:latin typeface="Arial" panose="020B0604020202020204" pitchFamily="34" charset="0"/>
              </a:rPr>
              <a:t> στον </a:t>
            </a:r>
            <a:r>
              <a:rPr lang="el-GR" altLang="el-GR" sz="17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700" dirty="0">
                <a:solidFill>
                  <a:srgbClr val="000000"/>
                </a:solidFill>
                <a:latin typeface="Arial" panose="020B0604020202020204" pitchFamily="34" charset="0"/>
              </a:rPr>
              <a:t>  Προγραμματισμό</a:t>
            </a:r>
            <a:r>
              <a:rPr lang="en-AU" altLang="el-GR" sz="17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7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#3</a:t>
            </a:r>
            <a:endParaRPr lang="en-AU" altLang="el-GR" sz="17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064000" y="8915400"/>
            <a:ext cx="2838450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defTabSz="954088">
              <a:spcBef>
                <a:spcPct val="0"/>
              </a:spcBef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  <a:defRPr/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2475"/>
            <a:ext cx="5365750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noProof="0"/>
              <a:t>Click to edit Master notes styles</a:t>
            </a:r>
          </a:p>
          <a:p>
            <a:pPr lvl="1"/>
            <a:r>
              <a:rPr lang="en-AU" altLang="el-GR" noProof="0"/>
              <a:t>Second Level</a:t>
            </a:r>
          </a:p>
          <a:p>
            <a:pPr lvl="2"/>
            <a:r>
              <a:rPr lang="en-AU" altLang="el-GR" noProof="0"/>
              <a:t>Third Level</a:t>
            </a:r>
          </a:p>
          <a:p>
            <a:pPr lvl="3"/>
            <a:r>
              <a:rPr lang="en-AU" altLang="el-GR" noProof="0"/>
              <a:t>Fourth Level</a:t>
            </a:r>
          </a:p>
          <a:p>
            <a:pPr lvl="4"/>
            <a:r>
              <a:rPr lang="en-AU" altLang="el-GR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344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47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85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935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938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948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09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09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78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11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9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92388" y="6434138"/>
            <a:ext cx="63992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4AD6E868-3350-428A-A2FD-FBED636F03DE}" type="slidenum">
              <a:rPr lang="en-AU" altLang="el-GR" sz="1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l-GR">
              <a:solidFill>
                <a:srgbClr val="FFFFFF"/>
              </a:solidFill>
            </a:endParaRPr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 #</a:t>
            </a:r>
            <a:r>
              <a:rPr lang="en-AU" altLang="el-GR" sz="3600">
                <a:latin typeface="Arial" panose="020B0604020202020204" pitchFamily="34" charset="0"/>
              </a:rPr>
              <a:t>3: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Υλοποίηση μεθόδων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4100" name="Rectangle 1028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Τοπικές μεταβλητές: διάρκεια ζωής</a:t>
            </a:r>
            <a:endParaRPr lang="en-AU" altLang="el-GR" sz="360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5720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ύπαρξη</a:t>
            </a:r>
            <a:r>
              <a:rPr lang="el-GR" altLang="el-GR" sz="2400" dirty="0">
                <a:latin typeface="Arial" panose="020B0604020202020204" pitchFamily="34" charset="0"/>
              </a:rPr>
              <a:t> (διάρκεια ζωής) μίας μεταβλητής είναι συνυφασμένοι με την διάρκεια ζωής του τμήματος κώδικα στο οποίο δηλώθηκε (μέθοδο) </a:t>
            </a:r>
          </a:p>
          <a:p>
            <a:r>
              <a:rPr lang="el-GR" altLang="el-GR" sz="2400" dirty="0">
                <a:latin typeface="Arial" panose="020B0604020202020204" pitchFamily="34" charset="0"/>
              </a:rPr>
              <a:t>Κάθε φορά που η μέθοδος καλείται, δημιουργείται μια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νέα μεταβλητή </a:t>
            </a:r>
          </a:p>
          <a:p>
            <a:r>
              <a:rPr lang="el-GR" altLang="el-GR" sz="2400" dirty="0">
                <a:latin typeface="Arial" panose="020B0604020202020204" pitchFamily="34" charset="0"/>
              </a:rPr>
              <a:t>Όταν η εκτέλεση φτάσει στο τέλος του τμήματος κώδικα που δηλώθηκε η μεταβλητή, τότε η μεταβλητή παύει να υπάρχει (</a:t>
            </a:r>
            <a:r>
              <a:rPr lang="en-US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discarded</a:t>
            </a:r>
            <a:r>
              <a:rPr lang="en-US" altLang="el-GR" sz="2400" dirty="0">
                <a:latin typeface="Arial" panose="020B0604020202020204" pitchFamily="34" charset="0"/>
              </a:rPr>
              <a:t>) </a:t>
            </a:r>
          </a:p>
          <a:p>
            <a:r>
              <a:rPr lang="el-GR" altLang="el-GR" sz="2400" dirty="0">
                <a:latin typeface="Arial" panose="020B0604020202020204" pitchFamily="34" charset="0"/>
              </a:rPr>
              <a:t>Η τιμή μίας μεταβλητής δεν διατηρείται μεταξύ διαδοχικών εκτελέσεων του τμήματος κώδικα στο οποίο δηλώθηκε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Τοπικές μεταβλητές: ανασκόπηση</a:t>
            </a:r>
            <a:endParaRPr lang="en-AU" altLang="el-GR" sz="36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Οι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τοπικές μεταβλητές </a:t>
            </a:r>
            <a:r>
              <a:rPr lang="el-GR" altLang="el-GR" sz="2400" dirty="0">
                <a:latin typeface="Arial" panose="020B0604020202020204" pitchFamily="34" charset="0"/>
              </a:rPr>
              <a:t>δηλώνονται σε μια μέθοδο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Δεν λαμβάνουν 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αρχική τιμή  </a:t>
            </a:r>
            <a:r>
              <a:rPr lang="el-GR" altLang="el-GR" sz="2400" dirty="0">
                <a:latin typeface="Arial" panose="020B0604020202020204" pitchFamily="34" charset="0"/>
              </a:rPr>
              <a:t>αυτόματα </a:t>
            </a:r>
            <a:r>
              <a:rPr lang="en-AU" altLang="el-GR" sz="2400" dirty="0">
                <a:latin typeface="Arial" panose="020B0604020202020204" pitchFamily="34" charset="0"/>
              </a:rPr>
              <a:t>(</a:t>
            </a:r>
            <a:r>
              <a:rPr lang="el-GR" altLang="el-GR" sz="2400" dirty="0">
                <a:latin typeface="Arial" panose="020B0604020202020204" pitchFamily="34" charset="0"/>
              </a:rPr>
              <a:t>η χρήση μιας μη-</a:t>
            </a:r>
            <a:r>
              <a:rPr lang="el-GR" altLang="el-GR" sz="2400" dirty="0" err="1">
                <a:latin typeface="Arial" panose="020B0604020202020204" pitchFamily="34" charset="0"/>
              </a:rPr>
              <a:t>αρχικοποιημένης</a:t>
            </a:r>
            <a:r>
              <a:rPr lang="el-GR" altLang="el-GR" sz="2400" dirty="0">
                <a:latin typeface="Arial" panose="020B0604020202020204" pitchFamily="34" charset="0"/>
              </a:rPr>
              <a:t> μεταβλητής είναι σφάλμα)</a:t>
            </a:r>
          </a:p>
          <a:p>
            <a:pPr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 </a:t>
            </a: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εμβέλεια</a:t>
            </a:r>
            <a:r>
              <a:rPr lang="el-GR" altLang="el-GR" sz="2400" dirty="0">
                <a:latin typeface="Arial" panose="020B0604020202020204" pitchFamily="34" charset="0"/>
              </a:rPr>
              <a:t> των τοπικών μεταβλητών εκτείνεται στις μεθόδους στις οποίες δηλώθηκαν</a:t>
            </a:r>
          </a:p>
          <a:p>
            <a:pPr>
              <a:buFontTx/>
              <a:buNone/>
            </a:pPr>
            <a:endParaRPr lang="el-GR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διάρκεια ζωής </a:t>
            </a:r>
            <a:r>
              <a:rPr lang="el-GR" altLang="el-GR" sz="2400" dirty="0">
                <a:latin typeface="Arial" panose="020B0604020202020204" pitchFamily="34" charset="0"/>
              </a:rPr>
              <a:t>τους ταυτίζεται με αυτή της μεθόδου στην οποία δηλώθηκαν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60A0FB4-2CAA-7FC3-3F2F-97A5E4FD12A2}"/>
              </a:ext>
            </a:extLst>
          </p:cNvPr>
          <p:cNvSpPr/>
          <p:nvPr/>
        </p:nvSpPr>
        <p:spPr bwMode="auto">
          <a:xfrm>
            <a:off x="323528" y="1412776"/>
            <a:ext cx="8496944" cy="49685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32E4DB9-E700-03C3-3E6B-1F4CF0F81AED}"/>
              </a:ext>
            </a:extLst>
          </p:cNvPr>
          <p:cNvSpPr/>
          <p:nvPr/>
        </p:nvSpPr>
        <p:spPr bwMode="auto">
          <a:xfrm>
            <a:off x="827584" y="2276872"/>
            <a:ext cx="7848872" cy="36724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9A9BDAA-6355-9779-1705-20CF2A28B58D}"/>
              </a:ext>
            </a:extLst>
          </p:cNvPr>
          <p:cNvSpPr/>
          <p:nvPr/>
        </p:nvSpPr>
        <p:spPr bwMode="auto">
          <a:xfrm>
            <a:off x="971600" y="3068960"/>
            <a:ext cx="7632848" cy="280831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EA6EB2D-CA1C-C223-F3CC-EDDF096D23EC}"/>
              </a:ext>
            </a:extLst>
          </p:cNvPr>
          <p:cNvSpPr/>
          <p:nvPr/>
        </p:nvSpPr>
        <p:spPr bwMode="auto">
          <a:xfrm>
            <a:off x="1547664" y="4005064"/>
            <a:ext cx="6984776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Κλήση μεθόδων</a:t>
            </a:r>
            <a:endParaRPr lang="en-AU" altLang="el-GR" sz="360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226425" cy="4848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latin typeface="Courier New" panose="02070309020205020404" pitchFamily="49" charset="0"/>
              </a:rPr>
              <a:t> Car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getWeight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engineWeight</a:t>
            </a:r>
            <a:r>
              <a:rPr lang="en-AU" altLang="el-GR" sz="2400" b="1" dirty="0">
                <a:latin typeface="Courier New" panose="02070309020205020404" pitchFamily="49" charset="0"/>
              </a:rPr>
              <a:t> =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engine.getWeight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bodyWeight</a:t>
            </a:r>
            <a:r>
              <a:rPr lang="en-AU" altLang="el-GR" sz="2400" b="1" dirty="0">
                <a:latin typeface="Courier New" panose="02070309020205020404" pitchFamily="49" charset="0"/>
              </a:rPr>
              <a:t> =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body.getWeight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engineWeight</a:t>
            </a:r>
            <a:r>
              <a:rPr lang="en-AU" altLang="el-GR" sz="2400" b="1" dirty="0">
                <a:latin typeface="Courier New" panose="02070309020205020404" pitchFamily="49" charset="0"/>
              </a:rPr>
              <a:t> +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bodyWeight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5410200" y="1524000"/>
          <a:ext cx="3200400" cy="188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978400" imgH="2933700" progId="MS_ClipArt_Gallery">
                  <p:embed/>
                </p:oleObj>
              </mc:Choice>
              <mc:Fallback>
                <p:oleObj r:id="rId2" imgW="4978400" imgH="2933700" progId="MS_ClipArt_Gallery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524000"/>
                        <a:ext cx="3200400" cy="188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4E83E7E-664F-F20B-9D42-84C5D58BE97B}"/>
              </a:ext>
            </a:extLst>
          </p:cNvPr>
          <p:cNvSpPr/>
          <p:nvPr/>
        </p:nvSpPr>
        <p:spPr bwMode="auto">
          <a:xfrm>
            <a:off x="467544" y="1340768"/>
            <a:ext cx="8064896" cy="49685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D3B98B4-EA5B-7A80-4D96-7771CECA6416}"/>
              </a:ext>
            </a:extLst>
          </p:cNvPr>
          <p:cNvSpPr/>
          <p:nvPr/>
        </p:nvSpPr>
        <p:spPr bwMode="auto">
          <a:xfrm>
            <a:off x="899592" y="2276872"/>
            <a:ext cx="7560840" cy="36004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5D35958-E264-D61D-F202-13924C884DFE}"/>
              </a:ext>
            </a:extLst>
          </p:cNvPr>
          <p:cNvSpPr/>
          <p:nvPr/>
        </p:nvSpPr>
        <p:spPr bwMode="auto">
          <a:xfrm>
            <a:off x="971600" y="3212976"/>
            <a:ext cx="7416824" cy="2592288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93DB278-AAC7-E08E-D661-41797FF02D5F}"/>
              </a:ext>
            </a:extLst>
          </p:cNvPr>
          <p:cNvSpPr/>
          <p:nvPr/>
        </p:nvSpPr>
        <p:spPr bwMode="auto">
          <a:xfrm>
            <a:off x="1547664" y="4005064"/>
            <a:ext cx="6768752" cy="14401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Άλλο ένα παράδειγμα</a:t>
            </a:r>
            <a:endParaRPr lang="en-AU" altLang="el-GR" sz="360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7925245" cy="4891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latin typeface="Courier New" panose="02070309020205020404" pitchFamily="49" charset="0"/>
              </a:rPr>
              <a:t> Person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latin typeface="Courier New" panose="02070309020205020404" pitchFamily="49" charset="0"/>
              </a:rPr>
              <a:t> Address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address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public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printDetails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400" b="1" dirty="0">
                <a:latin typeface="Courier New" panose="02070309020205020404" pitchFamily="49" charset="0"/>
              </a:rPr>
              <a:t>(</a:t>
            </a:r>
            <a:r>
              <a:rPr lang="en-AU" altLang="el-GR" sz="2400" b="1" dirty="0">
                <a:solidFill>
                  <a:srgbClr val="00B050"/>
                </a:solidFill>
                <a:latin typeface="Courier New" panose="02070309020205020404" pitchFamily="49" charset="0"/>
              </a:rPr>
              <a:t>"Name: "</a:t>
            </a:r>
            <a:r>
              <a:rPr lang="en-AU" altLang="el-GR" sz="2400" b="1" dirty="0">
                <a:latin typeface="Courier New" panose="02070309020205020404" pitchFamily="49" charset="0"/>
              </a:rPr>
              <a:t> + name);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address.printDetails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234B28A-1997-7CF3-438C-BBB72718CC17}"/>
              </a:ext>
            </a:extLst>
          </p:cNvPr>
          <p:cNvSpPr/>
          <p:nvPr/>
        </p:nvSpPr>
        <p:spPr bwMode="auto">
          <a:xfrm>
            <a:off x="323528" y="1340768"/>
            <a:ext cx="8568952" cy="49685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68E9CFB-0514-0647-784B-E76D80256E3A}"/>
              </a:ext>
            </a:extLst>
          </p:cNvPr>
          <p:cNvSpPr/>
          <p:nvPr/>
        </p:nvSpPr>
        <p:spPr bwMode="auto">
          <a:xfrm>
            <a:off x="755576" y="2276872"/>
            <a:ext cx="8064896" cy="36004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A0FAD80-90CD-9CA2-A82D-A1DE5CD9FA44}"/>
              </a:ext>
            </a:extLst>
          </p:cNvPr>
          <p:cNvSpPr/>
          <p:nvPr/>
        </p:nvSpPr>
        <p:spPr bwMode="auto">
          <a:xfrm>
            <a:off x="827584" y="2780928"/>
            <a:ext cx="7920880" cy="3024336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3A817B4-6BC5-32E5-11CE-2306FB1FBCDC}"/>
              </a:ext>
            </a:extLst>
          </p:cNvPr>
          <p:cNvSpPr/>
          <p:nvPr/>
        </p:nvSpPr>
        <p:spPr bwMode="auto">
          <a:xfrm>
            <a:off x="1331640" y="3645024"/>
            <a:ext cx="7344816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... </a:t>
            </a:r>
            <a:r>
              <a:rPr lang="el-GR" altLang="el-GR" sz="3600"/>
              <a:t>άλλο ένα παράδειγμα</a:t>
            </a:r>
            <a:endParaRPr lang="en-AU" altLang="el-GR" sz="360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236984" y="1447800"/>
            <a:ext cx="8662627" cy="4817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TutorialManager</a:t>
            </a: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public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enrolStudent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String name = ...;</a:t>
            </a:r>
            <a:br>
              <a:rPr lang="en-AU" altLang="el-GR" sz="2400" b="1" dirty="0">
                <a:latin typeface="Courier New" panose="02070309020205020404" pitchFamily="49" charset="0"/>
              </a:rPr>
            </a:br>
            <a:r>
              <a:rPr lang="en-AU" altLang="el-GR" sz="2400" b="1" dirty="0">
                <a:latin typeface="Courier New" panose="02070309020205020404" pitchFamily="49" charset="0"/>
              </a:rPr>
              <a:t>	 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studentID</a:t>
            </a:r>
            <a:r>
              <a:rPr lang="en-AU" altLang="el-GR" sz="2400" b="1" dirty="0">
                <a:latin typeface="Courier New" panose="02070309020205020404" pitchFamily="49" charset="0"/>
              </a:rPr>
              <a:t> = ...;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database.insertStudent</a:t>
            </a:r>
            <a:r>
              <a:rPr lang="en-AU" altLang="el-GR" sz="2400" b="1" dirty="0">
                <a:latin typeface="Courier New" panose="02070309020205020404" pitchFamily="49" charset="0"/>
              </a:rPr>
              <a:t>(name,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studentID</a:t>
            </a:r>
            <a:r>
              <a:rPr lang="en-AU" altLang="el-GR" sz="24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Κλήση μεθόδων: σύνταξη</a:t>
            </a:r>
            <a:endParaRPr lang="en-AU" altLang="el-GR" sz="360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1511300" y="2667000"/>
            <a:ext cx="6037263" cy="2195513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i="1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>
                <a:latin typeface="Times" panose="02020603050405020304" pitchFamily="18" charset="0"/>
              </a:rPr>
              <a:t>όνομαΑντικειμένου.όνομαΜεθόδου(παράμετροι)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i="1">
                <a:latin typeface="Times" panose="02020603050405020304" pitchFamily="18" charset="0"/>
              </a:rPr>
              <a:t>objectName.methodName(parameters)</a:t>
            </a:r>
            <a:r>
              <a:rPr lang="en-AU" altLang="el-GR" i="1">
                <a:latin typeface="Times" panose="02020603050405020304" pitchFamily="18" charset="0"/>
              </a:rPr>
              <a:t> 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i="1">
              <a:latin typeface="Times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524000" y="2209800"/>
            <a:ext cx="13224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Times" panose="02020603050405020304" pitchFamily="18" charset="0"/>
              </a:rPr>
              <a:t>Σύνταξη</a:t>
            </a:r>
            <a:r>
              <a:rPr lang="en-AU" altLang="el-GR" sz="2400" dirty="0">
                <a:solidFill>
                  <a:srgbClr val="0070C0"/>
                </a:solidFill>
                <a:latin typeface="Times" panose="02020603050405020304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 αλφαριθμητικών</a:t>
            </a:r>
            <a:r>
              <a:rPr lang="en-US" altLang="el-GR" sz="3600"/>
              <a:t> </a:t>
            </a:r>
            <a:r>
              <a:rPr lang="en-US" altLang="el-GR" sz="2400"/>
              <a:t>(Strings)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χρήση των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αλφαριθμητικών</a:t>
            </a:r>
            <a:r>
              <a:rPr lang="el-GR" altLang="el-GR" sz="2400" dirty="0">
                <a:latin typeface="Arial" panose="020B0604020202020204" pitchFamily="34" charset="0"/>
              </a:rPr>
              <a:t> γίνεται μέσω της κλάσης </a:t>
            </a:r>
            <a:r>
              <a:rPr lang="en-AU" altLang="el-GR" sz="2400" dirty="0">
                <a:latin typeface="Arial" panose="020B0604020202020204" pitchFamily="34" charset="0"/>
              </a:rPr>
              <a:t>String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Τα αντικείμενα τύπου </a:t>
            </a:r>
            <a:r>
              <a:rPr lang="en-AU" altLang="el-GR" sz="2400" dirty="0">
                <a:latin typeface="Arial" panose="020B0604020202020204" pitchFamily="34" charset="0"/>
              </a:rPr>
              <a:t>String </a:t>
            </a:r>
            <a:r>
              <a:rPr lang="el-GR" altLang="el-GR" sz="2400" dirty="0">
                <a:latin typeface="Arial" panose="020B0604020202020204" pitchFamily="34" charset="0"/>
              </a:rPr>
              <a:t>παρέχουν τις μεθόδους</a:t>
            </a:r>
            <a:endParaRPr lang="en-AU" altLang="el-GR" sz="2400" dirty="0">
              <a:latin typeface="Arial" panose="020B0604020202020204" pitchFamily="34" charset="0"/>
            </a:endParaRPr>
          </a:p>
          <a:p>
            <a:pPr lvl="1"/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length()</a:t>
            </a:r>
          </a:p>
          <a:p>
            <a:pPr lvl="1"/>
            <a:r>
              <a:rPr lang="en-AU" altLang="el-GR" sz="2400" b="1" dirty="0">
                <a:latin typeface="Courier New" panose="02070309020205020404" pitchFamily="49" charset="0"/>
              </a:rPr>
              <a:t>String substring(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start,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end)</a:t>
            </a:r>
          </a:p>
          <a:p>
            <a:pPr lvl="1"/>
            <a:r>
              <a:rPr lang="en-AU" altLang="el-GR" sz="2400" b="1" dirty="0">
                <a:latin typeface="Courier New" panose="02070309020205020404" pitchFamily="49" charset="0"/>
              </a:rPr>
              <a:t>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toUpperCase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 lvl="1"/>
            <a:r>
              <a:rPr lang="en-AU" altLang="el-GR" sz="2400" b="1" dirty="0">
                <a:latin typeface="Courier New" panose="02070309020205020404" pitchFamily="49" charset="0"/>
              </a:rPr>
              <a:t>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toLowerCase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 lvl="1"/>
            <a:r>
              <a:rPr lang="en-AU" altLang="el-GR" sz="2400" b="1" dirty="0">
                <a:latin typeface="Courier New" panose="02070309020205020404" pitchFamily="49" charset="0"/>
              </a:rPr>
              <a:t>+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l-GR" altLang="el-GR" sz="2400" dirty="0">
                <a:latin typeface="Arial" panose="020B0604020202020204" pitchFamily="34" charset="0"/>
              </a:rPr>
              <a:t>παράθεση, συνένωση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n-US" altLang="el-GR" sz="1600" dirty="0">
                <a:solidFill>
                  <a:srgbClr val="FF66FF"/>
                </a:solidFill>
              </a:rPr>
              <a:t>[concatenation]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A1882B4-C077-9D04-2D68-2B0654E78DBC}"/>
              </a:ext>
            </a:extLst>
          </p:cNvPr>
          <p:cNvSpPr/>
          <p:nvPr/>
        </p:nvSpPr>
        <p:spPr bwMode="auto">
          <a:xfrm>
            <a:off x="755576" y="1556792"/>
            <a:ext cx="6192688" cy="280831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F86FE10-0FFF-AF6D-7429-5FCCDB1969AF}"/>
              </a:ext>
            </a:extLst>
          </p:cNvPr>
          <p:cNvSpPr/>
          <p:nvPr/>
        </p:nvSpPr>
        <p:spPr bwMode="auto">
          <a:xfrm>
            <a:off x="899592" y="1700808"/>
            <a:ext cx="5904656" cy="244827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936D03E-D950-553B-9DF1-35980CE24134}"/>
              </a:ext>
            </a:extLst>
          </p:cNvPr>
          <p:cNvSpPr/>
          <p:nvPr/>
        </p:nvSpPr>
        <p:spPr bwMode="auto">
          <a:xfrm>
            <a:off x="1043608" y="2132856"/>
            <a:ext cx="5616624" cy="1584176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2FEA0AC-D597-1831-08B0-6F37ADA88F0B}"/>
              </a:ext>
            </a:extLst>
          </p:cNvPr>
          <p:cNvSpPr/>
          <p:nvPr/>
        </p:nvSpPr>
        <p:spPr bwMode="auto">
          <a:xfrm>
            <a:off x="1259632" y="2420888"/>
            <a:ext cx="5184576" cy="10081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65150"/>
          </a:xfrm>
        </p:spPr>
        <p:txBody>
          <a:bodyPr/>
          <a:lstStyle/>
          <a:p>
            <a:r>
              <a:rPr lang="el-GR" altLang="el-GR" sz="3600"/>
              <a:t>Παράδειγμα μεθόδου της κλάσης </a:t>
            </a:r>
            <a:r>
              <a:rPr lang="en-AU" altLang="el-GR" sz="3600"/>
              <a:t>String</a:t>
            </a:r>
          </a:p>
        </p:txBody>
      </p:sp>
      <p:sp>
        <p:nvSpPr>
          <p:cNvPr id="20483" name="Text Box 1027"/>
          <p:cNvSpPr txBox="1">
            <a:spLocks noChangeArrowheads="1"/>
          </p:cNvSpPr>
          <p:nvPr/>
        </p:nvSpPr>
        <p:spPr bwMode="auto">
          <a:xfrm>
            <a:off x="1585913" y="2251075"/>
            <a:ext cx="180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Text Box 1028"/>
          <p:cNvSpPr txBox="1">
            <a:spLocks noChangeArrowheads="1"/>
          </p:cNvSpPr>
          <p:nvPr/>
        </p:nvSpPr>
        <p:spPr bwMode="auto">
          <a:xfrm>
            <a:off x="1219200" y="2438400"/>
            <a:ext cx="5344411" cy="90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String name = </a:t>
            </a:r>
            <a:r>
              <a:rPr lang="en-AU" altLang="el-GR" sz="2400" b="1" dirty="0">
                <a:solidFill>
                  <a:srgbClr val="00B050"/>
                </a:solidFill>
                <a:latin typeface="Courier New" panose="02070309020205020404" pitchFamily="49" charset="0"/>
              </a:rPr>
              <a:t>"Cartman"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letters =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name.length</a:t>
            </a:r>
            <a:r>
              <a:rPr lang="en-AU" altLang="el-GR" sz="2400" b="1" dirty="0">
                <a:latin typeface="Courier New" panose="02070309020205020404" pitchFamily="49" charset="0"/>
              </a:rPr>
              <a:t>();</a:t>
            </a:r>
          </a:p>
        </p:txBody>
      </p:sp>
      <p:graphicFrame>
        <p:nvGraphicFramePr>
          <p:cNvPr id="20485" name="Object 1029"/>
          <p:cNvGraphicFramePr>
            <a:graphicFrameLocks noChangeAspect="1"/>
          </p:cNvGraphicFramePr>
          <p:nvPr/>
        </p:nvGraphicFramePr>
        <p:xfrm>
          <a:off x="6400800" y="4252913"/>
          <a:ext cx="2393950" cy="217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330700" imgH="3937000" progId="MS_ClipArt_Gallery">
                  <p:embed/>
                </p:oleObj>
              </mc:Choice>
              <mc:Fallback>
                <p:oleObj r:id="rId2" imgW="4330700" imgH="3937000" progId="MS_ClipArt_Gallery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52913"/>
                        <a:ext cx="2393950" cy="217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 χρήσης </a:t>
            </a:r>
            <a:r>
              <a:rPr lang="en-AU" altLang="el-GR" sz="3600"/>
              <a:t>String</a:t>
            </a:r>
            <a:r>
              <a:rPr lang="en-AU" altLang="el-GR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Άτομο με όνομα:</a:t>
            </a:r>
            <a:endParaRPr lang="en-AU" altLang="el-GR" sz="2400">
              <a:latin typeface="Arial" panose="020B0604020202020204" pitchFamily="34" charset="0"/>
            </a:endParaRPr>
          </a:p>
          <a:p>
            <a:pPr lvl="1"/>
            <a:r>
              <a:rPr lang="en-AU" altLang="el-GR" sz="2400"/>
              <a:t>John Fitzpatrick Kennedy</a:t>
            </a:r>
            <a:endParaRPr lang="el-GR" altLang="el-GR" sz="2400"/>
          </a:p>
          <a:p>
            <a:pPr lvl="1">
              <a:buFontTx/>
              <a:buNone/>
            </a:pPr>
            <a:endParaRPr lang="en-AU" altLang="el-GR" sz="2400"/>
          </a:p>
          <a:p>
            <a:r>
              <a:rPr lang="el-GR" altLang="el-GR" sz="2400">
                <a:latin typeface="Arial" panose="020B0604020202020204" pitchFamily="34" charset="0"/>
              </a:rPr>
              <a:t>δημιούργησε</a:t>
            </a:r>
            <a:r>
              <a:rPr lang="en-AU" altLang="el-GR" sz="2400">
                <a:latin typeface="Arial" panose="020B0604020202020204" pitchFamily="34" charset="0"/>
              </a:rPr>
              <a:t> "accountName": </a:t>
            </a:r>
            <a:r>
              <a:rPr lang="el-GR" altLang="el-GR" sz="2400">
                <a:latin typeface="Arial" panose="020B0604020202020204" pitchFamily="34" charset="0"/>
              </a:rPr>
              <a:t>τα αρχικά του ονόματος και του πατρώνυμου ακολουθούμενα από τα τρία πρώτα γράμματα του επιθέτου </a:t>
            </a:r>
            <a:r>
              <a:rPr lang="en-AU" altLang="el-GR" sz="2400">
                <a:latin typeface="Arial" panose="020B0604020202020204" pitchFamily="34" charset="0"/>
              </a:rPr>
              <a:t>(</a:t>
            </a:r>
            <a:r>
              <a:rPr lang="el-GR" altLang="el-GR" sz="2400">
                <a:latin typeface="Arial" panose="020B0604020202020204" pitchFamily="34" charset="0"/>
              </a:rPr>
              <a:t>σε πεζά γράμματα</a:t>
            </a:r>
            <a:r>
              <a:rPr lang="en-AU" altLang="el-GR" sz="2400">
                <a:latin typeface="Arial" panose="020B0604020202020204" pitchFamily="34" charset="0"/>
              </a:rPr>
              <a:t>)</a:t>
            </a:r>
          </a:p>
          <a:p>
            <a:pPr lvl="1"/>
            <a:r>
              <a:rPr lang="en-AU" altLang="el-GR" sz="2400"/>
              <a:t>jfken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15D8AFA-1A1A-265C-507F-B10B7C74F8CD}"/>
              </a:ext>
            </a:extLst>
          </p:cNvPr>
          <p:cNvSpPr/>
          <p:nvPr/>
        </p:nvSpPr>
        <p:spPr bwMode="auto">
          <a:xfrm>
            <a:off x="323528" y="1268760"/>
            <a:ext cx="8496944" cy="460851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AA0BE23-E2D5-49F4-4CC3-16542AF0B277}"/>
              </a:ext>
            </a:extLst>
          </p:cNvPr>
          <p:cNvSpPr/>
          <p:nvPr/>
        </p:nvSpPr>
        <p:spPr bwMode="auto">
          <a:xfrm>
            <a:off x="412124" y="1412776"/>
            <a:ext cx="8352928" cy="43204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06FEAB9-6EBF-71EA-1A3F-73EED7937F7C}"/>
              </a:ext>
            </a:extLst>
          </p:cNvPr>
          <p:cNvSpPr/>
          <p:nvPr/>
        </p:nvSpPr>
        <p:spPr bwMode="auto">
          <a:xfrm>
            <a:off x="467544" y="1916832"/>
            <a:ext cx="8280920" cy="3384376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D86E47DB-CD66-6776-5883-CD3112B81818}"/>
              </a:ext>
            </a:extLst>
          </p:cNvPr>
          <p:cNvSpPr/>
          <p:nvPr/>
        </p:nvSpPr>
        <p:spPr bwMode="auto">
          <a:xfrm>
            <a:off x="971600" y="3429000"/>
            <a:ext cx="7704856" cy="151216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 χρήσης </a:t>
            </a:r>
            <a:r>
              <a:rPr lang="en-US" altLang="el-GR" sz="3600"/>
              <a:t>String</a:t>
            </a:r>
            <a:r>
              <a:rPr lang="en-AU" altLang="el-GR" sz="3600"/>
              <a:t> (2)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57200" y="1981200"/>
            <a:ext cx="8270875" cy="332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000" b="1" dirty="0">
                <a:latin typeface="Courier New" panose="02070309020205020404" pitchFamily="49" charset="0"/>
              </a:rPr>
              <a:t> 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accountName</a:t>
            </a:r>
            <a:r>
              <a:rPr lang="en-AU" altLang="el-GR" sz="2000" b="1" dirty="0">
                <a:latin typeface="Courier New" panose="02070309020205020404" pitchFamily="49" charset="0"/>
              </a:rPr>
              <a:t>(String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firstName</a:t>
            </a:r>
            <a:r>
              <a:rPr lang="en-AU" altLang="el-GR" sz="2000" b="1" dirty="0">
                <a:latin typeface="Courier New" panose="02070309020205020404" pitchFamily="49" charset="0"/>
              </a:rPr>
              <a:t>,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                  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middleName</a:t>
            </a:r>
            <a:r>
              <a:rPr lang="en-AU" altLang="el-GR" sz="2000" b="1" dirty="0">
                <a:latin typeface="Courier New" panose="02070309020205020404" pitchFamily="49" charset="0"/>
              </a:rPr>
              <a:t>,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                  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lastName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accountString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firstName.subString</a:t>
            </a:r>
            <a:r>
              <a:rPr lang="en-AU" altLang="el-GR" sz="2000" b="1" dirty="0">
                <a:latin typeface="Courier New" panose="02070309020205020404" pitchFamily="49" charset="0"/>
              </a:rPr>
              <a:t>(0,1) +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            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middleName.subString</a:t>
            </a:r>
            <a:r>
              <a:rPr lang="en-AU" altLang="el-GR" sz="2000" b="1" dirty="0">
                <a:latin typeface="Courier New" panose="02070309020205020404" pitchFamily="49" charset="0"/>
              </a:rPr>
              <a:t>(0,1) +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                 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lastName.subString</a:t>
            </a:r>
            <a:r>
              <a:rPr lang="en-AU" altLang="el-GR" sz="2000" b="1" dirty="0">
                <a:latin typeface="Courier New" panose="02070309020205020404" pitchFamily="49" charset="0"/>
              </a:rPr>
              <a:t>(0,3);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accountString.toLowerCase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Επισκόπηση</a:t>
            </a:r>
            <a:endParaRPr lang="en-AU" altLang="el-GR" sz="36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2057400"/>
            <a:ext cx="7162800" cy="2819400"/>
          </a:xfrm>
        </p:spPr>
        <p:txBody>
          <a:bodyPr/>
          <a:lstStyle/>
          <a:p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Τοπικές μεταβλητές 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Κλήση μεθόδων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Μέθοδοι της κλάσης </a:t>
            </a:r>
            <a:r>
              <a:rPr lang="en-US" altLang="el-GR" sz="2400">
                <a:solidFill>
                  <a:schemeClr val="tx2"/>
                </a:solidFill>
                <a:latin typeface="Arial" panose="020B0604020202020204" pitchFamily="34" charset="0"/>
              </a:rPr>
              <a:t>String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Δημιουργία αντικειμένων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Στατικές μέθοδοι (μέθοδοι </a:t>
            </a:r>
            <a:b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κλάσεων)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791200" y="3429000"/>
          <a:ext cx="2235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225800" imgH="3962400" progId="MS_ClipArt_Gallery">
                  <p:embed/>
                </p:oleObj>
              </mc:Choice>
              <mc:Fallback>
                <p:oleObj r:id="rId2" imgW="3225800" imgH="39624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29000"/>
                        <a:ext cx="22352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8D48AB9-08A5-B933-2D79-FA1C97F0943E}"/>
              </a:ext>
            </a:extLst>
          </p:cNvPr>
          <p:cNvSpPr/>
          <p:nvPr/>
        </p:nvSpPr>
        <p:spPr bwMode="auto">
          <a:xfrm>
            <a:off x="323528" y="1268760"/>
            <a:ext cx="8496944" cy="511256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D25B7CA-F2A1-F95B-16C5-9468A4B2C470}"/>
              </a:ext>
            </a:extLst>
          </p:cNvPr>
          <p:cNvSpPr/>
          <p:nvPr/>
        </p:nvSpPr>
        <p:spPr bwMode="auto">
          <a:xfrm>
            <a:off x="683568" y="2204864"/>
            <a:ext cx="8064896" cy="381642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49C9ED0-E775-C756-55A9-D63B95A32514}"/>
              </a:ext>
            </a:extLst>
          </p:cNvPr>
          <p:cNvSpPr/>
          <p:nvPr/>
        </p:nvSpPr>
        <p:spPr bwMode="auto">
          <a:xfrm>
            <a:off x="755576" y="3429000"/>
            <a:ext cx="7920880" cy="2232248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DA4C232-2DD9-8F59-2B75-3432D52F794A}"/>
              </a:ext>
            </a:extLst>
          </p:cNvPr>
          <p:cNvSpPr/>
          <p:nvPr/>
        </p:nvSpPr>
        <p:spPr bwMode="auto">
          <a:xfrm>
            <a:off x="1115616" y="4293096"/>
            <a:ext cx="4896544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Δημιουργία αντικειμένων</a:t>
            </a:r>
            <a:endParaRPr lang="en-AU" altLang="el-GR" sz="3600"/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478282" cy="5035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latin typeface="Courier New" panose="02070309020205020404" pitchFamily="49" charset="0"/>
              </a:rPr>
              <a:t> Line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latin typeface="Courier New" panose="02070309020205020404" pitchFamily="49" charset="0"/>
              </a:rPr>
              <a:t> Point start;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 </a:t>
            </a:r>
            <a:r>
              <a:rPr lang="en-AU" altLang="el-GR" sz="2400" b="1" dirty="0">
                <a:latin typeface="Courier New" panose="02070309020205020404" pitchFamily="49" charset="0"/>
              </a:rPr>
              <a:t>Point end;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Line(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x1,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y1,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x2,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y2)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{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start = </a:t>
            </a:r>
            <a:r>
              <a:rPr lang="en-AU" altLang="el-GR" sz="28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400" b="1" dirty="0">
                <a:latin typeface="Courier New" panose="02070309020205020404" pitchFamily="49" charset="0"/>
              </a:rPr>
              <a:t> Point(x1, y1);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end = </a:t>
            </a:r>
            <a:r>
              <a:rPr lang="en-AU" altLang="el-GR" sz="28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400" b="1" dirty="0">
                <a:latin typeface="Courier New" panose="02070309020205020404" pitchFamily="49" charset="0"/>
              </a:rPr>
              <a:t> Point(x2, y2);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}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...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/>
        </p:nvGraphicFramePr>
        <p:xfrm>
          <a:off x="6096000" y="3973513"/>
          <a:ext cx="2667000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771900" imgH="3530600" progId="MS_ClipArt_Gallery">
                  <p:embed/>
                </p:oleObj>
              </mc:Choice>
              <mc:Fallback>
                <p:oleObj r:id="rId2" imgW="3771900" imgH="3530600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73513"/>
                        <a:ext cx="2667000" cy="249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/>
              <a:t>Δημιουργία αντικειμένων</a:t>
            </a:r>
            <a:r>
              <a:rPr lang="en-AU" altLang="el-GR" sz="3600"/>
              <a:t>: </a:t>
            </a:r>
            <a:r>
              <a:rPr lang="el-GR" altLang="el-GR" sz="3600"/>
              <a:t>σύνταξη</a:t>
            </a:r>
            <a:endParaRPr lang="en-AU" altLang="el-GR" sz="3600"/>
          </a:p>
        </p:txBody>
      </p:sp>
      <p:sp>
        <p:nvSpPr>
          <p:cNvPr id="24579" name="Rectangle 1028"/>
          <p:cNvSpPr>
            <a:spLocks noChangeArrowheads="1"/>
          </p:cNvSpPr>
          <p:nvPr/>
        </p:nvSpPr>
        <p:spPr bwMode="auto">
          <a:xfrm>
            <a:off x="1981200" y="2994025"/>
            <a:ext cx="4876800" cy="207327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n-US" altLang="el-GR" sz="2400" i="1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US" altLang="el-GR" sz="2400" i="1">
                <a:latin typeface="Times" panose="02020603050405020304" pitchFamily="18" charset="0"/>
              </a:rPr>
              <a:t>new </a:t>
            </a:r>
            <a:r>
              <a:rPr lang="el-GR" altLang="el-GR" sz="2400" i="1">
                <a:latin typeface="Times" panose="02020603050405020304" pitchFamily="18" charset="0"/>
              </a:rPr>
              <a:t>όνομαΚλάσης(παράμετροι)</a:t>
            </a:r>
            <a:r>
              <a:rPr lang="en-AU" altLang="el-GR" sz="2400" i="1">
                <a:latin typeface="Times" panose="02020603050405020304" pitchFamily="18" charset="0"/>
              </a:rPr>
              <a:t>  </a:t>
            </a:r>
            <a:endParaRPr lang="el-GR" altLang="el-GR" sz="2400" i="1">
              <a:latin typeface="Times" panose="02020603050405020304" pitchFamily="18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i="1">
                <a:latin typeface="Times" panose="02020603050405020304" pitchFamily="18" charset="0"/>
              </a:rPr>
              <a:t>new className(parameters)</a:t>
            </a:r>
            <a:r>
              <a:rPr lang="en-AU" altLang="el-GR" i="1">
                <a:latin typeface="Times" panose="02020603050405020304" pitchFamily="18" charset="0"/>
              </a:rPr>
              <a:t>  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i="1">
              <a:latin typeface="Times" panose="02020603050405020304" pitchFamily="18" charset="0"/>
            </a:endParaRPr>
          </a:p>
        </p:txBody>
      </p:sp>
      <p:sp>
        <p:nvSpPr>
          <p:cNvPr id="24580" name="Text Box 1029"/>
          <p:cNvSpPr txBox="1">
            <a:spLocks noChangeArrowheads="1"/>
          </p:cNvSpPr>
          <p:nvPr/>
        </p:nvSpPr>
        <p:spPr bwMode="auto">
          <a:xfrm>
            <a:off x="1981200" y="2286000"/>
            <a:ext cx="13224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dirty="0">
                <a:solidFill>
                  <a:srgbClr val="0070C0"/>
                </a:solidFill>
                <a:latin typeface="Times" panose="02020603050405020304" pitchFamily="18" charset="0"/>
              </a:rPr>
              <a:t>Σύνταξη</a:t>
            </a:r>
            <a:r>
              <a:rPr lang="en-AU" altLang="el-GR" sz="2400" dirty="0">
                <a:solidFill>
                  <a:schemeClr val="tx2"/>
                </a:solidFill>
                <a:latin typeface="Times" panose="02020603050405020304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76B51E9-3425-491D-4814-4AD91A1610EF}"/>
              </a:ext>
            </a:extLst>
          </p:cNvPr>
          <p:cNvSpPr/>
          <p:nvPr/>
        </p:nvSpPr>
        <p:spPr bwMode="auto">
          <a:xfrm>
            <a:off x="395536" y="1340768"/>
            <a:ext cx="8424936" cy="49685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A392D54-1124-2D45-84D4-7A5DF6327657}"/>
              </a:ext>
            </a:extLst>
          </p:cNvPr>
          <p:cNvSpPr/>
          <p:nvPr/>
        </p:nvSpPr>
        <p:spPr bwMode="auto">
          <a:xfrm>
            <a:off x="971600" y="2204864"/>
            <a:ext cx="7776864" cy="36724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7E118BC-60A8-D1AC-1CDA-82CD097B4BFA}"/>
              </a:ext>
            </a:extLst>
          </p:cNvPr>
          <p:cNvSpPr/>
          <p:nvPr/>
        </p:nvSpPr>
        <p:spPr bwMode="auto">
          <a:xfrm>
            <a:off x="1043608" y="3356992"/>
            <a:ext cx="7632848" cy="244827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D3471AB-FE92-BDD2-4B5F-1B67D88AEB20}"/>
              </a:ext>
            </a:extLst>
          </p:cNvPr>
          <p:cNvSpPr/>
          <p:nvPr/>
        </p:nvSpPr>
        <p:spPr bwMode="auto">
          <a:xfrm>
            <a:off x="1547664" y="4581128"/>
            <a:ext cx="7056784" cy="93610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Άλλο ένα παράδειγμα</a:t>
            </a:r>
            <a:endParaRPr lang="en-AU" altLang="el-GR" sz="3600"/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457200" y="1412875"/>
            <a:ext cx="8293936" cy="49003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 </a:t>
            </a:r>
            <a:r>
              <a:rPr lang="en-AU" altLang="el-GR" sz="2400" b="1" dirty="0">
                <a:latin typeface="Courier New" panose="02070309020205020404" pitchFamily="49" charset="0"/>
              </a:rPr>
              <a:t>Person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latin typeface="Courier New" panose="02070309020205020404" pitchFamily="49" charset="0"/>
              </a:rPr>
              <a:t> String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fullName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latin typeface="Courier New" panose="02070309020205020404" pitchFamily="49" charset="0"/>
              </a:rPr>
              <a:t> Address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address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Person(String name, String street,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           String city)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fullName</a:t>
            </a:r>
            <a:r>
              <a:rPr lang="en-AU" altLang="el-GR" sz="2400" b="1" dirty="0">
                <a:latin typeface="Courier New" panose="02070309020205020404" pitchFamily="49" charset="0"/>
              </a:rPr>
              <a:t> = name;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address =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400" b="1" dirty="0">
                <a:latin typeface="Courier New" panose="02070309020205020404" pitchFamily="49" charset="0"/>
              </a:rPr>
              <a:t> Address(street, city);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Στατικές μέθοδοι </a:t>
            </a:r>
            <a:r>
              <a:rPr lang="el-GR" altLang="el-GR" sz="2400"/>
              <a:t>(</a:t>
            </a:r>
            <a:r>
              <a:rPr lang="en-AU" altLang="el-GR" sz="2400"/>
              <a:t>Static methods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/>
              <a:t>Οι </a:t>
            </a:r>
            <a:r>
              <a:rPr lang="el-GR" altLang="el-GR" sz="2400" dirty="0">
                <a:solidFill>
                  <a:srgbClr val="00B0F0"/>
                </a:solidFill>
              </a:rPr>
              <a:t>στατικές μέθοδοι </a:t>
            </a:r>
            <a:r>
              <a:rPr lang="el-GR" altLang="el-GR" sz="2400" dirty="0"/>
              <a:t>«ανήκουν» σε μια  κλάση και όχι σε ένα αντικείμενο </a:t>
            </a:r>
            <a:r>
              <a:rPr lang="en-AU" altLang="el-GR" sz="2400" dirty="0"/>
              <a:t>(</a:t>
            </a:r>
            <a:r>
              <a:rPr lang="el-GR" altLang="el-GR" sz="2400" i="1" dirty="0"/>
              <a:t>μέθοδοι κλάσης</a:t>
            </a:r>
            <a:r>
              <a:rPr lang="el-GR" altLang="el-GR" sz="4000" dirty="0"/>
              <a:t>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AU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class methods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]</a:t>
            </a:r>
            <a:r>
              <a:rPr lang="en-AU" altLang="el-GR" sz="2400" dirty="0"/>
              <a:t>)</a:t>
            </a:r>
            <a:endParaRPr lang="el-GR" altLang="el-GR" sz="2400" dirty="0"/>
          </a:p>
          <a:p>
            <a:pPr>
              <a:buFontTx/>
              <a:buNone/>
            </a:pPr>
            <a:endParaRPr lang="en-AU" altLang="el-GR" sz="2400" dirty="0"/>
          </a:p>
          <a:p>
            <a:r>
              <a:rPr lang="el-GR" altLang="el-GR" sz="2400" dirty="0"/>
              <a:t>Δεν απαιτείται η ύπαρξη αντικείμενου για την κλήση τους </a:t>
            </a:r>
            <a:r>
              <a:rPr lang="en-AU" altLang="el-GR" sz="2400" dirty="0"/>
              <a:t>(</a:t>
            </a:r>
            <a:r>
              <a:rPr lang="el-GR" altLang="el-GR" sz="2400" dirty="0"/>
              <a:t>καλούνται «επί της κλάσης»</a:t>
            </a:r>
            <a:r>
              <a:rPr lang="en-AU" altLang="el-GR" sz="2400" dirty="0"/>
              <a:t>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6A00BED-A45B-10A5-861E-860103619A53}"/>
              </a:ext>
            </a:extLst>
          </p:cNvPr>
          <p:cNvSpPr/>
          <p:nvPr/>
        </p:nvSpPr>
        <p:spPr bwMode="auto">
          <a:xfrm>
            <a:off x="899592" y="1340768"/>
            <a:ext cx="7632848" cy="460851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3A0E212-9AF8-4BCE-3893-1EC3DBECF97E}"/>
              </a:ext>
            </a:extLst>
          </p:cNvPr>
          <p:cNvSpPr/>
          <p:nvPr/>
        </p:nvSpPr>
        <p:spPr bwMode="auto">
          <a:xfrm>
            <a:off x="1547664" y="2348880"/>
            <a:ext cx="6912768" cy="324036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5F3EA1B-16EB-29CD-E62C-A8CE650475BE}"/>
              </a:ext>
            </a:extLst>
          </p:cNvPr>
          <p:cNvSpPr/>
          <p:nvPr/>
        </p:nvSpPr>
        <p:spPr bwMode="auto">
          <a:xfrm>
            <a:off x="1619672" y="3212976"/>
            <a:ext cx="6768752" cy="2232248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940FB5A-CB78-5FF9-EA13-82C294DFD152}"/>
              </a:ext>
            </a:extLst>
          </p:cNvPr>
          <p:cNvSpPr/>
          <p:nvPr/>
        </p:nvSpPr>
        <p:spPr bwMode="auto">
          <a:xfrm>
            <a:off x="2051720" y="4077072"/>
            <a:ext cx="6192688" cy="100811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Στατικές μέθοδοι</a:t>
            </a:r>
            <a:r>
              <a:rPr lang="en-AU" altLang="el-GR" sz="3600"/>
              <a:t>: </a:t>
            </a:r>
            <a:r>
              <a:rPr lang="el-GR" altLang="el-GR" sz="3600"/>
              <a:t>παράδειγμα</a:t>
            </a:r>
            <a:endParaRPr lang="en-AU" altLang="el-GR" sz="3600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066800" y="1447800"/>
            <a:ext cx="6764338" cy="4484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latin typeface="Courier New" panose="02070309020205020404" pitchFamily="49" charset="0"/>
              </a:rPr>
              <a:t> Car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8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numberOfCars</a:t>
            </a:r>
            <a:r>
              <a:rPr lang="en-AU" altLang="el-GR" sz="2400" b="1" dirty="0"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Car()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numberOfCars</a:t>
            </a:r>
            <a:r>
              <a:rPr lang="en-AU" altLang="el-GR" sz="2400" b="1" dirty="0">
                <a:latin typeface="Courier New" panose="02070309020205020404" pitchFamily="49" charset="0"/>
              </a:rPr>
              <a:t>++;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F37FB9D-81F4-EFED-B16B-E16F963E13C0}"/>
              </a:ext>
            </a:extLst>
          </p:cNvPr>
          <p:cNvSpPr/>
          <p:nvPr/>
        </p:nvSpPr>
        <p:spPr bwMode="auto">
          <a:xfrm>
            <a:off x="467544" y="2132856"/>
            <a:ext cx="8280920" cy="295232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1156BA9-9130-C28D-772F-741F84D33F67}"/>
              </a:ext>
            </a:extLst>
          </p:cNvPr>
          <p:cNvSpPr/>
          <p:nvPr/>
        </p:nvSpPr>
        <p:spPr bwMode="auto">
          <a:xfrm>
            <a:off x="611560" y="2276872"/>
            <a:ext cx="8064896" cy="26642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3190DF7-70AB-2AD6-2064-CF7D6277B233}"/>
              </a:ext>
            </a:extLst>
          </p:cNvPr>
          <p:cNvSpPr/>
          <p:nvPr/>
        </p:nvSpPr>
        <p:spPr bwMode="auto">
          <a:xfrm>
            <a:off x="683568" y="2420888"/>
            <a:ext cx="7920880" cy="244827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EE96C1D2-3A44-F381-5211-EFD241A8F1AA}"/>
              </a:ext>
            </a:extLst>
          </p:cNvPr>
          <p:cNvSpPr/>
          <p:nvPr/>
        </p:nvSpPr>
        <p:spPr bwMode="auto">
          <a:xfrm>
            <a:off x="755576" y="2636912"/>
            <a:ext cx="7704856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Άλλα παραδείγματα</a:t>
            </a:r>
            <a:endParaRPr lang="en-AU" altLang="el-GR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762000" y="2590800"/>
            <a:ext cx="7797800" cy="1992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speed = </a:t>
            </a:r>
            <a:r>
              <a:rPr lang="en-AU" altLang="el-GR" sz="2800" b="1" dirty="0" err="1">
                <a:latin typeface="Courier New" panose="02070309020205020404" pitchFamily="49" charset="0"/>
              </a:rPr>
              <a:t>Math.round</a:t>
            </a:r>
            <a:r>
              <a:rPr lang="en-AU" altLang="el-GR" sz="2400" b="1" dirty="0">
                <a:latin typeface="Courier New" panose="02070309020205020404" pitchFamily="49" charset="0"/>
              </a:rPr>
              <a:t>(distance / time);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800" b="1" dirty="0" err="1">
                <a:latin typeface="Courier New" panose="02070309020205020404" pitchFamily="49" charset="0"/>
              </a:rPr>
              <a:t>System.out.print</a:t>
            </a:r>
            <a:r>
              <a:rPr lang="en-AU" altLang="el-GR" sz="2400" b="1" dirty="0">
                <a:latin typeface="Courier New" panose="02070309020205020404" pitchFamily="49" charset="0"/>
              </a:rPr>
              <a:t>(</a:t>
            </a:r>
            <a:r>
              <a:rPr lang="en-AU" altLang="el-GR" sz="2400" b="1" dirty="0">
                <a:solidFill>
                  <a:srgbClr val="00B050"/>
                </a:solidFill>
                <a:latin typeface="Courier New" panose="02070309020205020404" pitchFamily="49" charset="0"/>
              </a:rPr>
              <a:t>"Hello"</a:t>
            </a:r>
            <a:r>
              <a:rPr lang="en-AU" altLang="el-GR" sz="2400" b="1" dirty="0">
                <a:latin typeface="Courier New" panose="02070309020205020404" pitchFamily="49" charset="0"/>
              </a:rPr>
              <a:t>);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8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400" b="1" dirty="0">
                <a:latin typeface="Courier New" panose="02070309020205020404" pitchFamily="49" charset="0"/>
              </a:rPr>
              <a:t>(</a:t>
            </a:r>
            <a:r>
              <a:rPr lang="en-AU" altLang="el-GR" sz="2400" b="1" dirty="0">
                <a:solidFill>
                  <a:srgbClr val="00B050"/>
                </a:solidFill>
                <a:latin typeface="Courier New" panose="02070309020205020404" pitchFamily="49" charset="0"/>
              </a:rPr>
              <a:t>"World"</a:t>
            </a:r>
            <a:r>
              <a:rPr lang="en-AU" altLang="el-GR" sz="2400" b="1" dirty="0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Στατικά πεδία</a:t>
            </a:r>
            <a:endParaRPr lang="en-AU" altLang="el-GR" sz="36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Τα </a:t>
            </a:r>
            <a:r>
              <a:rPr lang="el-GR" altLang="el-GR" sz="2400" dirty="0">
                <a:solidFill>
                  <a:srgbClr val="00B0F0"/>
                </a:solidFill>
                <a:latin typeface="Arial" panose="020B0604020202020204" pitchFamily="34" charset="0"/>
              </a:rPr>
              <a:t>στατικά πεδία </a:t>
            </a:r>
            <a:r>
              <a:rPr lang="el-GR" altLang="el-GR" sz="2400" dirty="0">
                <a:latin typeface="Arial" panose="020B0604020202020204" pitchFamily="34" charset="0"/>
              </a:rPr>
              <a:t>δεδομένων ανήκουν σε μια κλάση και όχι σε ένα αντικείμενο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Τα στατικά πεδία είναι </a:t>
            </a:r>
            <a:r>
              <a:rPr lang="el-GR" altLang="el-GR" sz="2400" dirty="0">
                <a:solidFill>
                  <a:srgbClr val="00B0F0"/>
                </a:solidFill>
                <a:latin typeface="Arial" panose="020B0604020202020204" pitchFamily="34" charset="0"/>
              </a:rPr>
              <a:t>κοινόχρηστα</a:t>
            </a:r>
            <a:r>
              <a:rPr lang="el-GR" altLang="el-GR" sz="2400" dirty="0">
                <a:latin typeface="Arial" panose="020B0604020202020204" pitchFamily="34" charset="0"/>
              </a:rPr>
              <a:t> από όλα  τα  (αντικείμενα) μίας κλάσης – κάθε στιγμιότυπο </a:t>
            </a:r>
            <a:r>
              <a:rPr lang="el-GR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[</a:t>
            </a:r>
            <a:r>
              <a:rPr lang="en-US" altLang="el-GR" sz="1600" dirty="0">
                <a:solidFill>
                  <a:srgbClr val="FF66FF"/>
                </a:solidFill>
                <a:latin typeface="Times" panose="02020603050405020304" pitchFamily="18" charset="0"/>
              </a:rPr>
              <a:t>instance]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  της ίδιας κλάσης χρησιμοποιεί τα ίδια στατικά πεδία</a:t>
            </a:r>
          </a:p>
          <a:p>
            <a:pPr>
              <a:buFontTx/>
              <a:buNone/>
            </a:pPr>
            <a:endParaRPr lang="en-AU" altLang="el-GR" sz="2400" dirty="0">
              <a:latin typeface="Arial" panose="020B0604020202020204" pitchFamily="34" charset="0"/>
            </a:endParaRPr>
          </a:p>
          <a:p>
            <a:r>
              <a:rPr lang="el-GR" altLang="el-GR" sz="2400" dirty="0">
                <a:latin typeface="Arial" panose="020B0604020202020204" pitchFamily="34" charset="0"/>
              </a:rPr>
              <a:t>Υπάρχει μόνο </a:t>
            </a:r>
            <a:r>
              <a:rPr lang="el-GR" altLang="el-GR" sz="2400" dirty="0">
                <a:solidFill>
                  <a:srgbClr val="00B0F0"/>
                </a:solidFill>
                <a:latin typeface="Arial" panose="020B0604020202020204" pitchFamily="34" charset="0"/>
              </a:rPr>
              <a:t>ένα αντίγραφο </a:t>
            </a:r>
            <a:r>
              <a:rPr lang="el-GR" altLang="el-GR" sz="2400" dirty="0">
                <a:latin typeface="Arial" panose="020B0604020202020204" pitchFamily="34" charset="0"/>
              </a:rPr>
              <a:t>ενός στατικού πεδίου μίας κλάσης ανεξάρτητα από τον αριθμό των στιγμιότυπων  της κλάσης που έχουν δημιουργηθεί</a:t>
            </a:r>
            <a:endParaRPr lang="en-AU" altLang="el-GR" sz="2400" dirty="0">
              <a:latin typeface="Arial" panose="020B0604020202020204" pitchFamily="34" charset="0"/>
            </a:endParaRPr>
          </a:p>
          <a:p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6"/>
          <p:cNvSpPr>
            <a:spLocks noChangeArrowheads="1"/>
          </p:cNvSpPr>
          <p:nvPr/>
        </p:nvSpPr>
        <p:spPr bwMode="auto">
          <a:xfrm>
            <a:off x="5486400" y="4038600"/>
            <a:ext cx="2667000" cy="1676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AutoShape 15"/>
          <p:cNvSpPr>
            <a:spLocks noChangeArrowheads="1"/>
          </p:cNvSpPr>
          <p:nvPr/>
        </p:nvSpPr>
        <p:spPr bwMode="auto">
          <a:xfrm>
            <a:off x="1066800" y="3962400"/>
            <a:ext cx="2667000" cy="16764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Στατικά πεδία</a:t>
            </a:r>
            <a:r>
              <a:rPr lang="en-AU" altLang="el-GR" sz="3600"/>
              <a:t> (2)</a:t>
            </a:r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1752600" y="4191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field1</a:t>
            </a:r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1752600" y="44958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field2</a:t>
            </a:r>
          </a:p>
        </p:txBody>
      </p:sp>
      <p:sp>
        <p:nvSpPr>
          <p:cNvPr id="30727" name="Rectangle 8"/>
          <p:cNvSpPr>
            <a:spLocks noChangeArrowheads="1"/>
          </p:cNvSpPr>
          <p:nvPr/>
        </p:nvSpPr>
        <p:spPr bwMode="auto">
          <a:xfrm>
            <a:off x="1752600" y="48006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field3</a:t>
            </a:r>
          </a:p>
        </p:txBody>
      </p:sp>
      <p:sp>
        <p:nvSpPr>
          <p:cNvPr id="30728" name="Rectangle 9"/>
          <p:cNvSpPr>
            <a:spLocks noChangeArrowheads="1"/>
          </p:cNvSpPr>
          <p:nvPr/>
        </p:nvSpPr>
        <p:spPr bwMode="auto">
          <a:xfrm>
            <a:off x="1752600" y="51054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field4</a:t>
            </a:r>
          </a:p>
        </p:txBody>
      </p:sp>
      <p:sp>
        <p:nvSpPr>
          <p:cNvPr id="30729" name="Rectangle 11"/>
          <p:cNvSpPr>
            <a:spLocks noChangeArrowheads="1"/>
          </p:cNvSpPr>
          <p:nvPr/>
        </p:nvSpPr>
        <p:spPr bwMode="auto">
          <a:xfrm>
            <a:off x="6172200" y="4267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field1</a:t>
            </a:r>
          </a:p>
        </p:txBody>
      </p:sp>
      <p:sp>
        <p:nvSpPr>
          <p:cNvPr id="30730" name="Rectangle 12"/>
          <p:cNvSpPr>
            <a:spLocks noChangeArrowheads="1"/>
          </p:cNvSpPr>
          <p:nvPr/>
        </p:nvSpPr>
        <p:spPr bwMode="auto">
          <a:xfrm>
            <a:off x="6172200" y="45720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field2</a:t>
            </a:r>
          </a:p>
        </p:txBody>
      </p:sp>
      <p:sp>
        <p:nvSpPr>
          <p:cNvPr id="30731" name="Rectangle 13"/>
          <p:cNvSpPr>
            <a:spLocks noChangeArrowheads="1"/>
          </p:cNvSpPr>
          <p:nvPr/>
        </p:nvSpPr>
        <p:spPr bwMode="auto">
          <a:xfrm>
            <a:off x="6172200" y="48768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field3</a:t>
            </a:r>
          </a:p>
        </p:txBody>
      </p:sp>
      <p:sp>
        <p:nvSpPr>
          <p:cNvPr id="30732" name="Rectangle 14"/>
          <p:cNvSpPr>
            <a:spLocks noChangeArrowheads="1"/>
          </p:cNvSpPr>
          <p:nvPr/>
        </p:nvSpPr>
        <p:spPr bwMode="auto">
          <a:xfrm>
            <a:off x="6172200" y="51816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field4</a:t>
            </a:r>
          </a:p>
        </p:txBody>
      </p:sp>
      <p:sp>
        <p:nvSpPr>
          <p:cNvPr id="30733" name="Rectangle 17"/>
          <p:cNvSpPr>
            <a:spLocks noChangeArrowheads="1"/>
          </p:cNvSpPr>
          <p:nvPr/>
        </p:nvSpPr>
        <p:spPr bwMode="auto">
          <a:xfrm>
            <a:off x="3276600" y="1752600"/>
            <a:ext cx="2514600" cy="15240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34" name="Line 18"/>
          <p:cNvSpPr>
            <a:spLocks noChangeShapeType="1"/>
          </p:cNvSpPr>
          <p:nvPr/>
        </p:nvSpPr>
        <p:spPr bwMode="auto">
          <a:xfrm>
            <a:off x="3276600" y="2209800"/>
            <a:ext cx="2514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0735" name="Text Box 19"/>
          <p:cNvSpPr txBox="1">
            <a:spLocks noChangeArrowheads="1"/>
          </p:cNvSpPr>
          <p:nvPr/>
        </p:nvSpPr>
        <p:spPr bwMode="auto">
          <a:xfrm>
            <a:off x="3347864" y="1772816"/>
            <a:ext cx="239488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Circle</a:t>
            </a:r>
          </a:p>
        </p:txBody>
      </p:sp>
      <p:cxnSp>
        <p:nvCxnSpPr>
          <p:cNvPr id="30736" name="AutoShape 21"/>
          <p:cNvCxnSpPr>
            <a:cxnSpLocks noChangeShapeType="1"/>
            <a:stCxn id="30723" idx="0"/>
            <a:endCxn id="30733" idx="1"/>
          </p:cNvCxnSpPr>
          <p:nvPr/>
        </p:nvCxnSpPr>
        <p:spPr bwMode="auto">
          <a:xfrm rot="-5400000">
            <a:off x="2114550" y="2800350"/>
            <a:ext cx="1447800" cy="876300"/>
          </a:xfrm>
          <a:prstGeom prst="curvedConnector2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7" name="AutoShape 22"/>
          <p:cNvCxnSpPr>
            <a:cxnSpLocks noChangeShapeType="1"/>
            <a:stCxn id="30722" idx="0"/>
            <a:endCxn id="30733" idx="3"/>
          </p:cNvCxnSpPr>
          <p:nvPr/>
        </p:nvCxnSpPr>
        <p:spPr bwMode="auto">
          <a:xfrm rot="5400000" flipH="1">
            <a:off x="5543550" y="2762250"/>
            <a:ext cx="1524000" cy="1028700"/>
          </a:xfrm>
          <a:prstGeom prst="curvedConnector2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8" name="Rectangle 23"/>
          <p:cNvSpPr>
            <a:spLocks noChangeArrowheads="1"/>
          </p:cNvSpPr>
          <p:nvPr/>
        </p:nvSpPr>
        <p:spPr bwMode="auto">
          <a:xfrm>
            <a:off x="4114800" y="2362200"/>
            <a:ext cx="12954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1800"/>
              <a:t>static field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F69C464-EB43-2F4B-0A4F-267952FD6C75}"/>
              </a:ext>
            </a:extLst>
          </p:cNvPr>
          <p:cNvSpPr/>
          <p:nvPr/>
        </p:nvSpPr>
        <p:spPr bwMode="auto">
          <a:xfrm>
            <a:off x="899592" y="1340768"/>
            <a:ext cx="7632848" cy="4968552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D2D3BBB-5FBB-F967-0C59-87D2705D7EA6}"/>
              </a:ext>
            </a:extLst>
          </p:cNvPr>
          <p:cNvSpPr/>
          <p:nvPr/>
        </p:nvSpPr>
        <p:spPr bwMode="auto">
          <a:xfrm>
            <a:off x="1547664" y="2204864"/>
            <a:ext cx="6912768" cy="367240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5C2E84C-775D-C8D7-70AC-722D18EB48A2}"/>
              </a:ext>
            </a:extLst>
          </p:cNvPr>
          <p:cNvSpPr/>
          <p:nvPr/>
        </p:nvSpPr>
        <p:spPr bwMode="auto">
          <a:xfrm>
            <a:off x="1619672" y="4077072"/>
            <a:ext cx="6768752" cy="172819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81B6B96-9A6D-9B55-CA7F-0B3415E72801}"/>
              </a:ext>
            </a:extLst>
          </p:cNvPr>
          <p:cNvSpPr/>
          <p:nvPr/>
        </p:nvSpPr>
        <p:spPr bwMode="auto">
          <a:xfrm>
            <a:off x="2123728" y="4899007"/>
            <a:ext cx="6192688" cy="546217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Στατικά πεδία: παράδειγμα</a:t>
            </a:r>
            <a:endParaRPr lang="en-AU" altLang="el-GR" sz="360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066800" y="1371600"/>
            <a:ext cx="7129463" cy="4922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Circle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800" b="1" dirty="0">
                <a:solidFill>
                  <a:srgbClr val="7030A0"/>
                </a:solidFill>
                <a:latin typeface="Courier New" panose="02070309020205020404" pitchFamily="49" charset="0"/>
              </a:rPr>
              <a:t>static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pi = 3.1415;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radius;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Color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color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double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getSurfaceArea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pi * radius * radius;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</a:t>
            </a:r>
            <a:r>
              <a:rPr lang="en-US" altLang="el-GR" sz="3600"/>
              <a:t> </a:t>
            </a:r>
            <a:r>
              <a:rPr lang="en-US" altLang="el-GR" sz="2400"/>
              <a:t>(methods)</a:t>
            </a:r>
            <a:endParaRPr lang="en-AU" altLang="el-GR" sz="2400">
              <a:solidFill>
                <a:srgbClr val="000000"/>
              </a:solidFill>
            </a:endParaRP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11430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Οι μέθοδοι χρησιμοποιούνται στην </a:t>
            </a:r>
            <a:r>
              <a:rPr lang="en-AU" altLang="el-GR" sz="2400" dirty="0">
                <a:latin typeface="Arial" panose="020B0604020202020204" pitchFamily="34" charset="0"/>
              </a:rPr>
              <a:t>Java </a:t>
            </a:r>
            <a:r>
              <a:rPr lang="el-GR" altLang="el-GR" sz="2400" dirty="0">
                <a:latin typeface="Arial" panose="020B0604020202020204" pitchFamily="34" charset="0"/>
              </a:rPr>
              <a:t>για την υλοποίηση των «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λειτουργιών</a:t>
            </a:r>
            <a:r>
              <a:rPr lang="el-GR" altLang="el-GR" sz="2400" dirty="0">
                <a:latin typeface="Arial" panose="020B0604020202020204" pitchFamily="34" charset="0"/>
              </a:rPr>
              <a:t>» των κλάσεων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  <p:graphicFrame>
        <p:nvGraphicFramePr>
          <p:cNvPr id="6148" name="Object 1028"/>
          <p:cNvGraphicFramePr>
            <a:graphicFrameLocks/>
          </p:cNvGraphicFramePr>
          <p:nvPr/>
        </p:nvGraphicFramePr>
        <p:xfrm>
          <a:off x="5715000" y="3048000"/>
          <a:ext cx="12954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ClipArt Gallery" r:id="rId2" imgW="2146300" imgH="5803900" progId="MS_ClipArt_Gallery">
                  <p:embed/>
                </p:oleObj>
              </mc:Choice>
              <mc:Fallback>
                <p:oleObj name="Microsoft ClipArt Gallery" r:id="rId2" imgW="2146300" imgH="5803900" progId="MS_ClipArt_Gallery">
                  <p:embed/>
                  <p:pic>
                    <p:nvPicPr>
                      <p:cNvPr id="0" name="Object 102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8000"/>
                        <a:ext cx="12954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72C7D57-086F-D2DF-BED6-C21E241DF11D}"/>
              </a:ext>
            </a:extLst>
          </p:cNvPr>
          <p:cNvSpPr/>
          <p:nvPr/>
        </p:nvSpPr>
        <p:spPr bwMode="auto">
          <a:xfrm>
            <a:off x="971600" y="1700808"/>
            <a:ext cx="7200800" cy="4104456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E310A85-955B-17D0-848A-6867D60EA51A}"/>
              </a:ext>
            </a:extLst>
          </p:cNvPr>
          <p:cNvSpPr/>
          <p:nvPr/>
        </p:nvSpPr>
        <p:spPr bwMode="auto">
          <a:xfrm>
            <a:off x="1259632" y="2636912"/>
            <a:ext cx="6840760" cy="280800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BA18752-7AB4-6E52-0441-DC52B5E2E16D}"/>
              </a:ext>
            </a:extLst>
          </p:cNvPr>
          <p:cNvSpPr/>
          <p:nvPr/>
        </p:nvSpPr>
        <p:spPr bwMode="auto">
          <a:xfrm>
            <a:off x="1403648" y="3573016"/>
            <a:ext cx="6624736" cy="1800000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C735F1F-BEEB-0055-7D63-9CF76C404C93}"/>
              </a:ext>
            </a:extLst>
          </p:cNvPr>
          <p:cNvSpPr/>
          <p:nvPr/>
        </p:nvSpPr>
        <p:spPr bwMode="auto">
          <a:xfrm>
            <a:off x="2051720" y="4293096"/>
            <a:ext cx="5832648" cy="72008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Μέθοδοι: Παράδειγμα</a:t>
            </a:r>
            <a:endParaRPr lang="en-AU" altLang="el-GR" sz="360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990600" y="1828800"/>
            <a:ext cx="7086600" cy="3971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Cube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length;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getSurfaceArea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length * length * 6;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4D5E2F9-6426-4440-CA95-863420C1AF31}"/>
              </a:ext>
            </a:extLst>
          </p:cNvPr>
          <p:cNvSpPr/>
          <p:nvPr/>
        </p:nvSpPr>
        <p:spPr bwMode="auto">
          <a:xfrm>
            <a:off x="971600" y="1268760"/>
            <a:ext cx="7200800" cy="4896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2DAA886-63AB-55CF-CD95-2AE515237FFA}"/>
              </a:ext>
            </a:extLst>
          </p:cNvPr>
          <p:cNvSpPr/>
          <p:nvPr/>
        </p:nvSpPr>
        <p:spPr bwMode="auto">
          <a:xfrm>
            <a:off x="1259632" y="2060848"/>
            <a:ext cx="6840760" cy="381642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628F36DB-F964-D3FA-7C19-8CA40CE37794}"/>
              </a:ext>
            </a:extLst>
          </p:cNvPr>
          <p:cNvSpPr/>
          <p:nvPr/>
        </p:nvSpPr>
        <p:spPr bwMode="auto">
          <a:xfrm>
            <a:off x="1403648" y="3573016"/>
            <a:ext cx="6624736" cy="2232248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DAF1EA13-7B48-2F1C-5942-7D4865B75CBB}"/>
              </a:ext>
            </a:extLst>
          </p:cNvPr>
          <p:cNvSpPr/>
          <p:nvPr/>
        </p:nvSpPr>
        <p:spPr bwMode="auto">
          <a:xfrm>
            <a:off x="2051720" y="4293096"/>
            <a:ext cx="5832648" cy="1152128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Άλλο ένα παράδειγμα</a:t>
            </a:r>
            <a:endParaRPr lang="en-AU" altLang="el-GR" sz="3600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990600" y="1371600"/>
            <a:ext cx="7086600" cy="483568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class 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Cuboid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height;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depth;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private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width;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...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getSurfaceArea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height * width * 2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       + height * depth * 2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       + width * depth * 2;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7410A31-80BF-96AC-0813-DC05056639C0}"/>
              </a:ext>
            </a:extLst>
          </p:cNvPr>
          <p:cNvSpPr/>
          <p:nvPr/>
        </p:nvSpPr>
        <p:spPr bwMode="auto">
          <a:xfrm>
            <a:off x="395536" y="1268760"/>
            <a:ext cx="7776864" cy="496800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9551369-2AFB-D4EC-8EED-98B61D851D2E}"/>
              </a:ext>
            </a:extLst>
          </p:cNvPr>
          <p:cNvSpPr/>
          <p:nvPr/>
        </p:nvSpPr>
        <p:spPr bwMode="auto">
          <a:xfrm>
            <a:off x="467544" y="1340768"/>
            <a:ext cx="7632848" cy="482453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D79681D-D4D7-0322-06AF-A91286CEA8E3}"/>
              </a:ext>
            </a:extLst>
          </p:cNvPr>
          <p:cNvSpPr/>
          <p:nvPr/>
        </p:nvSpPr>
        <p:spPr bwMode="auto">
          <a:xfrm>
            <a:off x="611560" y="1484784"/>
            <a:ext cx="7416824" cy="460851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19BD018-D58F-F168-A53D-1A88AB83F868}"/>
              </a:ext>
            </a:extLst>
          </p:cNvPr>
          <p:cNvSpPr/>
          <p:nvPr/>
        </p:nvSpPr>
        <p:spPr bwMode="auto">
          <a:xfrm>
            <a:off x="1187624" y="2276872"/>
            <a:ext cx="6480720" cy="338437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 με τοπικές μεταβλητές</a:t>
            </a:r>
            <a:endParaRPr lang="en-AU" altLang="el-GR" sz="360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7620000" cy="44663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getSurfaceArea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front;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side;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 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top;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front = height * width;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side = height * depth;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top = width * depth;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 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(front + side + top) * 2;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271E8011-B99C-53EC-F20C-88841D26A403}"/>
              </a:ext>
            </a:extLst>
          </p:cNvPr>
          <p:cNvSpPr/>
          <p:nvPr/>
        </p:nvSpPr>
        <p:spPr bwMode="auto">
          <a:xfrm>
            <a:off x="3995936" y="2636912"/>
            <a:ext cx="4320480" cy="187220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4D4C26A4-C28B-7D08-92FF-2034C96F699A}"/>
              </a:ext>
            </a:extLst>
          </p:cNvPr>
          <p:cNvSpPr/>
          <p:nvPr/>
        </p:nvSpPr>
        <p:spPr bwMode="auto">
          <a:xfrm>
            <a:off x="4067944" y="2708920"/>
            <a:ext cx="4176464" cy="172819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62EEA94-D1F1-AE9A-537E-9C5DAA52D297}"/>
              </a:ext>
            </a:extLst>
          </p:cNvPr>
          <p:cNvSpPr/>
          <p:nvPr/>
        </p:nvSpPr>
        <p:spPr bwMode="auto">
          <a:xfrm>
            <a:off x="4139952" y="2780928"/>
            <a:ext cx="3456384" cy="1584175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72C0992D-078A-A319-9581-4C48156CF432}"/>
              </a:ext>
            </a:extLst>
          </p:cNvPr>
          <p:cNvSpPr/>
          <p:nvPr/>
        </p:nvSpPr>
        <p:spPr bwMode="auto">
          <a:xfrm>
            <a:off x="4198104" y="2880646"/>
            <a:ext cx="3326224" cy="1384740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0D4E647-A152-278C-2350-92849FD1EE77}"/>
              </a:ext>
            </a:extLst>
          </p:cNvPr>
          <p:cNvSpPr/>
          <p:nvPr/>
        </p:nvSpPr>
        <p:spPr bwMode="auto">
          <a:xfrm>
            <a:off x="395536" y="4725144"/>
            <a:ext cx="5904656" cy="14401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780EE22-DE0A-8278-566D-42F5B37E935C}"/>
              </a:ext>
            </a:extLst>
          </p:cNvPr>
          <p:cNvSpPr/>
          <p:nvPr/>
        </p:nvSpPr>
        <p:spPr bwMode="auto">
          <a:xfrm>
            <a:off x="467544" y="4797152"/>
            <a:ext cx="5760640" cy="129614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4BA914A9-E252-CE7A-078B-17780D468F74}"/>
              </a:ext>
            </a:extLst>
          </p:cNvPr>
          <p:cNvSpPr/>
          <p:nvPr/>
        </p:nvSpPr>
        <p:spPr bwMode="auto">
          <a:xfrm>
            <a:off x="539552" y="4869161"/>
            <a:ext cx="5616624" cy="1152128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5637FDC-F228-E5AF-087C-6ED7E6A601A6}"/>
              </a:ext>
            </a:extLst>
          </p:cNvPr>
          <p:cNvSpPr/>
          <p:nvPr/>
        </p:nvSpPr>
        <p:spPr bwMode="auto">
          <a:xfrm>
            <a:off x="597704" y="4924580"/>
            <a:ext cx="5486464" cy="994257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74E0259-3EED-F902-54F4-ACCE27B14075}"/>
              </a:ext>
            </a:extLst>
          </p:cNvPr>
          <p:cNvSpPr/>
          <p:nvPr/>
        </p:nvSpPr>
        <p:spPr bwMode="auto">
          <a:xfrm>
            <a:off x="395536" y="1772816"/>
            <a:ext cx="3528392" cy="1440160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EFCA292-1058-4603-AE63-4EF18D5270CF}"/>
              </a:ext>
            </a:extLst>
          </p:cNvPr>
          <p:cNvSpPr/>
          <p:nvPr/>
        </p:nvSpPr>
        <p:spPr bwMode="auto">
          <a:xfrm>
            <a:off x="467544" y="1844824"/>
            <a:ext cx="3384376" cy="129614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9F2A8B2-8E50-398F-6AD0-F3C19841F341}"/>
              </a:ext>
            </a:extLst>
          </p:cNvPr>
          <p:cNvSpPr/>
          <p:nvPr/>
        </p:nvSpPr>
        <p:spPr bwMode="auto">
          <a:xfrm>
            <a:off x="539552" y="1916833"/>
            <a:ext cx="3240360" cy="1152128"/>
          </a:xfrm>
          <a:prstGeom prst="roundRect">
            <a:avLst>
              <a:gd name="adj" fmla="val 8729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F47EA87-8585-7DE9-7D3D-DA73DF22D388}"/>
              </a:ext>
            </a:extLst>
          </p:cNvPr>
          <p:cNvSpPr/>
          <p:nvPr/>
        </p:nvSpPr>
        <p:spPr bwMode="auto">
          <a:xfrm>
            <a:off x="597704" y="1972252"/>
            <a:ext cx="3060000" cy="994257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Τοπικές μεταβλητές </a:t>
            </a:r>
            <a:endParaRPr lang="en-AU" altLang="el-GR" sz="360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33400" y="1932710"/>
            <a:ext cx="3200400" cy="1142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length;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String name;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Person father;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533400" y="4876800"/>
            <a:ext cx="5638800" cy="1142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length = 0;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String name = </a:t>
            </a:r>
            <a:r>
              <a:rPr lang="en-AU" altLang="el-GR" sz="2400" b="1" dirty="0">
                <a:solidFill>
                  <a:srgbClr val="00B050"/>
                </a:solidFill>
                <a:latin typeface="Courier New" panose="02070309020205020404" pitchFamily="49" charset="0"/>
              </a:rPr>
              <a:t>"Fred"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Person father =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new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Person();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4191000" y="2845586"/>
            <a:ext cx="4114800" cy="15116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length;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max;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solidFill>
                <a:schemeClr val="tx2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max = length * 2;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533400" y="1340768"/>
            <a:ext cx="127438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Δήλωση</a:t>
            </a:r>
            <a:r>
              <a:rPr lang="en-AU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533400" y="4293096"/>
            <a:ext cx="338393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 i="1" dirty="0">
                <a:solidFill>
                  <a:schemeClr val="tx2"/>
                </a:solidFill>
                <a:latin typeface="Times" panose="02020603050405020304" pitchFamily="18" charset="0"/>
              </a:rPr>
              <a:t>Δήλωση με </a:t>
            </a:r>
            <a:r>
              <a:rPr lang="el-GR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αρχικοποίηση</a:t>
            </a:r>
            <a:r>
              <a:rPr lang="en-AU" altLang="el-GR" sz="2400" i="1" dirty="0">
                <a:solidFill>
                  <a:srgbClr val="0070C0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4191000" y="2286000"/>
            <a:ext cx="393858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 i="1" dirty="0">
                <a:solidFill>
                  <a:srgbClr val="C00000"/>
                </a:solidFill>
                <a:latin typeface="Times" panose="02020603050405020304" pitchFamily="18" charset="0"/>
              </a:rPr>
              <a:t>Σφάλμα </a:t>
            </a:r>
            <a:r>
              <a:rPr lang="el-GR" altLang="el-GR" sz="2000" i="1" dirty="0">
                <a:solidFill>
                  <a:schemeClr val="tx2"/>
                </a:solidFill>
                <a:latin typeface="Times" panose="02020603050405020304" pitchFamily="18" charset="0"/>
              </a:rPr>
              <a:t>– χρήση χωρίς αρχικοποίηση</a:t>
            </a:r>
            <a:endParaRPr lang="en-AU" altLang="el-GR" sz="2000" i="1" dirty="0">
              <a:solidFill>
                <a:schemeClr val="tx2"/>
              </a:solidFill>
              <a:latin typeface="Times" panose="02020603050405020304" pitchFamily="18" charset="0"/>
            </a:endParaRPr>
          </a:p>
        </p:txBody>
      </p:sp>
      <p:graphicFrame>
        <p:nvGraphicFramePr>
          <p:cNvPr id="10249" name="Object 12"/>
          <p:cNvGraphicFramePr>
            <a:graphicFrameLocks noChangeAspect="1"/>
          </p:cNvGraphicFramePr>
          <p:nvPr/>
        </p:nvGraphicFramePr>
        <p:xfrm>
          <a:off x="7696200" y="2895600"/>
          <a:ext cx="12509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025900" imgH="3962400" progId="MS_ClipArt_Gallery">
                  <p:embed/>
                </p:oleObj>
              </mc:Choice>
              <mc:Fallback>
                <p:oleObj r:id="rId2" imgW="4025900" imgH="3962400" progId="MS_ClipArt_Gallery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2895600"/>
                        <a:ext cx="125095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0B4FA63-F9D0-8389-A4B9-0C4BED568648}"/>
              </a:ext>
            </a:extLst>
          </p:cNvPr>
          <p:cNvSpPr/>
          <p:nvPr/>
        </p:nvSpPr>
        <p:spPr bwMode="auto">
          <a:xfrm>
            <a:off x="251520" y="1556792"/>
            <a:ext cx="7488832" cy="3816424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37290966-B24C-CBDA-6B6A-C3E4AD655CCB}"/>
              </a:ext>
            </a:extLst>
          </p:cNvPr>
          <p:cNvSpPr/>
          <p:nvPr/>
        </p:nvSpPr>
        <p:spPr bwMode="auto">
          <a:xfrm>
            <a:off x="395536" y="1700808"/>
            <a:ext cx="7272808" cy="3456384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9D1D5EB3-D1B9-A9D1-C964-68187E4CB6B8}"/>
              </a:ext>
            </a:extLst>
          </p:cNvPr>
          <p:cNvSpPr/>
          <p:nvPr/>
        </p:nvSpPr>
        <p:spPr bwMode="auto">
          <a:xfrm>
            <a:off x="539552" y="1844824"/>
            <a:ext cx="7056784" cy="316835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0314263-4197-1E99-DDD9-CA4E87A5808F}"/>
              </a:ext>
            </a:extLst>
          </p:cNvPr>
          <p:cNvSpPr/>
          <p:nvPr/>
        </p:nvSpPr>
        <p:spPr bwMode="auto">
          <a:xfrm>
            <a:off x="1187624" y="2780928"/>
            <a:ext cx="6264696" cy="194421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8077200" cy="565150"/>
          </a:xfrm>
        </p:spPr>
        <p:txBody>
          <a:bodyPr/>
          <a:lstStyle/>
          <a:p>
            <a:r>
              <a:rPr lang="el-GR" altLang="el-GR" sz="3600"/>
              <a:t>Παράδειγμα με τοπικές μεταβλητές </a:t>
            </a:r>
            <a:r>
              <a:rPr lang="en-AU" altLang="el-GR" sz="3600"/>
              <a:t>(2)</a:t>
            </a:r>
          </a:p>
        </p:txBody>
      </p:sp>
      <p:sp>
        <p:nvSpPr>
          <p:cNvPr id="11267" name="Text Box 1027"/>
          <p:cNvSpPr txBox="1">
            <a:spLocks noChangeArrowheads="1"/>
          </p:cNvSpPr>
          <p:nvPr/>
        </p:nvSpPr>
        <p:spPr bwMode="auto">
          <a:xfrm>
            <a:off x="685800" y="2057400"/>
            <a:ext cx="7620000" cy="29890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solidFill>
                  <a:schemeClr val="tx2"/>
                </a:solidFill>
                <a:latin typeface="Courier New" panose="02070309020205020404" pitchFamily="49" charset="0"/>
              </a:rPr>
              <a:t>getSurfaceArea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int 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front = height * width;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 int 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side = height * depth;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top = width * depth;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  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return</a:t>
            </a: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  (front + side + top) * 2;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tx2"/>
                </a:solidFill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1268" name="Object 1029"/>
          <p:cNvGraphicFramePr>
            <a:graphicFrameLocks noChangeAspect="1"/>
          </p:cNvGraphicFramePr>
          <p:nvPr/>
        </p:nvGraphicFramePr>
        <p:xfrm>
          <a:off x="7466013" y="3810000"/>
          <a:ext cx="1219200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81200" imgH="3937000" progId="MS_ClipArt_Gallery">
                  <p:embed/>
                </p:oleObj>
              </mc:Choice>
              <mc:Fallback>
                <p:oleObj r:id="rId2" imgW="1981200" imgH="3937000" progId="MS_ClipArt_Gallery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013" y="3810000"/>
                        <a:ext cx="1219200" cy="242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4522BA9-7E64-BA6A-CE8C-67621FBD8884}"/>
              </a:ext>
            </a:extLst>
          </p:cNvPr>
          <p:cNvSpPr/>
          <p:nvPr/>
        </p:nvSpPr>
        <p:spPr bwMode="auto">
          <a:xfrm>
            <a:off x="323528" y="2348880"/>
            <a:ext cx="5256584" cy="4032448"/>
          </a:xfrm>
          <a:prstGeom prst="roundRect">
            <a:avLst>
              <a:gd name="adj" fmla="val 3038"/>
            </a:avLst>
          </a:prstGeom>
          <a:solidFill>
            <a:srgbClr val="CCFFCC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FF54DF6-7391-6AB0-1AE4-F64187C87EAA}"/>
              </a:ext>
            </a:extLst>
          </p:cNvPr>
          <p:cNvSpPr/>
          <p:nvPr/>
        </p:nvSpPr>
        <p:spPr bwMode="auto">
          <a:xfrm>
            <a:off x="395536" y="2420888"/>
            <a:ext cx="5112568" cy="3888432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3DADB87-2EAF-41B4-94D0-E537E257203A}"/>
              </a:ext>
            </a:extLst>
          </p:cNvPr>
          <p:cNvSpPr/>
          <p:nvPr/>
        </p:nvSpPr>
        <p:spPr bwMode="auto">
          <a:xfrm>
            <a:off x="539552" y="2492896"/>
            <a:ext cx="4896544" cy="2088232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3BFB288-3FC0-D9C6-5EC0-3E23A73550D3}"/>
              </a:ext>
            </a:extLst>
          </p:cNvPr>
          <p:cNvSpPr/>
          <p:nvPr/>
        </p:nvSpPr>
        <p:spPr bwMode="auto">
          <a:xfrm>
            <a:off x="539552" y="4759733"/>
            <a:ext cx="4896544" cy="1477579"/>
          </a:xfrm>
          <a:prstGeom prst="roundRect">
            <a:avLst>
              <a:gd name="adj" fmla="val 5878"/>
            </a:avLst>
          </a:prstGeom>
          <a:solidFill>
            <a:srgbClr val="FFFF99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6A470429-8B7B-B223-D0D2-DAD66AD9E8B8}"/>
              </a:ext>
            </a:extLst>
          </p:cNvPr>
          <p:cNvSpPr/>
          <p:nvPr/>
        </p:nvSpPr>
        <p:spPr bwMode="auto">
          <a:xfrm>
            <a:off x="1187624" y="3212976"/>
            <a:ext cx="4104456" cy="86409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34524EC5-8629-DFF1-8468-A83C93D76699}"/>
              </a:ext>
            </a:extLst>
          </p:cNvPr>
          <p:cNvSpPr/>
          <p:nvPr/>
        </p:nvSpPr>
        <p:spPr bwMode="auto">
          <a:xfrm>
            <a:off x="1259632" y="5445224"/>
            <a:ext cx="4104456" cy="504056"/>
          </a:xfrm>
          <a:prstGeom prst="roundRect">
            <a:avLst>
              <a:gd name="adj" fmla="val 3658"/>
            </a:avLst>
          </a:prstGeom>
          <a:solidFill>
            <a:srgbClr val="FFFFFF"/>
          </a:solidFill>
          <a:ln>
            <a:noFill/>
          </a:ln>
          <a:effectLst/>
        </p:spPr>
        <p:txBody>
          <a:bodyPr vert="horz" wrap="square" lIns="90487" tIns="44450" rIns="90487" bIns="4445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buNone/>
              <a:tabLst/>
            </a:pPr>
            <a:endParaRPr kumimoji="0" lang="en-150" sz="2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Τοπικές μεταβλητές</a:t>
            </a:r>
            <a:r>
              <a:rPr lang="en-AU" altLang="el-GR" sz="3600"/>
              <a:t>: </a:t>
            </a:r>
            <a:r>
              <a:rPr lang="el-GR" altLang="el-GR" sz="3600"/>
              <a:t>εμβέλεια </a:t>
            </a:r>
            <a:r>
              <a:rPr lang="el-GR" altLang="el-GR" sz="2400"/>
              <a:t>(</a:t>
            </a:r>
            <a:r>
              <a:rPr lang="en-AU" altLang="el-GR" sz="2400"/>
              <a:t>scope</a:t>
            </a:r>
            <a:r>
              <a:rPr lang="el-GR" altLang="el-GR" sz="2400"/>
              <a:t>)</a:t>
            </a:r>
            <a:endParaRPr lang="en-AU" altLang="el-GR" sz="2400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1143000"/>
          </a:xfrm>
        </p:spPr>
        <p:txBody>
          <a:bodyPr/>
          <a:lstStyle/>
          <a:p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l-GR" altLang="el-GR" sz="2400" dirty="0">
                <a:solidFill>
                  <a:srgbClr val="0070C0"/>
                </a:solidFill>
                <a:latin typeface="Arial" panose="020B0604020202020204" pitchFamily="34" charset="0"/>
              </a:rPr>
              <a:t>εμβέλεια</a:t>
            </a:r>
            <a:r>
              <a:rPr lang="el-GR" altLang="el-GR" sz="2400" dirty="0">
                <a:latin typeface="Arial" panose="020B0604020202020204" pitchFamily="34" charset="0"/>
              </a:rPr>
              <a:t> των τοπικών μεταβλητών εκτείνεται μόνο στο τμήμα κώδικα που δηλώθηκαν (μέθοδο)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  <p:sp>
        <p:nvSpPr>
          <p:cNvPr id="12292" name="Text Box 1028"/>
          <p:cNvSpPr txBox="1">
            <a:spLocks noChangeArrowheads="1"/>
          </p:cNvSpPr>
          <p:nvPr/>
        </p:nvSpPr>
        <p:spPr bwMode="auto">
          <a:xfrm>
            <a:off x="685800" y="2590800"/>
            <a:ext cx="7620000" cy="372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methodA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int</a:t>
            </a:r>
            <a:r>
              <a:rPr lang="en-AU" altLang="el-GR" sz="2400" b="1" dirty="0">
                <a:latin typeface="Courier New" panose="02070309020205020404" pitchFamily="49" charset="0"/>
              </a:rPr>
              <a:t> x;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x = 33;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endParaRPr lang="en-AU" altLang="el-GR" sz="2400" b="1" dirty="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rgbClr val="7030A0"/>
                </a:solidFill>
                <a:latin typeface="Courier New" panose="02070309020205020404" pitchFamily="49" charset="0"/>
              </a:rPr>
              <a:t>public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>
                <a:solidFill>
                  <a:srgbClr val="FF0000"/>
                </a:solidFill>
                <a:latin typeface="Courier New" panose="02070309020205020404" pitchFamily="49" charset="0"/>
              </a:rPr>
              <a:t>void</a:t>
            </a:r>
            <a:r>
              <a:rPr lang="en-AU" altLang="el-GR" sz="2400" b="1" dirty="0">
                <a:latin typeface="Courier New" panose="02070309020205020404" pitchFamily="49" charset="0"/>
              </a:rPr>
              <a:t>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methodB</a:t>
            </a:r>
            <a:r>
              <a:rPr lang="en-AU" altLang="el-GR" sz="2400" b="1" dirty="0">
                <a:latin typeface="Courier New" panose="02070309020205020404" pitchFamily="49" charset="0"/>
              </a:rPr>
              <a:t>()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   </a:t>
            </a:r>
            <a:r>
              <a:rPr lang="en-AU" altLang="el-GR" sz="24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400" b="1" dirty="0">
                <a:latin typeface="Courier New" panose="02070309020205020404" pitchFamily="49" charset="0"/>
              </a:rPr>
              <a:t>(x);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2293" name="Object 1029"/>
          <p:cNvGraphicFramePr>
            <a:graphicFrameLocks noChangeAspect="1"/>
          </p:cNvGraphicFramePr>
          <p:nvPr/>
        </p:nvGraphicFramePr>
        <p:xfrm>
          <a:off x="5486400" y="4457700"/>
          <a:ext cx="16764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025900" imgH="3962400" progId="MS_ClipArt_Gallery">
                  <p:embed/>
                </p:oleObj>
              </mc:Choice>
              <mc:Fallback>
                <p:oleObj r:id="rId2" imgW="4025900" imgH="3962400" progId="MS_ClipArt_Gallery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57700"/>
                        <a:ext cx="1676400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1030"/>
          <p:cNvSpPr txBox="1">
            <a:spLocks noChangeArrowheads="1"/>
          </p:cNvSpPr>
          <p:nvPr/>
        </p:nvSpPr>
        <p:spPr bwMode="auto">
          <a:xfrm rot="-2338240">
            <a:off x="4419600" y="4495800"/>
            <a:ext cx="12827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n-AU" altLang="el-GR" sz="2400" b="1" dirty="0">
                <a:solidFill>
                  <a:schemeClr val="bg2"/>
                </a:solidFill>
                <a:latin typeface="Arial" panose="020B0604020202020204" pitchFamily="34" charset="0"/>
              </a:rPr>
              <a:t>ERROR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4250</TotalTime>
  <Pages>43</Pages>
  <Words>1115</Words>
  <Application>Microsoft Office PowerPoint</Application>
  <PresentationFormat>Προβολή στην οθόνη (4:3)</PresentationFormat>
  <Paragraphs>244</Paragraphs>
  <Slides>28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28</vt:i4>
      </vt:variant>
    </vt:vector>
  </HeadingPairs>
  <TitlesOfParts>
    <vt:vector size="36" baseType="lpstr">
      <vt:lpstr>Arial</vt:lpstr>
      <vt:lpstr>Courier New</vt:lpstr>
      <vt:lpstr>Helvetica</vt:lpstr>
      <vt:lpstr>Monotype Sorts</vt:lpstr>
      <vt:lpstr>Times</vt:lpstr>
      <vt:lpstr>untitled 2</vt:lpstr>
      <vt:lpstr>MS_ClipArt_Gallery</vt:lpstr>
      <vt:lpstr>Microsoft ClipArt Gallery</vt:lpstr>
      <vt:lpstr>Παρουσίαση του PowerPoint</vt:lpstr>
      <vt:lpstr>Επισκόπηση</vt:lpstr>
      <vt:lpstr>Μέθοδοι (methods)</vt:lpstr>
      <vt:lpstr>Μέθοδοι: Παράδειγμα</vt:lpstr>
      <vt:lpstr>Άλλο ένα παράδειγμα</vt:lpstr>
      <vt:lpstr>Παράδειγμα με τοπικές μεταβλητές</vt:lpstr>
      <vt:lpstr>Τοπικές μεταβλητές </vt:lpstr>
      <vt:lpstr>Παράδειγμα με τοπικές μεταβλητές (2)</vt:lpstr>
      <vt:lpstr>Τοπικές μεταβλητές: εμβέλεια (scope)</vt:lpstr>
      <vt:lpstr>Τοπικές μεταβλητές: διάρκεια ζωής</vt:lpstr>
      <vt:lpstr>Τοπικές μεταβλητές: ανασκόπηση</vt:lpstr>
      <vt:lpstr>Κλήση μεθόδων</vt:lpstr>
      <vt:lpstr>Άλλο ένα παράδειγμα</vt:lpstr>
      <vt:lpstr>... άλλο ένα παράδειγμα</vt:lpstr>
      <vt:lpstr>Κλήση μεθόδων: σύνταξη</vt:lpstr>
      <vt:lpstr>Μέθοδοι αλφαριθμητικών (Strings) </vt:lpstr>
      <vt:lpstr>Παράδειγμα μεθόδου της κλάσης String</vt:lpstr>
      <vt:lpstr>Παράδειγμα χρήσης String </vt:lpstr>
      <vt:lpstr>Παράδειγμα χρήσης String (2)</vt:lpstr>
      <vt:lpstr>Δημιουργία αντικειμένων</vt:lpstr>
      <vt:lpstr>Δημιουργία αντικειμένων: σύνταξη</vt:lpstr>
      <vt:lpstr>Άλλο ένα παράδειγμα</vt:lpstr>
      <vt:lpstr>Στατικές μέθοδοι (Static methods)</vt:lpstr>
      <vt:lpstr>Στατικές μέθοδοι: παράδειγμα</vt:lpstr>
      <vt:lpstr>Άλλα παραδείγματα</vt:lpstr>
      <vt:lpstr>Στατικά πεδία</vt:lpstr>
      <vt:lpstr>Στατικά πεδία (2)</vt:lpstr>
      <vt:lpstr>Στατικά πεδία: παράδειγμα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Προγραμματισμό</dc:title>
  <dc:subject>Lecture slides</dc:subject>
  <dc:creator>Αντώνιος Συμβώνης</dc:creator>
  <cp:keywords/>
  <dc:description>Translated from the lecture notes of _x000d_
Michael Kölling, Monash University</dc:description>
  <cp:lastModifiedBy>Chrysanthi Raftopoulou</cp:lastModifiedBy>
  <cp:revision>199</cp:revision>
  <cp:lastPrinted>2018-10-19T19:32:22Z</cp:lastPrinted>
  <dcterms:created xsi:type="dcterms:W3CDTF">1996-04-15T15:18:02Z</dcterms:created>
  <dcterms:modified xsi:type="dcterms:W3CDTF">2022-10-15T14:32:21Z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eek">
    <vt:lpwstr>2</vt:lpwstr>
  </property>
</Properties>
</file>