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320" r:id="rId2"/>
    <p:sldId id="321" r:id="rId3"/>
    <p:sldId id="322" r:id="rId4"/>
    <p:sldId id="323" r:id="rId5"/>
    <p:sldId id="324" r:id="rId6"/>
    <p:sldId id="325" r:id="rId7"/>
    <p:sldId id="352" r:id="rId8"/>
    <p:sldId id="331" r:id="rId9"/>
    <p:sldId id="355" r:id="rId10"/>
    <p:sldId id="354" r:id="rId11"/>
    <p:sldId id="356" r:id="rId12"/>
    <p:sldId id="353" r:id="rId13"/>
    <p:sldId id="357" r:id="rId14"/>
    <p:sldId id="328" r:id="rId15"/>
    <p:sldId id="338" r:id="rId16"/>
    <p:sldId id="347" r:id="rId17"/>
    <p:sldId id="337" r:id="rId18"/>
    <p:sldId id="334" r:id="rId19"/>
    <p:sldId id="362" r:id="rId20"/>
    <p:sldId id="363" r:id="rId21"/>
    <p:sldId id="336" r:id="rId22"/>
    <p:sldId id="332" r:id="rId23"/>
    <p:sldId id="339" r:id="rId24"/>
    <p:sldId id="364" r:id="rId25"/>
    <p:sldId id="358" r:id="rId26"/>
    <p:sldId id="359" r:id="rId27"/>
    <p:sldId id="360" r:id="rId28"/>
    <p:sldId id="361" r:id="rId29"/>
    <p:sldId id="344" r:id="rId30"/>
    <p:sldId id="345" r:id="rId31"/>
    <p:sldId id="329" r:id="rId32"/>
    <p:sldId id="348" r:id="rId33"/>
    <p:sldId id="349" r:id="rId34"/>
    <p:sldId id="365" r:id="rId35"/>
  </p:sldIdLst>
  <p:sldSz cx="9144000" cy="6858000" type="screen4x3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ECECE"/>
    <a:srgbClr val="CCFFCC"/>
    <a:srgbClr val="B3B3B3"/>
    <a:srgbClr val="33CC33"/>
    <a:srgbClr val="000000"/>
    <a:srgbClr val="FFFF99"/>
    <a:srgbClr val="FFFFFF"/>
    <a:srgbClr val="919191"/>
    <a:srgbClr val="333333"/>
    <a:srgbClr val="232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15" autoAdjust="0"/>
    <p:restoredTop sz="90929"/>
  </p:normalViewPr>
  <p:slideViewPr>
    <p:cSldViewPr>
      <p:cViewPr>
        <p:scale>
          <a:sx n="60" d="100"/>
          <a:sy n="60" d="100"/>
        </p:scale>
        <p:origin x="216" y="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4157" y="101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44475" y="449263"/>
            <a:ext cx="682625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4342" tIns="46344" rIns="94342" bIns="46344">
            <a:spAutoFit/>
          </a:bodyPr>
          <a:lstStyle>
            <a:lvl1pPr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76250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540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3033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065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None/>
              <a:defRPr/>
            </a:pPr>
            <a:r>
              <a:rPr lang="el-GR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Εισαγωγή στον </a:t>
            </a:r>
            <a:r>
              <a:rPr lang="el-GR" altLang="el-GR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Αντικειμενοστρεφή</a:t>
            </a:r>
            <a:r>
              <a:rPr lang="el-GR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 Προγραμματισμό</a:t>
            </a:r>
            <a:r>
              <a:rPr lang="en-AU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l-GR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Διάλεξη #2</a:t>
            </a:r>
            <a:endParaRPr lang="en-AU" altLang="el-GR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983038" y="8915400"/>
            <a:ext cx="2840037" cy="29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4342" tIns="46344" rIns="94342" bIns="46344">
            <a:spAutoFit/>
          </a:bodyPr>
          <a:lstStyle>
            <a:lvl1pPr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76250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540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3033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065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None/>
              <a:defRPr/>
            </a:pPr>
            <a:r>
              <a:rPr lang="el-GR" altLang="el-GR" sz="1300" dirty="0">
                <a:solidFill>
                  <a:srgbClr val="000000"/>
                </a:solidFill>
                <a:latin typeface="Arial" panose="020B0604020202020204" pitchFamily="34" charset="0"/>
              </a:rPr>
              <a:t>Αντώνιος </a:t>
            </a:r>
            <a:r>
              <a:rPr lang="el-GR" altLang="el-GR" sz="1300" dirty="0" err="1">
                <a:solidFill>
                  <a:srgbClr val="000000"/>
                </a:solidFill>
                <a:latin typeface="Arial" panose="020B0604020202020204" pitchFamily="34" charset="0"/>
              </a:rPr>
              <a:t>Συμβώνης</a:t>
            </a:r>
            <a:r>
              <a:rPr lang="en-AU" altLang="el-GR" sz="13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l-GR" altLang="el-GR" sz="1300" dirty="0">
                <a:solidFill>
                  <a:srgbClr val="000000"/>
                </a:solidFill>
                <a:latin typeface="Arial" panose="020B0604020202020204" pitchFamily="34" charset="0"/>
              </a:rPr>
              <a:t>ΣΕΜΦΕ, ΕΜΠ</a:t>
            </a:r>
            <a:endParaRPr lang="en-AU" altLang="el-GR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2475"/>
            <a:ext cx="5365750" cy="4043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42" tIns="46344" rIns="94342" bIns="463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 noProof="0"/>
              <a:t>Click to edit Master notes styles</a:t>
            </a:r>
          </a:p>
          <a:p>
            <a:pPr lvl="1"/>
            <a:r>
              <a:rPr lang="en-AU" altLang="el-GR" noProof="0"/>
              <a:t>Second Level</a:t>
            </a:r>
          </a:p>
          <a:p>
            <a:pPr lvl="2"/>
            <a:r>
              <a:rPr lang="en-AU" altLang="el-GR" noProof="0"/>
              <a:t>Third Level</a:t>
            </a:r>
          </a:p>
          <a:p>
            <a:pPr lvl="3"/>
            <a:r>
              <a:rPr lang="en-AU" altLang="el-GR" noProof="0"/>
              <a:t>Fourth Level</a:t>
            </a:r>
          </a:p>
          <a:p>
            <a:pPr lvl="4"/>
            <a:r>
              <a:rPr lang="en-AU" altLang="el-GR" noProof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11288" y="835025"/>
            <a:ext cx="4494212" cy="33702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AU" altLang="el-GR"/>
              <a:t>write class car. show:</a:t>
            </a:r>
          </a:p>
          <a:p>
            <a:r>
              <a:rPr lang="en-AU" altLang="el-GR"/>
              <a:t>- fields</a:t>
            </a:r>
          </a:p>
          <a:p>
            <a:r>
              <a:rPr lang="en-AU" altLang="el-GR"/>
              <a:t>- methods:</a:t>
            </a:r>
          </a:p>
          <a:p>
            <a:r>
              <a:rPr lang="en-AU" altLang="el-GR"/>
              <a:t>	constructor</a:t>
            </a:r>
          </a:p>
          <a:p>
            <a:r>
              <a:rPr lang="en-AU" altLang="el-GR"/>
              <a:t>	set/get</a:t>
            </a:r>
          </a:p>
          <a:p>
            <a:r>
              <a:rPr lang="en-AU" altLang="el-GR"/>
              <a:t>	accelerate (car has speed)</a:t>
            </a:r>
          </a:p>
          <a:p>
            <a:r>
              <a:rPr lang="en-AU" altLang="el-GR"/>
              <a:t>- comments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AU" altLang="el-GR" b="1" u="sng"/>
              <a:t>The Question</a:t>
            </a:r>
            <a:endParaRPr lang="en-AU" altLang="el-GR"/>
          </a:p>
          <a:p>
            <a:endParaRPr lang="en-AU" altLang="el-GR"/>
          </a:p>
          <a:p>
            <a:r>
              <a:rPr lang="en-AU" altLang="el-GR"/>
              <a:t>This is what it is about:</a:t>
            </a:r>
          </a:p>
          <a:p>
            <a:r>
              <a:rPr lang="en-AU" altLang="el-GR"/>
              <a:t>	how does the Pascal program get into the</a:t>
            </a:r>
          </a:p>
          <a:p>
            <a:r>
              <a:rPr lang="en-AU" altLang="el-GR"/>
              <a:t>	machine as machine code to be executed?</a:t>
            </a:r>
          </a:p>
        </p:txBody>
      </p:sp>
      <p:sp>
        <p:nvSpPr>
          <p:cNvPr id="3891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AU" altLang="el-GR" b="1" u="sng"/>
              <a:t>Compilation and Loading</a:t>
            </a:r>
          </a:p>
        </p:txBody>
      </p:sp>
      <p:sp>
        <p:nvSpPr>
          <p:cNvPr id="4096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AU" altLang="el-GR" b="1" u="sng"/>
              <a:t>Compilation and Loading</a:t>
            </a:r>
          </a:p>
        </p:txBody>
      </p:sp>
      <p:sp>
        <p:nvSpPr>
          <p:cNvPr id="4301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4589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9614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01650"/>
            <a:ext cx="1943100" cy="5594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01650"/>
            <a:ext cx="5676900" cy="55943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1525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935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8172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8988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7488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1257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0781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9002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1911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F5F5F"/>
            </a:gs>
            <a:gs pos="50000">
              <a:schemeClr val="hlink"/>
            </a:gs>
            <a:gs pos="100000">
              <a:srgbClr val="5F5F5F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34950" y="234950"/>
            <a:ext cx="8674100" cy="62357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l-GR" altLang="el-G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01650"/>
            <a:ext cx="77724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Click to edit Master title style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592388" y="6434138"/>
            <a:ext cx="63992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r">
              <a:defRPr/>
            </a:pP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Εισαγωγή στον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Αντικειμενοστρεφή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 Προγραμματισμό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Αντώνιος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Συμβώνης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ΣΕΜΦΕ, ΕΜΠ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Slide </a:t>
            </a:r>
            <a:fld id="{FB3D8A97-8389-4720-A9DF-5D5DB8FF7EBD}" type="slidenum">
              <a:rPr lang="en-AU" altLang="el-GR" sz="12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pPr algn="r">
                <a:defRPr/>
              </a:pPr>
              <a:t>‹#›</a:t>
            </a:fld>
            <a:endParaRPr lang="en-AU" altLang="el-GR" sz="12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" panose="02020603050405020304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57200" y="1143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/>
              </a:gs>
              <a:gs pos="100000">
                <a:srgbClr val="C7C7C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l-GR" alt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sample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AU" altLang="el-GR" sz="360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219200" y="2209800"/>
            <a:ext cx="6934200" cy="2432050"/>
          </a:xfrm>
          <a:prstGeom prst="rect">
            <a:avLst/>
          </a:prstGeom>
          <a:gradFill rotWithShape="0">
            <a:gsLst>
              <a:gs pos="0">
                <a:srgbClr val="676767"/>
              </a:gs>
              <a:gs pos="50000">
                <a:srgbClr val="FFFFFF"/>
              </a:gs>
              <a:gs pos="100000">
                <a:srgbClr val="676767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l-GR" altLang="el-GR" sz="3600">
                <a:latin typeface="Arial" panose="020B0604020202020204" pitchFamily="34" charset="0"/>
              </a:rPr>
              <a:t>Διάλεξη #2</a:t>
            </a:r>
            <a:r>
              <a:rPr lang="en-AU" altLang="el-GR" sz="3600">
                <a:latin typeface="Arial" panose="020B0604020202020204" pitchFamily="34" charset="0"/>
              </a:rPr>
              <a:t>:</a:t>
            </a:r>
          </a:p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l-GR" altLang="el-GR" sz="3600">
                <a:latin typeface="Arial" panose="020B0604020202020204" pitchFamily="34" charset="0"/>
              </a:rPr>
              <a:t> Αντικείμενα, Κλάσεις και Μέθοδοι </a:t>
            </a:r>
            <a:endParaRPr lang="en-AU" altLang="el-GR" sz="3600">
              <a:latin typeface="Arial" panose="020B0604020202020204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57200" y="5715000"/>
            <a:ext cx="8229600" cy="76200"/>
          </a:xfrm>
          <a:prstGeom prst="rect">
            <a:avLst/>
          </a:prstGeom>
          <a:gradFill rotWithShape="0">
            <a:gsLst>
              <a:gs pos="0">
                <a:srgbClr val="C7C7C7"/>
              </a:gs>
              <a:gs pos="100000">
                <a:srgbClr val="47474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084160AC-6319-D4C7-F10E-91EB35CE119E}"/>
              </a:ext>
            </a:extLst>
          </p:cNvPr>
          <p:cNvSpPr/>
          <p:nvPr/>
        </p:nvSpPr>
        <p:spPr bwMode="auto">
          <a:xfrm>
            <a:off x="906462" y="1270836"/>
            <a:ext cx="7331075" cy="136800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314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Πεδία</a:t>
            </a:r>
            <a:r>
              <a:rPr lang="el-GR" altLang="el-GR"/>
              <a:t> </a:t>
            </a:r>
            <a:endParaRPr lang="en-AU" altLang="el-GR" sz="2800">
              <a:solidFill>
                <a:srgbClr val="FF66FF"/>
              </a:solidFill>
            </a:endParaRPr>
          </a:p>
        </p:txBody>
      </p:sp>
      <p:sp>
        <p:nvSpPr>
          <p:cNvPr id="13316" name="Text Box 2052"/>
          <p:cNvSpPr txBox="1">
            <a:spLocks noChangeArrowheads="1"/>
          </p:cNvSpPr>
          <p:nvPr/>
        </p:nvSpPr>
        <p:spPr bwMode="auto">
          <a:xfrm>
            <a:off x="609600" y="3200400"/>
            <a:ext cx="7393049" cy="902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b="1" i="1" dirty="0">
                <a:latin typeface="Arial" panose="020B0604020202020204" pitchFamily="34" charset="0"/>
              </a:rPr>
              <a:t>Δήλωση πεδίων</a:t>
            </a:r>
            <a:r>
              <a:rPr lang="en-AU" altLang="el-GR" sz="2400" b="1" i="1" dirty="0">
                <a:latin typeface="Arial" panose="020B0604020202020204" pitchFamily="34" charset="0"/>
              </a:rPr>
              <a:t>: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i="1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  <a:r>
              <a:rPr lang="el-GR" altLang="el-GR" sz="2400" b="1" i="1" dirty="0">
                <a:solidFill>
                  <a:srgbClr val="7030A0"/>
                </a:solidFill>
                <a:latin typeface="Arial" panose="020B0604020202020204" pitchFamily="34" charset="0"/>
              </a:rPr>
              <a:t>μετατροπέας-προσπέλασης</a:t>
            </a:r>
            <a:r>
              <a:rPr lang="en-AU" altLang="el-GR" sz="2400" b="1" i="1" dirty="0">
                <a:solidFill>
                  <a:schemeClr val="tx2"/>
                </a:solidFill>
                <a:latin typeface="Arial" panose="020B0604020202020204" pitchFamily="34" charset="0"/>
              </a:rPr>
              <a:t>  </a:t>
            </a:r>
            <a:r>
              <a:rPr lang="el-GR" altLang="el-GR" sz="2400" b="1" i="1" dirty="0">
                <a:solidFill>
                  <a:schemeClr val="tx2"/>
                </a:solidFill>
                <a:latin typeface="Arial" panose="020B0604020202020204" pitchFamily="34" charset="0"/>
              </a:rPr>
              <a:t>τύπος</a:t>
            </a:r>
            <a:r>
              <a:rPr lang="en-AU" altLang="el-GR" sz="2400" b="1" i="1" dirty="0">
                <a:solidFill>
                  <a:schemeClr val="tx2"/>
                </a:solidFill>
                <a:latin typeface="Arial" panose="020B0604020202020204" pitchFamily="34" charset="0"/>
              </a:rPr>
              <a:t>  </a:t>
            </a:r>
            <a:r>
              <a:rPr lang="el-GR" altLang="el-GR" sz="2400" b="1" i="1" dirty="0">
                <a:solidFill>
                  <a:schemeClr val="tx2"/>
                </a:solidFill>
                <a:latin typeface="Arial" panose="020B0604020202020204" pitchFamily="34" charset="0"/>
              </a:rPr>
              <a:t>όνομα</a:t>
            </a:r>
            <a:r>
              <a:rPr lang="en-AU" altLang="el-GR" sz="2400" b="1" i="1" dirty="0">
                <a:solidFill>
                  <a:schemeClr val="tx2"/>
                </a:solidFill>
                <a:latin typeface="Arial" panose="020B0604020202020204" pitchFamily="34" charset="0"/>
              </a:rPr>
              <a:t>;</a:t>
            </a:r>
          </a:p>
        </p:txBody>
      </p:sp>
      <p:sp>
        <p:nvSpPr>
          <p:cNvPr id="13317" name="Text Box 2053"/>
          <p:cNvSpPr txBox="1">
            <a:spLocks noChangeArrowheads="1"/>
          </p:cNvSpPr>
          <p:nvPr/>
        </p:nvSpPr>
        <p:spPr bwMode="auto">
          <a:xfrm>
            <a:off x="1600200" y="4495800"/>
            <a:ext cx="11811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i="1" dirty="0">
                <a:solidFill>
                  <a:schemeClr val="tx2"/>
                </a:solidFill>
                <a:latin typeface="Times" panose="02020603050405020304" pitchFamily="18" charset="0"/>
              </a:rPr>
              <a:t>“</a:t>
            </a:r>
            <a:r>
              <a:rPr lang="en-AU" altLang="el-GR" sz="2000" i="1" dirty="0">
                <a:solidFill>
                  <a:srgbClr val="7030A0"/>
                </a:solidFill>
                <a:latin typeface="Times" panose="02020603050405020304" pitchFamily="18" charset="0"/>
              </a:rPr>
              <a:t>private</a:t>
            </a:r>
            <a:r>
              <a:rPr lang="en-AU" altLang="el-GR" sz="2000" i="1" dirty="0">
                <a:solidFill>
                  <a:schemeClr val="tx2"/>
                </a:solidFill>
                <a:latin typeface="Times" panose="02020603050405020304" pitchFamily="18" charset="0"/>
              </a:rPr>
              <a:t>”</a:t>
            </a:r>
          </a:p>
        </p:txBody>
      </p:sp>
      <p:sp>
        <p:nvSpPr>
          <p:cNvPr id="13318" name="Line 2054"/>
          <p:cNvSpPr>
            <a:spLocks noChangeShapeType="1"/>
          </p:cNvSpPr>
          <p:nvPr/>
        </p:nvSpPr>
        <p:spPr bwMode="auto">
          <a:xfrm flipV="1">
            <a:off x="2667000" y="4038600"/>
            <a:ext cx="304800" cy="3048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3319" name="Text Box 2055"/>
          <p:cNvSpPr txBox="1">
            <a:spLocks noChangeArrowheads="1"/>
          </p:cNvSpPr>
          <p:nvPr/>
        </p:nvSpPr>
        <p:spPr bwMode="auto">
          <a:xfrm>
            <a:off x="4495800" y="4495800"/>
            <a:ext cx="31242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i="1">
                <a:solidFill>
                  <a:schemeClr val="tx2"/>
                </a:solidFill>
                <a:latin typeface="Times" panose="02020603050405020304" pitchFamily="18" charset="0"/>
              </a:rPr>
              <a:t>Ο τύπος της τιμής που μπορεί να λάβει το πεδίο</a:t>
            </a:r>
            <a:endParaRPr lang="en-AU" altLang="el-GR" sz="2000" i="1">
              <a:solidFill>
                <a:schemeClr val="tx2"/>
              </a:solidFill>
              <a:latin typeface="Times" panose="02020603050405020304" pitchFamily="18" charset="0"/>
            </a:endParaRPr>
          </a:p>
        </p:txBody>
      </p:sp>
      <p:sp>
        <p:nvSpPr>
          <p:cNvPr id="13320" name="Text Box 2056"/>
          <p:cNvSpPr txBox="1">
            <a:spLocks noChangeArrowheads="1"/>
          </p:cNvSpPr>
          <p:nvPr/>
        </p:nvSpPr>
        <p:spPr bwMode="auto">
          <a:xfrm>
            <a:off x="6477000" y="2819400"/>
            <a:ext cx="221932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i="1">
                <a:solidFill>
                  <a:schemeClr val="tx2"/>
                </a:solidFill>
                <a:latin typeface="Times" panose="02020603050405020304" pitchFamily="18" charset="0"/>
              </a:rPr>
              <a:t>Ένας προσδιοριστής</a:t>
            </a:r>
            <a:endParaRPr lang="en-AU" altLang="el-GR" sz="2000" i="1">
              <a:solidFill>
                <a:schemeClr val="tx2"/>
              </a:solidFill>
              <a:latin typeface="Times" panose="02020603050405020304" pitchFamily="18" charset="0"/>
            </a:endParaRPr>
          </a:p>
        </p:txBody>
      </p:sp>
      <p:sp>
        <p:nvSpPr>
          <p:cNvPr id="13321" name="Text Box 2057"/>
          <p:cNvSpPr txBox="1">
            <a:spLocks noChangeArrowheads="1"/>
          </p:cNvSpPr>
          <p:nvPr/>
        </p:nvSpPr>
        <p:spPr bwMode="auto">
          <a:xfrm>
            <a:off x="4724400" y="5486400"/>
            <a:ext cx="4114800" cy="83185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b="1" i="1" dirty="0">
                <a:solidFill>
                  <a:srgbClr val="0070C0"/>
                </a:solidFill>
                <a:latin typeface="Times" panose="02020603050405020304" pitchFamily="18" charset="0"/>
              </a:rPr>
              <a:t>Σύμβαση</a:t>
            </a:r>
            <a:r>
              <a:rPr lang="el-GR" altLang="el-GR" sz="2400" i="1" dirty="0">
                <a:solidFill>
                  <a:srgbClr val="0070C0"/>
                </a:solidFill>
                <a:latin typeface="Times" panose="02020603050405020304" pitchFamily="18" charset="0"/>
              </a:rPr>
              <a:t>:</a:t>
            </a:r>
            <a:r>
              <a:rPr lang="el-GR" altLang="el-GR" sz="2400" i="1" dirty="0">
                <a:solidFill>
                  <a:schemeClr val="tx2"/>
                </a:solidFill>
                <a:latin typeface="Times" panose="02020603050405020304" pitchFamily="18" charset="0"/>
              </a:rPr>
              <a:t> τα ονόματα πεδίων αρχίζουν με </a:t>
            </a:r>
            <a:r>
              <a:rPr lang="el-GR" altLang="el-GR" sz="2400" i="1" dirty="0">
                <a:solidFill>
                  <a:srgbClr val="C00000"/>
                </a:solidFill>
                <a:latin typeface="Times" panose="02020603050405020304" pitchFamily="18" charset="0"/>
              </a:rPr>
              <a:t>πεζό</a:t>
            </a:r>
            <a:r>
              <a:rPr lang="el-GR" altLang="el-GR" sz="2400" i="1" dirty="0">
                <a:solidFill>
                  <a:schemeClr val="tx2"/>
                </a:solidFill>
                <a:latin typeface="Times" panose="02020603050405020304" pitchFamily="18" charset="0"/>
              </a:rPr>
              <a:t> γράμμα</a:t>
            </a:r>
            <a:endParaRPr lang="en-AU" altLang="el-GR" sz="2400" i="1" dirty="0">
              <a:solidFill>
                <a:schemeClr val="tx2"/>
              </a:solidFill>
              <a:latin typeface="Times" panose="02020603050405020304" pitchFamily="18" charset="0"/>
            </a:endParaRPr>
          </a:p>
        </p:txBody>
      </p:sp>
      <p:sp>
        <p:nvSpPr>
          <p:cNvPr id="13322" name="Line 2058"/>
          <p:cNvSpPr>
            <a:spLocks noChangeShapeType="1"/>
          </p:cNvSpPr>
          <p:nvPr/>
        </p:nvSpPr>
        <p:spPr bwMode="auto">
          <a:xfrm flipV="1">
            <a:off x="5715000" y="4038600"/>
            <a:ext cx="152400" cy="533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3323" name="Line 2059"/>
          <p:cNvSpPr>
            <a:spLocks noChangeShapeType="1"/>
          </p:cNvSpPr>
          <p:nvPr/>
        </p:nvSpPr>
        <p:spPr bwMode="auto">
          <a:xfrm flipH="1">
            <a:off x="7010400" y="3200400"/>
            <a:ext cx="533400" cy="533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001FBF79-95A4-E670-D0BB-845EF8289946}"/>
              </a:ext>
            </a:extLst>
          </p:cNvPr>
          <p:cNvSpPr/>
          <p:nvPr/>
        </p:nvSpPr>
        <p:spPr bwMode="auto">
          <a:xfrm>
            <a:off x="1885799" y="1383600"/>
            <a:ext cx="6261187" cy="1077025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315" name="Text Box 2051"/>
          <p:cNvSpPr txBox="1">
            <a:spLocks noChangeArrowheads="1"/>
          </p:cNvSpPr>
          <p:nvPr/>
        </p:nvSpPr>
        <p:spPr bwMode="auto">
          <a:xfrm>
            <a:off x="1219200" y="1447800"/>
            <a:ext cx="6629400" cy="104079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  <a:r>
              <a:rPr lang="en-AU" altLang="el-GR" sz="2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hours;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AU" altLang="el-GR" sz="2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minutes;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AU" altLang="el-GR" sz="2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seconds;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Πεδία: ένα παράδειγμα </a:t>
            </a:r>
            <a:endParaRPr lang="en-AU" altLang="el-GR" sz="3600"/>
          </a:p>
        </p:txBody>
      </p:sp>
      <p:sp>
        <p:nvSpPr>
          <p:cNvPr id="14339" name="Oval 3"/>
          <p:cNvSpPr>
            <a:spLocks noChangeArrowheads="1"/>
          </p:cNvSpPr>
          <p:nvPr/>
        </p:nvSpPr>
        <p:spPr bwMode="auto">
          <a:xfrm>
            <a:off x="2438400" y="2438400"/>
            <a:ext cx="3657600" cy="33528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3048000" y="3352800"/>
            <a:ext cx="1104469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hours</a:t>
            </a:r>
          </a:p>
        </p:txBody>
      </p:sp>
      <p:sp>
        <p:nvSpPr>
          <p:cNvPr id="14341" name="Text Box 6"/>
          <p:cNvSpPr txBox="1">
            <a:spLocks noChangeArrowheads="1"/>
          </p:cNvSpPr>
          <p:nvPr/>
        </p:nvSpPr>
        <p:spPr bwMode="auto">
          <a:xfrm>
            <a:off x="2688608" y="3810000"/>
            <a:ext cx="1473159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minutes</a:t>
            </a:r>
          </a:p>
        </p:txBody>
      </p:sp>
      <p:sp>
        <p:nvSpPr>
          <p:cNvPr id="14342" name="Text Box 7"/>
          <p:cNvSpPr txBox="1">
            <a:spLocks noChangeArrowheads="1"/>
          </p:cNvSpPr>
          <p:nvPr/>
        </p:nvSpPr>
        <p:spPr bwMode="auto">
          <a:xfrm>
            <a:off x="2674938" y="4267200"/>
            <a:ext cx="1473159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seconds</a:t>
            </a:r>
          </a:p>
        </p:txBody>
      </p:sp>
      <p:sp>
        <p:nvSpPr>
          <p:cNvPr id="14343" name="Rectangle 8"/>
          <p:cNvSpPr>
            <a:spLocks noChangeArrowheads="1"/>
          </p:cNvSpPr>
          <p:nvPr/>
        </p:nvSpPr>
        <p:spPr bwMode="auto">
          <a:xfrm>
            <a:off x="4114800" y="3352800"/>
            <a:ext cx="1295400" cy="4572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4344" name="Rectangle 9"/>
          <p:cNvSpPr>
            <a:spLocks noChangeArrowheads="1"/>
          </p:cNvSpPr>
          <p:nvPr/>
        </p:nvSpPr>
        <p:spPr bwMode="auto">
          <a:xfrm>
            <a:off x="4114800" y="3810000"/>
            <a:ext cx="1295400" cy="4572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4345" name="Rectangle 10"/>
          <p:cNvSpPr>
            <a:spLocks noChangeArrowheads="1"/>
          </p:cNvSpPr>
          <p:nvPr/>
        </p:nvSpPr>
        <p:spPr bwMode="auto">
          <a:xfrm>
            <a:off x="4114800" y="4267200"/>
            <a:ext cx="1295400" cy="4572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4346" name="Text Box 11"/>
          <p:cNvSpPr txBox="1">
            <a:spLocks noChangeArrowheads="1"/>
          </p:cNvSpPr>
          <p:nvPr/>
        </p:nvSpPr>
        <p:spPr bwMode="auto">
          <a:xfrm>
            <a:off x="990600" y="1754188"/>
            <a:ext cx="4244366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dirty="0">
                <a:solidFill>
                  <a:srgbClr val="0070C0"/>
                </a:solidFill>
                <a:latin typeface="Times" panose="02020603050405020304" pitchFamily="18" charset="0"/>
              </a:rPr>
              <a:t>Αντικείμενο </a:t>
            </a:r>
            <a:r>
              <a:rPr lang="el-GR" altLang="el-GR" sz="2400" dirty="0">
                <a:solidFill>
                  <a:schemeClr val="tx2"/>
                </a:solidFill>
                <a:latin typeface="Times" panose="02020603050405020304" pitchFamily="18" charset="0"/>
              </a:rPr>
              <a:t>της κλάσης </a:t>
            </a: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timer</a:t>
            </a:r>
            <a:r>
              <a:rPr lang="en-AU" altLang="el-GR" sz="2400" dirty="0">
                <a:solidFill>
                  <a:schemeClr val="tx2"/>
                </a:solidFill>
                <a:latin typeface="Times" panose="02020603050405020304" pitchFamily="18" charset="0"/>
              </a:rPr>
              <a:t>: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FF7388D0-8C9C-3BD5-3CD9-E1691A2C053E}"/>
              </a:ext>
            </a:extLst>
          </p:cNvPr>
          <p:cNvSpPr/>
          <p:nvPr/>
        </p:nvSpPr>
        <p:spPr bwMode="auto">
          <a:xfrm>
            <a:off x="266700" y="2263900"/>
            <a:ext cx="8420100" cy="261290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D8E1386F-A045-41F1-5EA0-7D249EC98C6E}"/>
              </a:ext>
            </a:extLst>
          </p:cNvPr>
          <p:cNvSpPr/>
          <p:nvPr/>
        </p:nvSpPr>
        <p:spPr bwMode="auto">
          <a:xfrm>
            <a:off x="383410" y="2374900"/>
            <a:ext cx="8221038" cy="242225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2EC3C25D-8281-4B0C-F7C7-054F66971B04}"/>
              </a:ext>
            </a:extLst>
          </p:cNvPr>
          <p:cNvSpPr/>
          <p:nvPr/>
        </p:nvSpPr>
        <p:spPr bwMode="auto">
          <a:xfrm>
            <a:off x="419100" y="2578100"/>
            <a:ext cx="8072438" cy="2185988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8D44B699-4CED-AA16-724C-1023ED7A0A15}"/>
              </a:ext>
            </a:extLst>
          </p:cNvPr>
          <p:cNvSpPr/>
          <p:nvPr/>
        </p:nvSpPr>
        <p:spPr bwMode="auto">
          <a:xfrm>
            <a:off x="1115616" y="4077072"/>
            <a:ext cx="7128792" cy="50405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Μέθοδοι</a:t>
            </a:r>
            <a:endParaRPr lang="en-AU" altLang="el-GR" dirty="0"/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B716925E-D8BD-4051-EFEB-619B9B7A8FAF}"/>
              </a:ext>
            </a:extLst>
          </p:cNvPr>
          <p:cNvSpPr/>
          <p:nvPr/>
        </p:nvSpPr>
        <p:spPr bwMode="auto">
          <a:xfrm>
            <a:off x="4139952" y="260648"/>
            <a:ext cx="4747692" cy="252028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solidFill>
              <a:schemeClr val="tx2"/>
            </a:solidFill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D94B3112-7D7B-6172-5B50-0F44CC407D24}"/>
              </a:ext>
            </a:extLst>
          </p:cNvPr>
          <p:cNvSpPr/>
          <p:nvPr/>
        </p:nvSpPr>
        <p:spPr bwMode="auto">
          <a:xfrm>
            <a:off x="4283968" y="404664"/>
            <a:ext cx="4464496" cy="2221200"/>
          </a:xfrm>
          <a:prstGeom prst="roundRect">
            <a:avLst>
              <a:gd name="adj" fmla="val 5060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82E19CB1-7A29-E52C-A675-B4E0DAADC8EE}"/>
              </a:ext>
            </a:extLst>
          </p:cNvPr>
          <p:cNvSpPr/>
          <p:nvPr/>
        </p:nvSpPr>
        <p:spPr bwMode="auto">
          <a:xfrm>
            <a:off x="5148064" y="1628800"/>
            <a:ext cx="3456384" cy="79208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04800" y="2057400"/>
            <a:ext cx="8420100" cy="2706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400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AU" altLang="el-GR" sz="1800" b="1" dirty="0">
                <a:solidFill>
                  <a:srgbClr val="0070C0"/>
                </a:solidFill>
                <a:latin typeface="Arial" panose="020B0604020202020204" pitchFamily="34" charset="0"/>
              </a:rPr>
              <a:t>/**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0070C0"/>
                </a:solidFill>
                <a:latin typeface="Arial" panose="020B0604020202020204" pitchFamily="34" charset="0"/>
              </a:rPr>
              <a:t>  * </a:t>
            </a:r>
            <a:r>
              <a:rPr lang="el-GR" altLang="el-GR" sz="1800" b="1" dirty="0">
                <a:solidFill>
                  <a:srgbClr val="0070C0"/>
                </a:solidFill>
                <a:latin typeface="Arial" panose="020B0604020202020204" pitchFamily="34" charset="0"/>
              </a:rPr>
              <a:t>σχόλιο σχετικό με τη μέθοδο </a:t>
            </a:r>
            <a:endParaRPr lang="en-AU" altLang="el-GR" sz="18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0070C0"/>
                </a:solidFill>
                <a:latin typeface="Arial" panose="020B0604020202020204" pitchFamily="34" charset="0"/>
              </a:rPr>
              <a:t>  */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l-GR" altLang="el-GR" sz="1800" b="1" i="1" dirty="0">
                <a:solidFill>
                  <a:srgbClr val="7030A0"/>
                </a:solidFill>
                <a:latin typeface="Arial" panose="020B0604020202020204" pitchFamily="34" charset="0"/>
              </a:rPr>
              <a:t>μετατροπέας-προσπέλασης</a:t>
            </a:r>
            <a:r>
              <a:rPr lang="en-AU" altLang="el-GR" sz="1800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l-GR" altLang="el-GR" sz="1800" b="1" i="1" dirty="0">
                <a:solidFill>
                  <a:schemeClr val="tx2"/>
                </a:solidFill>
                <a:latin typeface="Arial" panose="020B0604020202020204" pitchFamily="34" charset="0"/>
              </a:rPr>
              <a:t>τύπος-αποτελέσματος</a:t>
            </a:r>
            <a:r>
              <a:rPr lang="en-AU" altLang="el-GR" sz="1800" b="1" i="1" dirty="0">
                <a:solidFill>
                  <a:schemeClr val="tx2"/>
                </a:solidFill>
                <a:latin typeface="Arial" panose="020B0604020202020204" pitchFamily="34" charset="0"/>
              </a:rPr>
              <a:t>  </a:t>
            </a:r>
            <a:r>
              <a:rPr lang="el-GR" altLang="el-GR" sz="1800" b="1" i="1" dirty="0">
                <a:solidFill>
                  <a:schemeClr val="tx2"/>
                </a:solidFill>
                <a:latin typeface="Arial" panose="020B0604020202020204" pitchFamily="34" charset="0"/>
              </a:rPr>
              <a:t>όνομα</a:t>
            </a:r>
            <a:r>
              <a:rPr lang="en-AU" altLang="el-GR" sz="1800" b="1" dirty="0">
                <a:solidFill>
                  <a:schemeClr val="tx2"/>
                </a:solidFill>
                <a:latin typeface="Arial" panose="020B0604020202020204" pitchFamily="34" charset="0"/>
              </a:rPr>
              <a:t> (</a:t>
            </a:r>
            <a:r>
              <a:rPr lang="el-GR" altLang="el-GR" sz="1800" b="1" i="1" dirty="0">
                <a:solidFill>
                  <a:schemeClr val="tx2"/>
                </a:solidFill>
                <a:latin typeface="Arial" panose="020B0604020202020204" pitchFamily="34" charset="0"/>
              </a:rPr>
              <a:t>παράμετροι</a:t>
            </a:r>
            <a:r>
              <a:rPr lang="en-AU" altLang="el-GR" sz="1800" b="1" dirty="0">
                <a:solidFill>
                  <a:schemeClr val="tx2"/>
                </a:solidFill>
                <a:latin typeface="Arial" panose="020B0604020202020204" pitchFamily="34" charset="0"/>
              </a:rPr>
              <a:t>)</a:t>
            </a:r>
            <a:r>
              <a:rPr lang="el-GR" altLang="el-GR" sz="1800" b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br>
              <a:rPr lang="en-AU" altLang="el-GR" sz="1800" b="1" dirty="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n-AU" altLang="el-GR" sz="1800" b="1" dirty="0">
                <a:solidFill>
                  <a:schemeClr val="tx2"/>
                </a:solidFill>
                <a:latin typeface="Arial" panose="020B0604020202020204" pitchFamily="34" charset="0"/>
              </a:rPr>
              <a:t> {</a:t>
            </a:r>
            <a:br>
              <a:rPr lang="en-AU" altLang="el-GR" sz="1800" b="1" dirty="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n-AU" altLang="el-GR" sz="1800" b="1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  <a:r>
              <a:rPr lang="el-GR" altLang="el-GR" sz="1800" b="1" i="1" dirty="0">
                <a:solidFill>
                  <a:schemeClr val="tx2"/>
                </a:solidFill>
                <a:latin typeface="Arial" panose="020B0604020202020204" pitchFamily="34" charset="0"/>
              </a:rPr>
              <a:t>σώμα </a:t>
            </a:r>
            <a:r>
              <a:rPr lang="el-GR" altLang="el-GR" sz="1800" dirty="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US" altLang="el-GR" sz="1800" dirty="0">
                <a:solidFill>
                  <a:srgbClr val="FF66FF"/>
                </a:solidFill>
                <a:latin typeface="Arial" panose="020B0604020202020204" pitchFamily="34" charset="0"/>
              </a:rPr>
              <a:t>body]</a:t>
            </a:r>
            <a:r>
              <a:rPr lang="en-US" altLang="el-GR" sz="1800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br>
              <a:rPr lang="en-AU" altLang="el-GR" sz="1800" b="1" dirty="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n-AU" altLang="el-GR" sz="1800" b="1" dirty="0">
                <a:solidFill>
                  <a:schemeClr val="tx2"/>
                </a:solidFill>
                <a:latin typeface="Arial" panose="020B0604020202020204" pitchFamily="34" charset="0"/>
              </a:rPr>
              <a:t> }	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362200" y="4800600"/>
            <a:ext cx="4173538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i="1" dirty="0">
                <a:solidFill>
                  <a:schemeClr val="tx2"/>
                </a:solidFill>
                <a:latin typeface="Times" panose="02020603050405020304" pitchFamily="18" charset="0"/>
              </a:rPr>
              <a:t>“</a:t>
            </a:r>
            <a:r>
              <a:rPr lang="en-AU" altLang="el-GR" sz="2000" i="1" dirty="0">
                <a:solidFill>
                  <a:srgbClr val="7030A0"/>
                </a:solidFill>
                <a:latin typeface="Times" panose="02020603050405020304" pitchFamily="18" charset="0"/>
              </a:rPr>
              <a:t>public</a:t>
            </a:r>
            <a:r>
              <a:rPr lang="en-AU" altLang="el-GR" sz="2000" i="1" dirty="0">
                <a:solidFill>
                  <a:schemeClr val="tx2"/>
                </a:solidFill>
                <a:latin typeface="Times" panose="02020603050405020304" pitchFamily="18" charset="0"/>
              </a:rPr>
              <a:t>” </a:t>
            </a:r>
            <a:r>
              <a:rPr lang="el-GR" altLang="el-GR" sz="2000" i="1" dirty="0">
                <a:solidFill>
                  <a:schemeClr val="tx2"/>
                </a:solidFill>
                <a:latin typeface="Times" panose="02020603050405020304" pitchFamily="18" charset="0"/>
              </a:rPr>
              <a:t>για τις περισσότερες μεθόδους</a:t>
            </a:r>
            <a:endParaRPr lang="en-AU" altLang="el-GR" sz="2000" i="1" dirty="0">
              <a:solidFill>
                <a:schemeClr val="tx2"/>
              </a:solidFill>
              <a:latin typeface="Times" panose="02020603050405020304" pitchFamily="18" charset="0"/>
            </a:endParaRP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H="1" flipV="1">
            <a:off x="2819400" y="3886200"/>
            <a:ext cx="533400" cy="9906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4572000" y="2819400"/>
            <a:ext cx="36576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i="1">
                <a:solidFill>
                  <a:schemeClr val="tx2"/>
                </a:solidFill>
                <a:latin typeface="Times" panose="02020603050405020304" pitchFamily="18" charset="0"/>
              </a:rPr>
              <a:t>Ο τύπος της τιμής που επιστρέφει η μέθοδος</a:t>
            </a:r>
            <a:endParaRPr lang="en-AU" altLang="el-GR" sz="2000" i="1">
              <a:solidFill>
                <a:schemeClr val="tx2"/>
              </a:solidFill>
              <a:latin typeface="Times" panose="02020603050405020304" pitchFamily="18" charset="0"/>
            </a:endParaRP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6858000" y="4800600"/>
            <a:ext cx="1633538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i="1">
                <a:solidFill>
                  <a:schemeClr val="tx2"/>
                </a:solidFill>
                <a:latin typeface="Times" panose="02020603050405020304" pitchFamily="18" charset="0"/>
              </a:rPr>
              <a:t>προσδιοριστής</a:t>
            </a:r>
            <a:endParaRPr lang="en-AU" altLang="el-GR" sz="2000" i="1">
              <a:solidFill>
                <a:schemeClr val="tx2"/>
              </a:solidFill>
              <a:latin typeface="Times" panose="02020603050405020304" pitchFamily="18" charset="0"/>
            </a:endParaRP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724400" y="5562600"/>
            <a:ext cx="4114800" cy="7112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b="1" i="1" dirty="0">
                <a:solidFill>
                  <a:srgbClr val="0070C0"/>
                </a:solidFill>
                <a:latin typeface="Times" panose="02020603050405020304" pitchFamily="18" charset="0"/>
              </a:rPr>
              <a:t>Σύμβαση</a:t>
            </a:r>
            <a:r>
              <a:rPr lang="el-GR" altLang="el-GR" sz="2000" i="1" dirty="0">
                <a:solidFill>
                  <a:srgbClr val="0070C0"/>
                </a:solidFill>
                <a:latin typeface="Times" panose="02020603050405020304" pitchFamily="18" charset="0"/>
              </a:rPr>
              <a:t>: </a:t>
            </a:r>
            <a:r>
              <a:rPr lang="el-GR" altLang="el-GR" sz="2000" i="1" dirty="0">
                <a:solidFill>
                  <a:schemeClr val="tx2"/>
                </a:solidFill>
                <a:latin typeface="Times" panose="02020603050405020304" pitchFamily="18" charset="0"/>
              </a:rPr>
              <a:t>τα ονόματα των μεθόδων αρχίζουν με </a:t>
            </a:r>
            <a:r>
              <a:rPr lang="el-GR" altLang="el-GR" sz="2000" i="1" dirty="0">
                <a:solidFill>
                  <a:srgbClr val="C00000"/>
                </a:solidFill>
                <a:latin typeface="Times" panose="02020603050405020304" pitchFamily="18" charset="0"/>
              </a:rPr>
              <a:t>πεζό </a:t>
            </a:r>
            <a:r>
              <a:rPr lang="el-GR" altLang="el-GR" sz="2000" i="1" dirty="0">
                <a:solidFill>
                  <a:schemeClr val="tx2"/>
                </a:solidFill>
                <a:latin typeface="Times" panose="02020603050405020304" pitchFamily="18" charset="0"/>
              </a:rPr>
              <a:t>γράμμα</a:t>
            </a:r>
            <a:endParaRPr lang="en-AU" altLang="el-GR" sz="2000" i="1" dirty="0">
              <a:solidFill>
                <a:schemeClr val="tx2"/>
              </a:solidFill>
              <a:latin typeface="Times" panose="02020603050405020304" pitchFamily="18" charset="0"/>
            </a:endParaRPr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 flipV="1">
            <a:off x="6629400" y="3886200"/>
            <a:ext cx="762000" cy="9779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H="1">
            <a:off x="4800600" y="3429000"/>
            <a:ext cx="228600" cy="2286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1676400" y="5486400"/>
            <a:ext cx="19812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i="1">
                <a:solidFill>
                  <a:schemeClr val="tx2"/>
                </a:solidFill>
                <a:latin typeface="Times" panose="02020603050405020304" pitchFamily="18" charset="0"/>
              </a:rPr>
              <a:t>Υλοποίηση της μεθόδου</a:t>
            </a:r>
            <a:endParaRPr lang="en-AU" altLang="el-GR" sz="2000" i="1">
              <a:solidFill>
                <a:schemeClr val="tx2"/>
              </a:solidFill>
              <a:latin typeface="Times" panose="02020603050405020304" pitchFamily="18" charset="0"/>
            </a:endParaRPr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 flipH="1" flipV="1">
            <a:off x="1828800" y="4495800"/>
            <a:ext cx="304800" cy="9906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762000" y="1371600"/>
            <a:ext cx="3214688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i="1">
                <a:solidFill>
                  <a:schemeClr val="tx2"/>
                </a:solidFill>
                <a:latin typeface="Times" panose="02020603050405020304" pitchFamily="18" charset="0"/>
              </a:rPr>
              <a:t>Σχόλιο που αναφέρεται στη χρήση/λειτουργία της μεθόδου</a:t>
            </a:r>
            <a:endParaRPr lang="en-AU" altLang="el-GR" sz="2000" i="1">
              <a:solidFill>
                <a:schemeClr val="tx2"/>
              </a:solidFill>
              <a:latin typeface="Times" panose="02020603050405020304" pitchFamily="18" charset="0"/>
            </a:endParaRPr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H="1">
            <a:off x="1905000" y="2133600"/>
            <a:ext cx="152400" cy="7620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4267200" y="381000"/>
            <a:ext cx="4495800" cy="226882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AU" altLang="el-GR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* Return</a:t>
            </a:r>
            <a:r>
              <a:rPr lang="en-US" altLang="el-GR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AU" altLang="el-GR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the current time of this timer.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*/ 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16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String </a:t>
            </a:r>
            <a:r>
              <a:rPr lang="en-AU" altLang="el-GR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getTime</a:t>
            </a: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AU" altLang="el-GR" sz="16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hours + </a:t>
            </a:r>
            <a:r>
              <a:rPr lang="en-AU" altLang="el-GR" sz="16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“:”</a:t>
            </a: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minutes + </a:t>
            </a:r>
            <a:r>
              <a:rPr lang="en-AU" altLang="el-GR" sz="16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“:” </a:t>
            </a: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seconds;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Μέθοδοι : ένα παράδειγμα</a:t>
            </a:r>
            <a:endParaRPr lang="en-AU" altLang="el-GR" sz="3600"/>
          </a:p>
        </p:txBody>
      </p:sp>
      <p:sp>
        <p:nvSpPr>
          <p:cNvPr id="16387" name="Text Box 10"/>
          <p:cNvSpPr txBox="1">
            <a:spLocks noChangeArrowheads="1"/>
          </p:cNvSpPr>
          <p:nvPr/>
        </p:nvSpPr>
        <p:spPr bwMode="auto">
          <a:xfrm>
            <a:off x="990600" y="1754188"/>
            <a:ext cx="4244366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dirty="0">
                <a:solidFill>
                  <a:srgbClr val="0070C0"/>
                </a:solidFill>
                <a:latin typeface="Times" panose="02020603050405020304" pitchFamily="18" charset="0"/>
              </a:rPr>
              <a:t>Αντικείμενο</a:t>
            </a:r>
            <a:r>
              <a:rPr lang="el-GR" altLang="el-GR" sz="2400" dirty="0">
                <a:solidFill>
                  <a:schemeClr val="tx2"/>
                </a:solidFill>
                <a:latin typeface="Times" panose="02020603050405020304" pitchFamily="18" charset="0"/>
              </a:rPr>
              <a:t> της κλάσης </a:t>
            </a: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timer</a:t>
            </a:r>
            <a:r>
              <a:rPr lang="en-AU" altLang="el-GR" sz="2400" dirty="0">
                <a:solidFill>
                  <a:schemeClr val="tx2"/>
                </a:solidFill>
                <a:latin typeface="Times" panose="02020603050405020304" pitchFamily="18" charset="0"/>
              </a:rPr>
              <a:t>:</a:t>
            </a:r>
          </a:p>
        </p:txBody>
      </p:sp>
      <p:sp>
        <p:nvSpPr>
          <p:cNvPr id="16388" name="Oval 3"/>
          <p:cNvSpPr>
            <a:spLocks noChangeArrowheads="1"/>
          </p:cNvSpPr>
          <p:nvPr/>
        </p:nvSpPr>
        <p:spPr bwMode="auto">
          <a:xfrm>
            <a:off x="5181600" y="1600200"/>
            <a:ext cx="3200400" cy="30988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endParaRPr lang="en-AU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buClr>
                <a:schemeClr val="tx1"/>
              </a:buClr>
              <a:buFont typeface="Monotype Sorts" charset="2"/>
              <a:buNone/>
            </a:pPr>
            <a:endParaRPr lang="en-AU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buClr>
                <a:schemeClr val="tx1"/>
              </a:buClr>
              <a:buFont typeface="Monotype Sorts" charset="2"/>
              <a:buNone/>
            </a:pPr>
            <a:endParaRPr lang="en-AU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buClr>
                <a:schemeClr val="tx1"/>
              </a:buClr>
              <a:buFont typeface="Monotype Sorts" charset="2"/>
              <a:buNone/>
            </a:pPr>
            <a:endParaRPr lang="en-AU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buClr>
                <a:schemeClr val="tx1"/>
              </a:buClr>
              <a:buFont typeface="Monotype Sorts" charset="2"/>
              <a:buNone/>
            </a:pPr>
            <a:endParaRPr lang="en-AU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6040438" y="3890963"/>
            <a:ext cx="1423466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getTime()</a:t>
            </a:r>
          </a:p>
        </p:txBody>
      </p:sp>
      <p:sp>
        <p:nvSpPr>
          <p:cNvPr id="16390" name="Rectangle 7"/>
          <p:cNvSpPr>
            <a:spLocks noChangeArrowheads="1"/>
          </p:cNvSpPr>
          <p:nvPr/>
        </p:nvSpPr>
        <p:spPr bwMode="auto">
          <a:xfrm>
            <a:off x="6400800" y="2743200"/>
            <a:ext cx="6858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6391" name="Rectangle 8"/>
          <p:cNvSpPr>
            <a:spLocks noChangeArrowheads="1"/>
          </p:cNvSpPr>
          <p:nvPr/>
        </p:nvSpPr>
        <p:spPr bwMode="auto">
          <a:xfrm>
            <a:off x="6400800" y="2971800"/>
            <a:ext cx="6858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6392" name="Rectangle 9"/>
          <p:cNvSpPr>
            <a:spLocks noChangeArrowheads="1"/>
          </p:cNvSpPr>
          <p:nvPr/>
        </p:nvSpPr>
        <p:spPr bwMode="auto">
          <a:xfrm>
            <a:off x="6400800" y="3200400"/>
            <a:ext cx="685800" cy="228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6393" name="Line 11"/>
          <p:cNvSpPr>
            <a:spLocks noChangeShapeType="1"/>
          </p:cNvSpPr>
          <p:nvPr/>
        </p:nvSpPr>
        <p:spPr bwMode="auto">
          <a:xfrm flipV="1">
            <a:off x="5659438" y="3429000"/>
            <a:ext cx="741362" cy="842963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6394" name="Line 12"/>
          <p:cNvSpPr>
            <a:spLocks noChangeShapeType="1"/>
          </p:cNvSpPr>
          <p:nvPr/>
        </p:nvSpPr>
        <p:spPr bwMode="auto">
          <a:xfrm flipH="1" flipV="1">
            <a:off x="7086600" y="3429000"/>
            <a:ext cx="630238" cy="995363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6395" name="Line 22"/>
          <p:cNvSpPr>
            <a:spLocks noChangeShapeType="1"/>
          </p:cNvSpPr>
          <p:nvPr/>
        </p:nvSpPr>
        <p:spPr bwMode="auto">
          <a:xfrm flipV="1">
            <a:off x="4572000" y="4495800"/>
            <a:ext cx="1219200" cy="8382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6396" name="Line 23"/>
          <p:cNvSpPr>
            <a:spLocks noChangeShapeType="1"/>
          </p:cNvSpPr>
          <p:nvPr/>
        </p:nvSpPr>
        <p:spPr bwMode="auto">
          <a:xfrm flipH="1">
            <a:off x="4876800" y="4572000"/>
            <a:ext cx="1219200" cy="9906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6397" name="Text Box 24"/>
          <p:cNvSpPr txBox="1">
            <a:spLocks noChangeArrowheads="1"/>
          </p:cNvSpPr>
          <p:nvPr/>
        </p:nvSpPr>
        <p:spPr bwMode="auto">
          <a:xfrm>
            <a:off x="3643313" y="4460875"/>
            <a:ext cx="2047034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“</a:t>
            </a:r>
            <a:r>
              <a:rPr lang="en-AU" altLang="el-GR" sz="24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getTime</a:t>
            </a: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16398" name="Text Box 25"/>
          <p:cNvSpPr txBox="1">
            <a:spLocks noChangeArrowheads="1"/>
          </p:cNvSpPr>
          <p:nvPr/>
        </p:nvSpPr>
        <p:spPr bwMode="auto">
          <a:xfrm>
            <a:off x="5410200" y="5181600"/>
            <a:ext cx="1586972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rgbClr val="00B050"/>
                </a:solidFill>
                <a:latin typeface="Arial" panose="020B0604020202020204" pitchFamily="34" charset="0"/>
              </a:rPr>
              <a:t>“12:45:07”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Επίδειξη</a:t>
            </a:r>
            <a:r>
              <a:rPr lang="en-AU" altLang="el-GR" sz="3600"/>
              <a:t>: </a:t>
            </a:r>
            <a:r>
              <a:rPr lang="el-GR" altLang="el-GR" sz="3600"/>
              <a:t>ανάπτυξη μια κλάσης</a:t>
            </a:r>
            <a:endParaRPr lang="en-AU" altLang="el-GR" sz="3600"/>
          </a:p>
        </p:txBody>
      </p:sp>
      <p:sp>
        <p:nvSpPr>
          <p:cNvPr id="17411" name="TextBox 1"/>
          <p:cNvSpPr txBox="1">
            <a:spLocks noChangeArrowheads="1"/>
          </p:cNvSpPr>
          <p:nvPr/>
        </p:nvSpPr>
        <p:spPr bwMode="auto">
          <a:xfrm>
            <a:off x="685800" y="2060575"/>
            <a:ext cx="44167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</a:pP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Κλάση </a:t>
            </a:r>
            <a:r>
              <a:rPr lang="en-US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Counter </a:t>
            </a:r>
            <a:r>
              <a:rPr lang="en-US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(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μετρητής)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19084F0-8BFD-4A1E-B363-991CB36AA5B2}"/>
              </a:ext>
            </a:extLst>
          </p:cNvPr>
          <p:cNvSpPr/>
          <p:nvPr/>
        </p:nvSpPr>
        <p:spPr bwMode="auto">
          <a:xfrm>
            <a:off x="395536" y="1268759"/>
            <a:ext cx="3888432" cy="4307769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E987B704-AF3D-47C5-7EF0-E19CAB974AFB}"/>
              </a:ext>
            </a:extLst>
          </p:cNvPr>
          <p:cNvSpPr/>
          <p:nvPr/>
        </p:nvSpPr>
        <p:spPr bwMode="auto">
          <a:xfrm>
            <a:off x="827584" y="1844824"/>
            <a:ext cx="3439616" cy="338437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2F76B0A9-095B-4E23-8A7A-7089C4375A22}"/>
              </a:ext>
            </a:extLst>
          </p:cNvPr>
          <p:cNvSpPr/>
          <p:nvPr/>
        </p:nvSpPr>
        <p:spPr bwMode="auto">
          <a:xfrm>
            <a:off x="899592" y="2060848"/>
            <a:ext cx="3303984" cy="2919600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84381646-E388-4834-F3FD-87565A66229C}"/>
              </a:ext>
            </a:extLst>
          </p:cNvPr>
          <p:cNvSpPr/>
          <p:nvPr/>
        </p:nvSpPr>
        <p:spPr bwMode="auto">
          <a:xfrm>
            <a:off x="1331641" y="3933056"/>
            <a:ext cx="2736304" cy="83101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Κατασκευαστές </a:t>
            </a:r>
            <a:r>
              <a:rPr lang="el-GR" altLang="el-GR" sz="2400"/>
              <a:t>(</a:t>
            </a:r>
            <a:r>
              <a:rPr lang="en-AU" altLang="el-GR" sz="2400"/>
              <a:t>Constructors</a:t>
            </a:r>
            <a:r>
              <a:rPr lang="el-GR" altLang="el-GR" sz="2400"/>
              <a:t>)</a:t>
            </a:r>
            <a:endParaRPr lang="en-AU" altLang="el-GR" sz="2400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533400" y="1371600"/>
            <a:ext cx="3765884" cy="4182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AU" altLang="el-GR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Timer</a:t>
            </a:r>
            <a:br>
              <a:rPr lang="en-AU" altLang="el-GR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AU" altLang="el-GR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AU" altLang="el-GR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AU" altLang="el-GR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endParaRPr lang="en-AU" altLang="el-GR" sz="18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AU" altLang="el-G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* Construct a timer        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* object initialised to 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* 0:00:00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*/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AU" altLang="el-GR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AU" altLang="el-GR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Timer()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{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hours = 0;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minutes = 0;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seconds = 0;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4267200" y="1447800"/>
            <a:ext cx="4572000" cy="4460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Ο </a:t>
            </a:r>
            <a:r>
              <a:rPr lang="el-GR" altLang="el-GR" sz="2000" dirty="0">
                <a:solidFill>
                  <a:srgbClr val="0070C0"/>
                </a:solidFill>
                <a:latin typeface="Arial" panose="020B0604020202020204" pitchFamily="34" charset="0"/>
              </a:rPr>
              <a:t>κατασκευαστής</a:t>
            </a:r>
            <a:r>
              <a:rPr lang="el-GR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 είναι μια ειδική μέθοδος που εκτελείται όταν δημιουργείται ένα αντικείμενο.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0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Το </a:t>
            </a:r>
            <a:r>
              <a:rPr lang="el-GR" altLang="el-GR" sz="2000" dirty="0">
                <a:solidFill>
                  <a:srgbClr val="0070C0"/>
                </a:solidFill>
                <a:latin typeface="Arial" panose="020B0604020202020204" pitchFamily="34" charset="0"/>
              </a:rPr>
              <a:t>όνομα</a:t>
            </a:r>
            <a:r>
              <a:rPr lang="el-GR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 της μεθόδου-κατασκευαστή είναι το ίδιο με το όνομα της κλάσης.</a:t>
            </a:r>
            <a:endParaRPr lang="en-AU" altLang="el-GR" sz="20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0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Ένας κατασκευαστής δεν έχει τύπο-αποτελέσματος</a:t>
            </a:r>
            <a: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.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0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Σκοπός του κατασκευαστή είναι η </a:t>
            </a:r>
            <a:r>
              <a:rPr lang="el-GR" altLang="el-GR" sz="2000" dirty="0">
                <a:solidFill>
                  <a:srgbClr val="0070C0"/>
                </a:solidFill>
                <a:latin typeface="Arial" panose="020B0604020202020204" pitchFamily="34" charset="0"/>
              </a:rPr>
              <a:t>αρχικοποίηση</a:t>
            </a:r>
            <a:r>
              <a:rPr lang="el-GR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 του αντικειμένου σε μια έγκυρη κατάσταση. </a:t>
            </a:r>
            <a:endParaRPr lang="en-AU" altLang="el-GR" sz="20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Ονόματα πεδίων</a:t>
            </a:r>
            <a:r>
              <a:rPr lang="el-GR" altLang="el-GR"/>
              <a:t> </a:t>
            </a:r>
            <a:endParaRPr lang="en-AU" altLang="el-GR" sz="5400">
              <a:solidFill>
                <a:srgbClr val="000000"/>
              </a:solidFill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838200" y="1600200"/>
            <a:ext cx="6991350" cy="400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Τα ονόματα των πεδίων πρέπει να «έχουν νόημα»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dirty="0">
                <a:solidFill>
                  <a:srgbClr val="00B050"/>
                </a:solidFill>
                <a:latin typeface="Arial" panose="020B0604020202020204" pitchFamily="34" charset="0"/>
              </a:rPr>
              <a:t>καλά</a:t>
            </a:r>
            <a:r>
              <a:rPr lang="en-AU" altLang="el-GR" sz="2400" dirty="0">
                <a:solidFill>
                  <a:srgbClr val="00B050"/>
                </a:solidFill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6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  <a:r>
              <a:rPr lang="en-AU" altLang="el-GR" sz="1800" dirty="0" err="1">
                <a:solidFill>
                  <a:schemeClr val="tx2"/>
                </a:solidFill>
                <a:latin typeface="Arial" panose="020B0604020202020204" pitchFamily="34" charset="0"/>
              </a:rPr>
              <a:t>yearOfBirth</a:t>
            </a:r>
            <a:endParaRPr lang="en-AU" altLang="el-GR" sz="18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  <a:r>
              <a:rPr lang="en-AU" altLang="el-GR" sz="1800" dirty="0" err="1">
                <a:solidFill>
                  <a:schemeClr val="tx2"/>
                </a:solidFill>
                <a:latin typeface="Arial" panose="020B0604020202020204" pitchFamily="34" charset="0"/>
              </a:rPr>
              <a:t>numberOfSeats</a:t>
            </a:r>
            <a:endParaRPr lang="en-AU" altLang="el-GR" sz="18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  <a:r>
              <a:rPr lang="en-AU" altLang="el-GR" sz="1800" dirty="0" err="1">
                <a:solidFill>
                  <a:schemeClr val="tx2"/>
                </a:solidFill>
                <a:latin typeface="Arial" panose="020B0604020202020204" pitchFamily="34" charset="0"/>
              </a:rPr>
              <a:t>totalTime</a:t>
            </a:r>
            <a:endParaRPr lang="el-GR" altLang="el-GR" sz="18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dirty="0">
                <a:solidFill>
                  <a:srgbClr val="C00000"/>
                </a:solidFill>
                <a:latin typeface="Arial" panose="020B0604020202020204" pitchFamily="34" charset="0"/>
              </a:rPr>
              <a:t>άσχημα</a:t>
            </a:r>
            <a:r>
              <a:rPr lang="en-AU" altLang="el-GR" sz="2400" dirty="0">
                <a:solidFill>
                  <a:srgbClr val="C00000"/>
                </a:solidFill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6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  <a:r>
              <a:rPr lang="en-AU" altLang="el-GR" sz="1800" dirty="0" err="1">
                <a:solidFill>
                  <a:schemeClr val="tx2"/>
                </a:solidFill>
                <a:latin typeface="Arial" panose="020B0604020202020204" pitchFamily="34" charset="0"/>
              </a:rPr>
              <a:t>yb</a:t>
            </a:r>
            <a:endParaRPr lang="en-AU" altLang="el-GR" sz="18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dirty="0">
                <a:solidFill>
                  <a:schemeClr val="tx2"/>
                </a:solidFill>
                <a:latin typeface="Arial" panose="020B0604020202020204" pitchFamily="34" charset="0"/>
              </a:rPr>
              <a:t>	s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dirty="0">
                <a:solidFill>
                  <a:schemeClr val="tx2"/>
                </a:solidFill>
                <a:latin typeface="Arial" panose="020B0604020202020204" pitchFamily="34" charset="0"/>
              </a:rPr>
              <a:t>	number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5D29DB18-F366-B7F4-F710-A751CFF765E9}"/>
              </a:ext>
            </a:extLst>
          </p:cNvPr>
          <p:cNvSpPr/>
          <p:nvPr/>
        </p:nvSpPr>
        <p:spPr bwMode="auto">
          <a:xfrm>
            <a:off x="323528" y="1988839"/>
            <a:ext cx="5256584" cy="252000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A70DB597-9A9E-302E-6A66-6FC433FD5DA5}"/>
              </a:ext>
            </a:extLst>
          </p:cNvPr>
          <p:cNvSpPr/>
          <p:nvPr/>
        </p:nvSpPr>
        <p:spPr bwMode="auto">
          <a:xfrm>
            <a:off x="755576" y="2132857"/>
            <a:ext cx="4752528" cy="2160239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BF2461AF-21ED-F979-13DB-ECB1BC9C7DF5}"/>
              </a:ext>
            </a:extLst>
          </p:cNvPr>
          <p:cNvSpPr/>
          <p:nvPr/>
        </p:nvSpPr>
        <p:spPr bwMode="auto">
          <a:xfrm>
            <a:off x="827584" y="2348881"/>
            <a:ext cx="4608512" cy="1800199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E5D73480-E992-86F1-EEFD-147791283120}"/>
              </a:ext>
            </a:extLst>
          </p:cNvPr>
          <p:cNvSpPr/>
          <p:nvPr/>
        </p:nvSpPr>
        <p:spPr bwMode="auto">
          <a:xfrm>
            <a:off x="1691680" y="2996952"/>
            <a:ext cx="3456384" cy="83101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506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Μέθοδοι</a:t>
            </a:r>
            <a:endParaRPr lang="en-AU" altLang="el-GR" sz="3600">
              <a:solidFill>
                <a:srgbClr val="000000"/>
              </a:solidFill>
            </a:endParaRPr>
          </a:p>
        </p:txBody>
      </p:sp>
      <p:sp>
        <p:nvSpPr>
          <p:cNvPr id="21507" name="Text Box 2052"/>
          <p:cNvSpPr txBox="1">
            <a:spLocks noChangeArrowheads="1"/>
          </p:cNvSpPr>
          <p:nvPr/>
        </p:nvSpPr>
        <p:spPr bwMode="auto">
          <a:xfrm>
            <a:off x="838200" y="2286000"/>
            <a:ext cx="4572000" cy="21441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b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n-AU" altLang="el-GR" sz="20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String </a:t>
            </a:r>
            <a:r>
              <a:rPr lang="en-AU" altLang="el-GR" sz="20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getTime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return hours + </a:t>
            </a:r>
            <a:r>
              <a:rPr lang="en-AU" altLang="el-GR" sz="20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“:”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minutes + </a:t>
            </a:r>
            <a:r>
              <a:rPr lang="en-AU" altLang="el-GR" sz="20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“:”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seconds;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  <a:b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AU" altLang="el-GR" sz="20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508" name="Text Box 2053"/>
          <p:cNvSpPr txBox="1">
            <a:spLocks noChangeArrowheads="1"/>
          </p:cNvSpPr>
          <p:nvPr/>
        </p:nvSpPr>
        <p:spPr bwMode="auto">
          <a:xfrm>
            <a:off x="3657600" y="1423988"/>
            <a:ext cx="2792413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800" i="1">
                <a:solidFill>
                  <a:schemeClr val="tx2"/>
                </a:solidFill>
                <a:latin typeface="Times" panose="02020603050405020304" pitchFamily="18" charset="0"/>
              </a:rPr>
              <a:t>Υπογραφή </a:t>
            </a:r>
            <a:r>
              <a:rPr lang="en-US" altLang="el-GR" sz="2000">
                <a:solidFill>
                  <a:srgbClr val="FF66FF"/>
                </a:solidFill>
                <a:latin typeface="Times" panose="02020603050405020304" pitchFamily="18" charset="0"/>
              </a:rPr>
              <a:t>[</a:t>
            </a:r>
            <a:r>
              <a:rPr lang="en-AU" altLang="el-GR" sz="2000">
                <a:solidFill>
                  <a:srgbClr val="FF66FF"/>
                </a:solidFill>
                <a:latin typeface="Times" panose="02020603050405020304" pitchFamily="18" charset="0"/>
              </a:rPr>
              <a:t>signature]</a:t>
            </a:r>
          </a:p>
        </p:txBody>
      </p:sp>
      <p:sp>
        <p:nvSpPr>
          <p:cNvPr id="21509" name="Line 2054"/>
          <p:cNvSpPr>
            <a:spLocks noChangeShapeType="1"/>
          </p:cNvSpPr>
          <p:nvPr/>
        </p:nvSpPr>
        <p:spPr bwMode="auto">
          <a:xfrm flipH="1">
            <a:off x="3276600" y="1905000"/>
            <a:ext cx="533400" cy="533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1510" name="Text Box 2055"/>
          <p:cNvSpPr txBox="1">
            <a:spLocks noChangeArrowheads="1"/>
          </p:cNvSpPr>
          <p:nvPr/>
        </p:nvSpPr>
        <p:spPr bwMode="auto">
          <a:xfrm>
            <a:off x="4191000" y="4572000"/>
            <a:ext cx="198120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800" i="1">
                <a:solidFill>
                  <a:schemeClr val="tx2"/>
                </a:solidFill>
                <a:latin typeface="Times" panose="02020603050405020304" pitchFamily="18" charset="0"/>
              </a:rPr>
              <a:t>σώμα</a:t>
            </a:r>
            <a:endParaRPr lang="en-AU" altLang="el-GR" sz="2800" i="1">
              <a:solidFill>
                <a:schemeClr val="tx2"/>
              </a:solidFill>
              <a:latin typeface="Times" panose="02020603050405020304" pitchFamily="18" charset="0"/>
            </a:endParaRPr>
          </a:p>
        </p:txBody>
      </p:sp>
      <p:sp>
        <p:nvSpPr>
          <p:cNvPr id="21511" name="Line 2056"/>
          <p:cNvSpPr>
            <a:spLocks noChangeShapeType="1"/>
          </p:cNvSpPr>
          <p:nvPr/>
        </p:nvSpPr>
        <p:spPr bwMode="auto">
          <a:xfrm flipH="1" flipV="1">
            <a:off x="3657600" y="3962400"/>
            <a:ext cx="609600" cy="7620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73735E1B-0DA1-32B8-8BF4-6E584B7689C5}"/>
              </a:ext>
            </a:extLst>
          </p:cNvPr>
          <p:cNvSpPr/>
          <p:nvPr/>
        </p:nvSpPr>
        <p:spPr bwMode="auto">
          <a:xfrm>
            <a:off x="467544" y="4509120"/>
            <a:ext cx="3648405" cy="162000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6B87D803-B7C2-38CA-CE26-423CC8145D61}"/>
              </a:ext>
            </a:extLst>
          </p:cNvPr>
          <p:cNvSpPr/>
          <p:nvPr/>
        </p:nvSpPr>
        <p:spPr bwMode="auto">
          <a:xfrm>
            <a:off x="611560" y="4581129"/>
            <a:ext cx="3456384" cy="144016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BBA46F3C-81E9-DE3F-1CBD-09B937DD26BE}"/>
              </a:ext>
            </a:extLst>
          </p:cNvPr>
          <p:cNvSpPr/>
          <p:nvPr/>
        </p:nvSpPr>
        <p:spPr bwMode="auto">
          <a:xfrm>
            <a:off x="701324" y="4735411"/>
            <a:ext cx="3312588" cy="1213869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E85E73B1-6172-A4BB-1D5F-63D16B57E8DB}"/>
              </a:ext>
            </a:extLst>
          </p:cNvPr>
          <p:cNvSpPr/>
          <p:nvPr/>
        </p:nvSpPr>
        <p:spPr bwMode="auto">
          <a:xfrm>
            <a:off x="1259632" y="5229200"/>
            <a:ext cx="2688299" cy="43204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8BB8CDA0-BC3E-1457-76EC-10DC3C6E1247}"/>
              </a:ext>
            </a:extLst>
          </p:cNvPr>
          <p:cNvSpPr/>
          <p:nvPr/>
        </p:nvSpPr>
        <p:spPr bwMode="auto">
          <a:xfrm>
            <a:off x="4644008" y="2772726"/>
            <a:ext cx="3672408" cy="162000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4762FA69-4AB7-2816-3ABE-8658CB2FC769}"/>
              </a:ext>
            </a:extLst>
          </p:cNvPr>
          <p:cNvSpPr/>
          <p:nvPr/>
        </p:nvSpPr>
        <p:spPr bwMode="auto">
          <a:xfrm>
            <a:off x="4788024" y="2844735"/>
            <a:ext cx="3479123" cy="144016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6629512E-8980-4C1F-9CBA-7D72EBCDCA5C}"/>
              </a:ext>
            </a:extLst>
          </p:cNvPr>
          <p:cNvSpPr/>
          <p:nvPr/>
        </p:nvSpPr>
        <p:spPr bwMode="auto">
          <a:xfrm>
            <a:off x="4877787" y="2999017"/>
            <a:ext cx="3334381" cy="1213869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C3ED4295-2A79-6077-D1FA-B20309935BA6}"/>
              </a:ext>
            </a:extLst>
          </p:cNvPr>
          <p:cNvSpPr/>
          <p:nvPr/>
        </p:nvSpPr>
        <p:spPr bwMode="auto">
          <a:xfrm>
            <a:off x="5483569" y="3492806"/>
            <a:ext cx="2658512" cy="43204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FFED3DED-5C4D-965A-2431-3334E8F2E1EA}"/>
              </a:ext>
            </a:extLst>
          </p:cNvPr>
          <p:cNvSpPr/>
          <p:nvPr/>
        </p:nvSpPr>
        <p:spPr bwMode="auto">
          <a:xfrm>
            <a:off x="539552" y="1916832"/>
            <a:ext cx="4032448" cy="162000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50E57B32-5096-A264-4873-CEBE01311835}"/>
              </a:ext>
            </a:extLst>
          </p:cNvPr>
          <p:cNvSpPr/>
          <p:nvPr/>
        </p:nvSpPr>
        <p:spPr bwMode="auto">
          <a:xfrm>
            <a:off x="611560" y="1988841"/>
            <a:ext cx="3888432" cy="144016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BE8344FC-7610-8C9E-D68C-47D507314306}"/>
              </a:ext>
            </a:extLst>
          </p:cNvPr>
          <p:cNvSpPr/>
          <p:nvPr/>
        </p:nvSpPr>
        <p:spPr bwMode="auto">
          <a:xfrm>
            <a:off x="766703" y="2143123"/>
            <a:ext cx="3661281" cy="1213869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C9791B3F-621D-9232-7FB6-3E49DC8AB11D}"/>
              </a:ext>
            </a:extLst>
          </p:cNvPr>
          <p:cNvSpPr/>
          <p:nvPr/>
        </p:nvSpPr>
        <p:spPr bwMode="auto">
          <a:xfrm>
            <a:off x="1312690" y="2636912"/>
            <a:ext cx="2971277" cy="43204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530" name="Rectangle 2050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001000" cy="565150"/>
          </a:xfrm>
        </p:spPr>
        <p:txBody>
          <a:bodyPr/>
          <a:lstStyle/>
          <a:p>
            <a:r>
              <a:rPr lang="el-GR" altLang="el-GR" sz="3600"/>
              <a:t>Ο τύπος-αποτελέσματος της μεθόδου</a:t>
            </a:r>
            <a:endParaRPr lang="en-AU" altLang="el-GR" sz="3600"/>
          </a:p>
        </p:txBody>
      </p:sp>
      <p:sp>
        <p:nvSpPr>
          <p:cNvPr id="22531" name="Text Box 2051"/>
          <p:cNvSpPr txBox="1">
            <a:spLocks noChangeArrowheads="1"/>
          </p:cNvSpPr>
          <p:nvPr/>
        </p:nvSpPr>
        <p:spPr bwMode="auto">
          <a:xfrm>
            <a:off x="685800" y="1981201"/>
            <a:ext cx="3958208" cy="157164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b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  </a:t>
            </a:r>
            <a:r>
              <a:rPr lang="en-AU" altLang="el-GR" sz="20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20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getName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...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  <a:b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</a:br>
            <a:endParaRPr lang="en-AU" altLang="el-GR" sz="20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2532" name="Text Box 2055"/>
          <p:cNvSpPr txBox="1">
            <a:spLocks noChangeArrowheads="1"/>
          </p:cNvSpPr>
          <p:nvPr/>
        </p:nvSpPr>
        <p:spPr bwMode="auto">
          <a:xfrm>
            <a:off x="533400" y="4572000"/>
            <a:ext cx="3429000" cy="1558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b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20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print()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...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  <a:b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</a:br>
            <a:endParaRPr lang="en-AU" altLang="el-GR" sz="20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2533" name="Text Box 2056"/>
          <p:cNvSpPr txBox="1">
            <a:spLocks noChangeArrowheads="1"/>
          </p:cNvSpPr>
          <p:nvPr/>
        </p:nvSpPr>
        <p:spPr bwMode="auto">
          <a:xfrm>
            <a:off x="4724400" y="2819400"/>
            <a:ext cx="3429000" cy="159017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b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  </a:t>
            </a:r>
            <a:r>
              <a:rPr lang="en-AU" altLang="el-GR" sz="20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size()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...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  <a:b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AU" altLang="el-GR" sz="20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534" name="Text Box 2057"/>
          <p:cNvSpPr txBox="1">
            <a:spLocks noChangeArrowheads="1"/>
          </p:cNvSpPr>
          <p:nvPr/>
        </p:nvSpPr>
        <p:spPr bwMode="auto">
          <a:xfrm>
            <a:off x="2743200" y="1295400"/>
            <a:ext cx="210502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i="1">
                <a:solidFill>
                  <a:schemeClr val="tx2"/>
                </a:solidFill>
                <a:latin typeface="Times" panose="02020603050405020304" pitchFamily="18" charset="0"/>
              </a:rPr>
              <a:t>Επιστρέφει κείμενο</a:t>
            </a:r>
            <a:endParaRPr lang="en-AU" altLang="el-GR" sz="2000" i="1">
              <a:solidFill>
                <a:schemeClr val="tx2"/>
              </a:solidFill>
              <a:latin typeface="Times" panose="02020603050405020304" pitchFamily="18" charset="0"/>
            </a:endParaRPr>
          </a:p>
        </p:txBody>
      </p:sp>
      <p:sp>
        <p:nvSpPr>
          <p:cNvPr id="22535" name="Line 2058"/>
          <p:cNvSpPr>
            <a:spLocks noChangeShapeType="1"/>
          </p:cNvSpPr>
          <p:nvPr/>
        </p:nvSpPr>
        <p:spPr bwMode="auto">
          <a:xfrm flipH="1">
            <a:off x="2362200" y="1676400"/>
            <a:ext cx="533400" cy="533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2536" name="Text Box 2059"/>
          <p:cNvSpPr txBox="1">
            <a:spLocks noChangeArrowheads="1"/>
          </p:cNvSpPr>
          <p:nvPr/>
        </p:nvSpPr>
        <p:spPr bwMode="auto">
          <a:xfrm>
            <a:off x="2209800" y="3810000"/>
            <a:ext cx="238442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i="1">
                <a:solidFill>
                  <a:schemeClr val="tx2"/>
                </a:solidFill>
                <a:latin typeface="Times" panose="02020603050405020304" pitchFamily="18" charset="0"/>
              </a:rPr>
              <a:t>Δεν επιστρέφει τίποτε </a:t>
            </a:r>
            <a:endParaRPr lang="en-AU" altLang="el-GR" sz="2000" i="1">
              <a:solidFill>
                <a:schemeClr val="tx2"/>
              </a:solidFill>
              <a:latin typeface="Times" panose="02020603050405020304" pitchFamily="18" charset="0"/>
            </a:endParaRPr>
          </a:p>
        </p:txBody>
      </p:sp>
      <p:sp>
        <p:nvSpPr>
          <p:cNvPr id="22537" name="Line 2060"/>
          <p:cNvSpPr>
            <a:spLocks noChangeShapeType="1"/>
          </p:cNvSpPr>
          <p:nvPr/>
        </p:nvSpPr>
        <p:spPr bwMode="auto">
          <a:xfrm flipH="1">
            <a:off x="1828800" y="4191000"/>
            <a:ext cx="533400" cy="533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2538" name="Text Box 2061"/>
          <p:cNvSpPr txBox="1">
            <a:spLocks noChangeArrowheads="1"/>
          </p:cNvSpPr>
          <p:nvPr/>
        </p:nvSpPr>
        <p:spPr bwMode="auto">
          <a:xfrm>
            <a:off x="6248400" y="2005013"/>
            <a:ext cx="2573338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i="1">
                <a:solidFill>
                  <a:schemeClr val="tx2"/>
                </a:solidFill>
                <a:latin typeface="Times" panose="02020603050405020304" pitchFamily="18" charset="0"/>
              </a:rPr>
              <a:t>Επιστρέφει έναν αριθμό</a:t>
            </a:r>
            <a:endParaRPr lang="en-AU" altLang="el-GR" sz="2000" i="1">
              <a:solidFill>
                <a:schemeClr val="tx2"/>
              </a:solidFill>
              <a:latin typeface="Times" panose="02020603050405020304" pitchFamily="18" charset="0"/>
            </a:endParaRPr>
          </a:p>
        </p:txBody>
      </p:sp>
      <p:sp>
        <p:nvSpPr>
          <p:cNvPr id="22539" name="Line 2062"/>
          <p:cNvSpPr>
            <a:spLocks noChangeShapeType="1"/>
          </p:cNvSpPr>
          <p:nvPr/>
        </p:nvSpPr>
        <p:spPr bwMode="auto">
          <a:xfrm flipH="1">
            <a:off x="5867400" y="2386013"/>
            <a:ext cx="533400" cy="533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2540" name="Text Box 2063"/>
          <p:cNvSpPr txBox="1">
            <a:spLocks noChangeArrowheads="1"/>
          </p:cNvSpPr>
          <p:nvPr/>
        </p:nvSpPr>
        <p:spPr bwMode="auto">
          <a:xfrm>
            <a:off x="4419600" y="4953000"/>
            <a:ext cx="4357688" cy="119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Το </a:t>
            </a:r>
            <a:r>
              <a:rPr lang="en-US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“</a:t>
            </a:r>
            <a:r>
              <a:rPr lang="en-US" altLang="el-GR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” 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είναι ένας ειδικός τύπος που υποδηλώνει ότι τίποτε δεν επιστρέφεται. </a:t>
            </a: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2FA4931D-A019-F284-332D-1DDB3BB9788B}"/>
              </a:ext>
            </a:extLst>
          </p:cNvPr>
          <p:cNvSpPr/>
          <p:nvPr/>
        </p:nvSpPr>
        <p:spPr bwMode="auto">
          <a:xfrm>
            <a:off x="251520" y="2924944"/>
            <a:ext cx="8662296" cy="162000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FB609D41-8989-32E5-5286-68AB840C8B76}"/>
              </a:ext>
            </a:extLst>
          </p:cNvPr>
          <p:cNvSpPr/>
          <p:nvPr/>
        </p:nvSpPr>
        <p:spPr bwMode="auto">
          <a:xfrm>
            <a:off x="323528" y="2996953"/>
            <a:ext cx="8568952" cy="144016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ABFC0524-5631-FADF-9152-2B649AE2A899}"/>
              </a:ext>
            </a:extLst>
          </p:cNvPr>
          <p:cNvSpPr/>
          <p:nvPr/>
        </p:nvSpPr>
        <p:spPr bwMode="auto">
          <a:xfrm>
            <a:off x="478670" y="3151235"/>
            <a:ext cx="8341801" cy="1213869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7852D8A8-54AE-099E-BF21-606F11717E24}"/>
              </a:ext>
            </a:extLst>
          </p:cNvPr>
          <p:cNvSpPr/>
          <p:nvPr/>
        </p:nvSpPr>
        <p:spPr bwMode="auto">
          <a:xfrm>
            <a:off x="1024658" y="3645024"/>
            <a:ext cx="7723806" cy="43204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C153B4EC-F61C-2CA9-24C0-048D0E9AF1FE}"/>
              </a:ext>
            </a:extLst>
          </p:cNvPr>
          <p:cNvSpPr/>
          <p:nvPr/>
        </p:nvSpPr>
        <p:spPr bwMode="auto">
          <a:xfrm>
            <a:off x="3131840" y="1196752"/>
            <a:ext cx="4320480" cy="162000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288528A3-94FE-DDA0-1DA3-24F40A1E5C54}"/>
              </a:ext>
            </a:extLst>
          </p:cNvPr>
          <p:cNvSpPr/>
          <p:nvPr/>
        </p:nvSpPr>
        <p:spPr bwMode="auto">
          <a:xfrm>
            <a:off x="3203847" y="1268761"/>
            <a:ext cx="4166177" cy="144016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42208108-6317-7516-B045-BA89B835DE76}"/>
              </a:ext>
            </a:extLst>
          </p:cNvPr>
          <p:cNvSpPr/>
          <p:nvPr/>
        </p:nvSpPr>
        <p:spPr bwMode="auto">
          <a:xfrm>
            <a:off x="3358991" y="1423043"/>
            <a:ext cx="3922801" cy="1213869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F7AFDA9D-F3FD-D7E7-3E9A-8824983D91A2}"/>
              </a:ext>
            </a:extLst>
          </p:cNvPr>
          <p:cNvSpPr/>
          <p:nvPr/>
        </p:nvSpPr>
        <p:spPr bwMode="auto">
          <a:xfrm>
            <a:off x="3904978" y="1916832"/>
            <a:ext cx="3183511" cy="43204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Παράμετροι</a:t>
            </a:r>
            <a:endParaRPr lang="en-AU" altLang="el-GR" sz="3600"/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352800" y="1295400"/>
            <a:ext cx="4572000" cy="15151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9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br>
              <a:rPr lang="en-AU" altLang="el-GR" sz="1900" dirty="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n-AU" altLang="el-GR" sz="19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AU" altLang="el-GR" sz="19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19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AU" altLang="el-GR" sz="19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add(</a:t>
            </a:r>
            <a:r>
              <a:rPr lang="en-AU" altLang="el-GR" sz="19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AU" altLang="el-GR" sz="19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value)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9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9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...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9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AU" altLang="el-GR" sz="19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AU" altLang="el-GR" sz="19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395536" y="3068960"/>
            <a:ext cx="8640960" cy="15151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9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br>
              <a:rPr lang="en-AU" altLang="el-GR" sz="1900" dirty="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n-AU" altLang="el-GR" sz="19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AU" altLang="el-GR" sz="19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19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AU" altLang="el-GR" sz="19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19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changeNames</a:t>
            </a:r>
            <a:r>
              <a:rPr lang="en-AU" altLang="el-GR" sz="19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en-AU" altLang="el-GR" sz="19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AU" altLang="el-GR" sz="19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String </a:t>
            </a:r>
            <a:r>
              <a:rPr lang="en-AU" altLang="el-GR" sz="19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AU" altLang="el-GR" sz="19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9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9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...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9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  <a:br>
              <a:rPr lang="en-AU" altLang="el-GR" sz="19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AU" altLang="el-GR" sz="19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457200" y="4876800"/>
            <a:ext cx="8305800" cy="1443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Η </a:t>
            </a:r>
            <a:r>
              <a:rPr lang="el-GR" altLang="el-GR" sz="2000" b="1" dirty="0">
                <a:solidFill>
                  <a:srgbClr val="0070C0"/>
                </a:solidFill>
                <a:latin typeface="Arial" panose="020B0604020202020204" pitchFamily="34" charset="0"/>
              </a:rPr>
              <a:t>λίστα των παραμέτρων</a:t>
            </a:r>
            <a:r>
              <a:rPr lang="el-GR" altLang="el-GR" sz="20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l-GR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αποτελείται από ορισμούς παραμέτρων που χωρίζονται μεταξύ τους με κόμμα «,». 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Κάθε </a:t>
            </a:r>
            <a:r>
              <a:rPr lang="el-GR" altLang="el-GR" sz="2000" b="1" dirty="0">
                <a:solidFill>
                  <a:srgbClr val="0070C0"/>
                </a:solidFill>
                <a:latin typeface="Arial" panose="020B0604020202020204" pitchFamily="34" charset="0"/>
              </a:rPr>
              <a:t>ορισμός παραμέτρου</a:t>
            </a:r>
            <a:r>
              <a:rPr lang="el-GR" altLang="el-GR" sz="20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l-GR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προσδιορίζει τον τύπο και το όνομα της παραμέτρου.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Ανασκόπηση</a:t>
            </a:r>
            <a:endParaRPr lang="en-AU" altLang="el-GR" sz="3600">
              <a:solidFill>
                <a:srgbClr val="000000"/>
              </a:solidFill>
            </a:endParaRP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47800"/>
            <a:ext cx="7772400" cy="2286000"/>
          </a:xfrm>
        </p:spPr>
        <p:txBody>
          <a:bodyPr/>
          <a:lstStyle/>
          <a:p>
            <a:r>
              <a:rPr lang="el-GR" altLang="el-GR" sz="2400" dirty="0">
                <a:latin typeface="Arial" panose="020B0604020202020204" pitchFamily="34" charset="0"/>
              </a:rPr>
              <a:t>Μια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εφαρμογή </a:t>
            </a:r>
            <a:r>
              <a:rPr lang="en-AU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Java </a:t>
            </a:r>
            <a:r>
              <a:rPr lang="el-GR" altLang="el-GR" sz="2400" dirty="0">
                <a:latin typeface="Arial" panose="020B0604020202020204" pitchFamily="34" charset="0"/>
              </a:rPr>
              <a:t>είναι ένα σύνολο από συνεργαζόμενες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κλάσεις</a:t>
            </a:r>
            <a:endParaRPr lang="en-AU" altLang="el-GR" sz="24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124" name="Object 1028"/>
          <p:cNvGraphicFramePr>
            <a:graphicFrameLocks noChangeAspect="1"/>
          </p:cNvGraphicFramePr>
          <p:nvPr/>
        </p:nvGraphicFramePr>
        <p:xfrm>
          <a:off x="1066800" y="3048000"/>
          <a:ext cx="1225550" cy="341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409700" imgH="3937000" progId="MS_ClipArt_Gallery">
                  <p:embed/>
                </p:oleObj>
              </mc:Choice>
              <mc:Fallback>
                <p:oleObj r:id="rId2" imgW="1409700" imgH="3937000" progId="MS_ClipArt_Gallery">
                  <p:embed/>
                  <p:pic>
                    <p:nvPicPr>
                      <p:cNvPr id="0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048000"/>
                        <a:ext cx="1225550" cy="341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BDCE881C-96A3-7BD9-5201-E3354FFA51FF}"/>
              </a:ext>
            </a:extLst>
          </p:cNvPr>
          <p:cNvSpPr/>
          <p:nvPr/>
        </p:nvSpPr>
        <p:spPr bwMode="auto">
          <a:xfrm>
            <a:off x="755577" y="1484782"/>
            <a:ext cx="4680519" cy="266400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5CF9E20A-DB2D-27FF-03DE-F18B89E7AC4D}"/>
              </a:ext>
            </a:extLst>
          </p:cNvPr>
          <p:cNvSpPr/>
          <p:nvPr/>
        </p:nvSpPr>
        <p:spPr bwMode="auto">
          <a:xfrm>
            <a:off x="827584" y="1556792"/>
            <a:ext cx="4536504" cy="252028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DAF4D22E-C461-E862-2AE4-0B9FE7185790}"/>
              </a:ext>
            </a:extLst>
          </p:cNvPr>
          <p:cNvSpPr/>
          <p:nvPr/>
        </p:nvSpPr>
        <p:spPr bwMode="auto">
          <a:xfrm>
            <a:off x="982728" y="1628800"/>
            <a:ext cx="4309352" cy="2348415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025DDDA2-E1FC-CDE0-42C1-78D5F42AAF5C}"/>
              </a:ext>
            </a:extLst>
          </p:cNvPr>
          <p:cNvSpPr/>
          <p:nvPr/>
        </p:nvSpPr>
        <p:spPr bwMode="auto">
          <a:xfrm>
            <a:off x="1907704" y="2204862"/>
            <a:ext cx="3240360" cy="158417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Το σώμα της μεθόδου</a:t>
            </a:r>
            <a:endParaRPr lang="en-AU" altLang="el-GR" sz="3600"/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990600" y="1524000"/>
            <a:ext cx="4572000" cy="269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b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n-AU" altLang="el-GR" sz="20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add(</a:t>
            </a:r>
            <a:r>
              <a:rPr lang="en-AU" altLang="el-GR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value)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l-GR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l-GR" altLang="el-GR" sz="2000" i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εντολή </a:t>
            </a:r>
            <a:r>
              <a:rPr lang="en-AU" altLang="el-GR" sz="2000" i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1;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i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</a:t>
            </a:r>
            <a:r>
              <a:rPr lang="el-GR" altLang="el-GR" sz="2000" i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εντολή 2</a:t>
            </a:r>
            <a:r>
              <a:rPr lang="en-AU" altLang="el-GR" sz="2000" i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i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</a:t>
            </a:r>
            <a:r>
              <a:rPr lang="el-GR" altLang="el-GR" sz="2000" i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εντολή 3</a:t>
            </a:r>
            <a:r>
              <a:rPr lang="en-AU" altLang="el-GR" sz="2000" i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i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</a:t>
            </a:r>
            <a:r>
              <a:rPr lang="el-GR" altLang="el-GR" sz="2000" i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εντολή 4</a:t>
            </a:r>
            <a:r>
              <a:rPr lang="en-AU" altLang="el-GR" sz="2000" i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i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...</a:t>
            </a:r>
            <a:endParaRPr lang="en-AU" altLang="el-GR" sz="20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  <a:b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AU" altLang="el-GR" sz="20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580" name="Text Box 5"/>
          <p:cNvSpPr txBox="1">
            <a:spLocks noChangeArrowheads="1"/>
          </p:cNvSpPr>
          <p:nvPr/>
        </p:nvSpPr>
        <p:spPr bwMode="auto">
          <a:xfrm>
            <a:off x="838200" y="4800600"/>
            <a:ext cx="7177088" cy="119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Το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σώμα 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της μεθόδου αποτελείται από μια ακολουθία εντολών. Κάθε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εντολή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τερματίζεται με ένα ερωτηματικό </a:t>
            </a:r>
            <a:r>
              <a:rPr lang="el-GR" altLang="el-GR" sz="2400" dirty="0">
                <a:solidFill>
                  <a:srgbClr val="00B050"/>
                </a:solidFill>
                <a:latin typeface="Arial" panose="020B0604020202020204" pitchFamily="34" charset="0"/>
              </a:rPr>
              <a:t>«;»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.</a:t>
            </a: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Εντολές</a:t>
            </a:r>
            <a:r>
              <a:rPr lang="el-GR" altLang="el-GR"/>
              <a:t> </a:t>
            </a:r>
            <a:r>
              <a:rPr lang="en-US" altLang="el-GR" sz="2800"/>
              <a:t>(</a:t>
            </a:r>
            <a:r>
              <a:rPr lang="en-US" altLang="el-GR" sz="2400"/>
              <a:t>statements</a:t>
            </a:r>
            <a:r>
              <a:rPr lang="en-US" altLang="el-GR" sz="2800"/>
              <a:t>)</a:t>
            </a:r>
            <a:r>
              <a:rPr lang="el-GR" altLang="el-GR"/>
              <a:t> </a:t>
            </a:r>
            <a:endParaRPr lang="en-AU" altLang="el-GR"/>
          </a:p>
        </p:txBody>
      </p:sp>
      <p:sp>
        <p:nvSpPr>
          <p:cNvPr id="25603" name="Text Box 2051"/>
          <p:cNvSpPr txBox="1">
            <a:spLocks noChangeArrowheads="1"/>
          </p:cNvSpPr>
          <p:nvPr/>
        </p:nvSpPr>
        <p:spPr bwMode="auto">
          <a:xfrm>
            <a:off x="914400" y="2133600"/>
            <a:ext cx="7558088" cy="3487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Οι εντολές εκτελούνται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σειριακά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όταν κληθεί η μέθοδος. 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Τα είδη εντολών περιλαμβάνουν:</a:t>
            </a: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	- 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καταχώρηση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l-GR" altLang="el-GR" sz="1600" dirty="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 dirty="0">
                <a:solidFill>
                  <a:srgbClr val="FF66FF"/>
                </a:solidFill>
                <a:latin typeface="Arial" panose="020B0604020202020204" pitchFamily="34" charset="0"/>
              </a:rPr>
              <a:t>assignment</a:t>
            </a:r>
            <a:r>
              <a:rPr lang="el-GR" altLang="el-GR" sz="1600" dirty="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  <a:endParaRPr lang="en-AU" altLang="el-GR" sz="1600" dirty="0">
              <a:solidFill>
                <a:srgbClr val="FF66FF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	- 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εντολή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επιστροφής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αποτελεσμάτων (</a:t>
            </a:r>
            <a:r>
              <a:rPr lang="en-AU" altLang="el-GR" sz="2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)</a:t>
            </a: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	-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κλήση μεθόδων </a:t>
            </a:r>
            <a:endParaRPr lang="en-AU" altLang="el-GR" sz="24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61753ED9-47F4-D5C3-5339-665491590337}"/>
              </a:ext>
            </a:extLst>
          </p:cNvPr>
          <p:cNvSpPr/>
          <p:nvPr/>
        </p:nvSpPr>
        <p:spPr bwMode="auto">
          <a:xfrm>
            <a:off x="323528" y="3140968"/>
            <a:ext cx="5040560" cy="230396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95056891-98F2-99D7-ECCB-58C56C8DECA3}"/>
              </a:ext>
            </a:extLst>
          </p:cNvPr>
          <p:cNvSpPr/>
          <p:nvPr/>
        </p:nvSpPr>
        <p:spPr bwMode="auto">
          <a:xfrm>
            <a:off x="611560" y="3284984"/>
            <a:ext cx="4608512" cy="208823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78F11DBC-6A8D-B241-92AB-392E9AE7726A}"/>
              </a:ext>
            </a:extLst>
          </p:cNvPr>
          <p:cNvSpPr/>
          <p:nvPr/>
        </p:nvSpPr>
        <p:spPr bwMode="auto">
          <a:xfrm>
            <a:off x="755576" y="3356992"/>
            <a:ext cx="4320480" cy="1916369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5B27EC19-191A-231C-F04C-44DBAB14164D}"/>
              </a:ext>
            </a:extLst>
          </p:cNvPr>
          <p:cNvSpPr/>
          <p:nvPr/>
        </p:nvSpPr>
        <p:spPr bwMode="auto">
          <a:xfrm>
            <a:off x="1403648" y="3501008"/>
            <a:ext cx="3600400" cy="158417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626" name="Rectangle 2059"/>
          <p:cNvSpPr>
            <a:spLocks noChangeArrowheads="1"/>
          </p:cNvSpPr>
          <p:nvPr/>
        </p:nvSpPr>
        <p:spPr bwMode="auto">
          <a:xfrm>
            <a:off x="5638800" y="2057400"/>
            <a:ext cx="2971800" cy="41148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6627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Καταχώρηση</a:t>
            </a:r>
            <a:endParaRPr lang="en-AU" altLang="el-GR" sz="3600"/>
          </a:p>
        </p:txBody>
      </p:sp>
      <p:sp>
        <p:nvSpPr>
          <p:cNvPr id="26628" name="Text Box 2051"/>
          <p:cNvSpPr txBox="1">
            <a:spLocks noChangeArrowheads="1"/>
          </p:cNvSpPr>
          <p:nvPr/>
        </p:nvSpPr>
        <p:spPr bwMode="auto">
          <a:xfrm>
            <a:off x="609600" y="1600200"/>
            <a:ext cx="4724400" cy="3339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Μια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καταχώρηση 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καταχωρεί μια τιμή σε μια μεταβλητή</a:t>
            </a: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. </a:t>
            </a:r>
            <a:b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</a:br>
            <a:b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Παραδείγματα</a:t>
            </a: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: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  <a:r>
              <a:rPr lang="en-AU" altLang="el-GR" sz="24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numberOfSeats</a:t>
            </a: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4;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name = </a:t>
            </a:r>
            <a:r>
              <a:rPr lang="en-AU" altLang="el-GR" sz="2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“Homer”</a:t>
            </a: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year = </a:t>
            </a:r>
            <a:r>
              <a:rPr lang="en-AU" altLang="el-GR" sz="24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newYear</a:t>
            </a: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26629" name="Text Box 2052"/>
          <p:cNvSpPr txBox="1">
            <a:spLocks noChangeArrowheads="1"/>
          </p:cNvSpPr>
          <p:nvPr/>
        </p:nvSpPr>
        <p:spPr bwMode="auto">
          <a:xfrm>
            <a:off x="5724128" y="2276872"/>
            <a:ext cx="2026195" cy="3118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4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4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 = 55;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4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4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 = 42;</a:t>
            </a:r>
          </a:p>
        </p:txBody>
      </p:sp>
      <p:sp>
        <p:nvSpPr>
          <p:cNvPr id="26630" name="Text Box 2053"/>
          <p:cNvSpPr txBox="1">
            <a:spLocks noChangeArrowheads="1"/>
          </p:cNvSpPr>
          <p:nvPr/>
        </p:nvSpPr>
        <p:spPr bwMode="auto">
          <a:xfrm>
            <a:off x="7527925" y="5400675"/>
            <a:ext cx="701675" cy="466725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>
                <a:solidFill>
                  <a:schemeClr val="tx1"/>
                </a:solidFill>
                <a:latin typeface="Arial" panose="020B0604020202020204" pitchFamily="34" charset="0"/>
              </a:rPr>
              <a:t> 42 </a:t>
            </a:r>
          </a:p>
        </p:txBody>
      </p:sp>
      <p:sp>
        <p:nvSpPr>
          <p:cNvPr id="26631" name="Text Box 2054"/>
          <p:cNvSpPr txBox="1">
            <a:spLocks noChangeArrowheads="1"/>
          </p:cNvSpPr>
          <p:nvPr/>
        </p:nvSpPr>
        <p:spPr bwMode="auto">
          <a:xfrm>
            <a:off x="6860381" y="5506963"/>
            <a:ext cx="676466" cy="335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</a:p>
        </p:txBody>
      </p:sp>
      <p:sp>
        <p:nvSpPr>
          <p:cNvPr id="26632" name="Text Box 2055"/>
          <p:cNvSpPr txBox="1">
            <a:spLocks noChangeArrowheads="1"/>
          </p:cNvSpPr>
          <p:nvPr/>
        </p:nvSpPr>
        <p:spPr bwMode="auto">
          <a:xfrm>
            <a:off x="7543800" y="2819400"/>
            <a:ext cx="700088" cy="466725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>
                <a:solidFill>
                  <a:schemeClr val="tx1"/>
                </a:solidFill>
                <a:latin typeface="Arial" panose="020B0604020202020204" pitchFamily="34" charset="0"/>
              </a:rPr>
              <a:t>  0  </a:t>
            </a:r>
          </a:p>
        </p:txBody>
      </p:sp>
      <p:sp>
        <p:nvSpPr>
          <p:cNvPr id="26633" name="Text Box 2056"/>
          <p:cNvSpPr txBox="1">
            <a:spLocks noChangeArrowheads="1"/>
          </p:cNvSpPr>
          <p:nvPr/>
        </p:nvSpPr>
        <p:spPr bwMode="auto">
          <a:xfrm>
            <a:off x="6876256" y="2925688"/>
            <a:ext cx="676466" cy="335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</a:p>
        </p:txBody>
      </p:sp>
      <p:sp>
        <p:nvSpPr>
          <p:cNvPr id="26634" name="Text Box 2057"/>
          <p:cNvSpPr txBox="1">
            <a:spLocks noChangeArrowheads="1"/>
          </p:cNvSpPr>
          <p:nvPr/>
        </p:nvSpPr>
        <p:spPr bwMode="auto">
          <a:xfrm>
            <a:off x="7543800" y="4114800"/>
            <a:ext cx="701675" cy="466725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>
                <a:solidFill>
                  <a:schemeClr val="tx1"/>
                </a:solidFill>
                <a:latin typeface="Arial" panose="020B0604020202020204" pitchFamily="34" charset="0"/>
              </a:rPr>
              <a:t> 55 </a:t>
            </a:r>
          </a:p>
        </p:txBody>
      </p:sp>
      <p:sp>
        <p:nvSpPr>
          <p:cNvPr id="26635" name="Text Box 2058"/>
          <p:cNvSpPr txBox="1">
            <a:spLocks noChangeArrowheads="1"/>
          </p:cNvSpPr>
          <p:nvPr/>
        </p:nvSpPr>
        <p:spPr bwMode="auto">
          <a:xfrm>
            <a:off x="6876256" y="4221088"/>
            <a:ext cx="676466" cy="335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A744C709-F8A1-8D9D-3A32-573C2C7778C9}"/>
              </a:ext>
            </a:extLst>
          </p:cNvPr>
          <p:cNvSpPr/>
          <p:nvPr/>
        </p:nvSpPr>
        <p:spPr bwMode="auto">
          <a:xfrm>
            <a:off x="323528" y="1556792"/>
            <a:ext cx="4968552" cy="194400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BFC2F2D0-5C52-BC07-0C3B-D4A97DE70267}"/>
              </a:ext>
            </a:extLst>
          </p:cNvPr>
          <p:cNvSpPr/>
          <p:nvPr/>
        </p:nvSpPr>
        <p:spPr bwMode="auto">
          <a:xfrm>
            <a:off x="395536" y="1628800"/>
            <a:ext cx="4824536" cy="180020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2EC520C3-94AD-1190-547E-54887D1833EB}"/>
              </a:ext>
            </a:extLst>
          </p:cNvPr>
          <p:cNvSpPr/>
          <p:nvPr/>
        </p:nvSpPr>
        <p:spPr bwMode="auto">
          <a:xfrm>
            <a:off x="467544" y="1700809"/>
            <a:ext cx="4680520" cy="1656183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03778AD5-B684-3452-07EE-600F75E861D4}"/>
              </a:ext>
            </a:extLst>
          </p:cNvPr>
          <p:cNvSpPr/>
          <p:nvPr/>
        </p:nvSpPr>
        <p:spPr bwMode="auto">
          <a:xfrm>
            <a:off x="1259632" y="2348880"/>
            <a:ext cx="3816424" cy="79208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16C73B24-A867-D4A0-35BB-88E38FA58FDC}"/>
              </a:ext>
            </a:extLst>
          </p:cNvPr>
          <p:cNvSpPr/>
          <p:nvPr/>
        </p:nvSpPr>
        <p:spPr bwMode="auto">
          <a:xfrm>
            <a:off x="323528" y="3789040"/>
            <a:ext cx="4968552" cy="190800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573DE261-E8A9-3CA3-9FC8-1E571BB6A443}"/>
              </a:ext>
            </a:extLst>
          </p:cNvPr>
          <p:cNvSpPr/>
          <p:nvPr/>
        </p:nvSpPr>
        <p:spPr bwMode="auto">
          <a:xfrm>
            <a:off x="395536" y="3861048"/>
            <a:ext cx="4824536" cy="172819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2ED80A70-F4B6-36C0-81ED-A2717C2E645A}"/>
              </a:ext>
            </a:extLst>
          </p:cNvPr>
          <p:cNvSpPr/>
          <p:nvPr/>
        </p:nvSpPr>
        <p:spPr bwMode="auto">
          <a:xfrm>
            <a:off x="467544" y="3933057"/>
            <a:ext cx="4680520" cy="1584176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70EB533A-EDB9-859C-8B99-FD3AAE1663B7}"/>
              </a:ext>
            </a:extLst>
          </p:cNvPr>
          <p:cNvSpPr/>
          <p:nvPr/>
        </p:nvSpPr>
        <p:spPr bwMode="auto">
          <a:xfrm>
            <a:off x="1259632" y="4581128"/>
            <a:ext cx="3816424" cy="64807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Η εντολή </a:t>
            </a:r>
            <a:r>
              <a:rPr lang="en-AU" altLang="el-GR" sz="3600"/>
              <a:t>“return”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467544" y="3810000"/>
            <a:ext cx="4896544" cy="18671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b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n-AU" altLang="el-GR" sz="20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20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calculateInterest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...</a:t>
            </a:r>
            <a:endParaRPr lang="en-AU" altLang="el-GR" sz="2000" i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i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interest;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  <a:b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AU" altLang="el-GR" sz="20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467544" y="1676400"/>
            <a:ext cx="4637856" cy="1831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b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n-AU" altLang="el-GR" sz="20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String </a:t>
            </a:r>
            <a:r>
              <a:rPr lang="en-AU" altLang="el-GR" sz="20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getName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...</a:t>
            </a:r>
            <a:endParaRPr lang="en-AU" altLang="el-GR" sz="2000" i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i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name;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  <a:b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</a:br>
            <a:endParaRPr lang="en-AU" altLang="el-GR" sz="20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5257800" y="1676400"/>
            <a:ext cx="3581400" cy="3721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Tx/>
              <a:buNone/>
            </a:pPr>
            <a:r>
              <a:rPr lang="el-GR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Η εντολή</a:t>
            </a:r>
            <a: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 “</a:t>
            </a:r>
            <a:r>
              <a:rPr lang="en-AU" altLang="el-GR" sz="20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” </a:t>
            </a:r>
            <a:r>
              <a:rPr lang="el-GR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επιστρέφει μια τιμή</a:t>
            </a:r>
            <a: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. </a:t>
            </a:r>
            <a:endParaRPr lang="el-GR" altLang="el-GR" sz="20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Tx/>
              <a:buNone/>
            </a:pPr>
            <a:endParaRPr lang="el-GR" altLang="el-GR" sz="20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Tx/>
              <a:buNone/>
            </a:pPr>
            <a:r>
              <a:rPr lang="el-GR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Η εντολή</a:t>
            </a:r>
            <a: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 “</a:t>
            </a:r>
            <a:r>
              <a:rPr lang="en-AU" altLang="el-GR" sz="20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” </a:t>
            </a:r>
            <a:r>
              <a:rPr lang="el-GR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τερματίζει την εκτέλεση της μεθόδου.</a:t>
            </a:r>
          </a:p>
          <a:p>
            <a:pPr>
              <a:buClr>
                <a:schemeClr val="tx1"/>
              </a:buClr>
              <a:buFontTx/>
              <a:buNone/>
            </a:pPr>
            <a:endParaRPr lang="en-AU" altLang="el-GR" sz="20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Tx/>
              <a:buNone/>
            </a:pPr>
            <a:r>
              <a:rPr lang="el-GR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Ο τύπος της επιστρεφόμενης τιμής πρέπει να είναι ίδιος με τον τύπο-αποτελέσματος που δηλώθηκε στην υπογραφή της μεθόδου. </a:t>
            </a:r>
            <a:endParaRPr lang="en-AU" altLang="el-GR" sz="20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372890FC-E14B-C1D7-B327-7ADDB787E813}"/>
              </a:ext>
            </a:extLst>
          </p:cNvPr>
          <p:cNvSpPr/>
          <p:nvPr/>
        </p:nvSpPr>
        <p:spPr bwMode="auto">
          <a:xfrm>
            <a:off x="251520" y="1268760"/>
            <a:ext cx="5544616" cy="1728192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A1D83422-E374-0A29-3F37-3AC8D5F4EC9C}"/>
              </a:ext>
            </a:extLst>
          </p:cNvPr>
          <p:cNvSpPr/>
          <p:nvPr/>
        </p:nvSpPr>
        <p:spPr bwMode="auto">
          <a:xfrm>
            <a:off x="323528" y="1340768"/>
            <a:ext cx="5400600" cy="158417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A68E3AF6-1418-5BC3-2425-F912C969458C}"/>
              </a:ext>
            </a:extLst>
          </p:cNvPr>
          <p:cNvSpPr/>
          <p:nvPr/>
        </p:nvSpPr>
        <p:spPr bwMode="auto">
          <a:xfrm>
            <a:off x="395536" y="1412777"/>
            <a:ext cx="5256584" cy="1440159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2180FC46-DD46-8826-3C7D-E62AB80C597A}"/>
              </a:ext>
            </a:extLst>
          </p:cNvPr>
          <p:cNvSpPr/>
          <p:nvPr/>
        </p:nvSpPr>
        <p:spPr bwMode="auto">
          <a:xfrm>
            <a:off x="467544" y="1484784"/>
            <a:ext cx="5112568" cy="129614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2381D0DC-3FFC-6B5E-1CE2-71FA95D9B561}"/>
              </a:ext>
            </a:extLst>
          </p:cNvPr>
          <p:cNvSpPr/>
          <p:nvPr/>
        </p:nvSpPr>
        <p:spPr bwMode="auto">
          <a:xfrm>
            <a:off x="251520" y="3068960"/>
            <a:ext cx="5544616" cy="2016224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7D460D6C-E293-0E4A-007D-C49EA34DF149}"/>
              </a:ext>
            </a:extLst>
          </p:cNvPr>
          <p:cNvSpPr/>
          <p:nvPr/>
        </p:nvSpPr>
        <p:spPr bwMode="auto">
          <a:xfrm>
            <a:off x="323528" y="3140968"/>
            <a:ext cx="5400600" cy="187220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58771720-7180-C82A-D32F-2DCE0D4648FF}"/>
              </a:ext>
            </a:extLst>
          </p:cNvPr>
          <p:cNvSpPr/>
          <p:nvPr/>
        </p:nvSpPr>
        <p:spPr bwMode="auto">
          <a:xfrm>
            <a:off x="395536" y="3212976"/>
            <a:ext cx="5256584" cy="1728000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EF334996-8455-00BD-E152-38B1C0769136}"/>
              </a:ext>
            </a:extLst>
          </p:cNvPr>
          <p:cNvSpPr/>
          <p:nvPr/>
        </p:nvSpPr>
        <p:spPr bwMode="auto">
          <a:xfrm>
            <a:off x="467544" y="3284984"/>
            <a:ext cx="5112568" cy="158417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7B0D93F9-E007-0733-6EF0-EC63D477D239}"/>
              </a:ext>
            </a:extLst>
          </p:cNvPr>
          <p:cNvSpPr/>
          <p:nvPr/>
        </p:nvSpPr>
        <p:spPr bwMode="auto">
          <a:xfrm>
            <a:off x="251520" y="5157192"/>
            <a:ext cx="5544616" cy="108012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0908B9C2-219A-C33E-B405-C8DB736BF5CB}"/>
              </a:ext>
            </a:extLst>
          </p:cNvPr>
          <p:cNvSpPr/>
          <p:nvPr/>
        </p:nvSpPr>
        <p:spPr bwMode="auto">
          <a:xfrm>
            <a:off x="323528" y="5229200"/>
            <a:ext cx="5400600" cy="86409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0605964C-4A7F-4CDE-0A4A-874796E85CF8}"/>
              </a:ext>
            </a:extLst>
          </p:cNvPr>
          <p:cNvSpPr/>
          <p:nvPr/>
        </p:nvSpPr>
        <p:spPr bwMode="auto">
          <a:xfrm>
            <a:off x="395536" y="5301209"/>
            <a:ext cx="5256584" cy="720079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E800050E-04F3-AE6C-91B1-6C2D87F6C9C0}"/>
              </a:ext>
            </a:extLst>
          </p:cNvPr>
          <p:cNvSpPr/>
          <p:nvPr/>
        </p:nvSpPr>
        <p:spPr bwMode="auto">
          <a:xfrm>
            <a:off x="467544" y="5373216"/>
            <a:ext cx="5112568" cy="57600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Τελεστές</a:t>
            </a:r>
            <a:r>
              <a:rPr lang="el-GR" altLang="el-GR"/>
              <a:t> </a:t>
            </a:r>
            <a:r>
              <a:rPr lang="el-GR" altLang="el-GR" sz="2400"/>
              <a:t>(</a:t>
            </a:r>
            <a:r>
              <a:rPr lang="en-AU" altLang="el-GR" sz="2400"/>
              <a:t>Operators</a:t>
            </a:r>
            <a:r>
              <a:rPr lang="el-GR" altLang="el-GR" sz="2400"/>
              <a:t>)</a:t>
            </a:r>
            <a:endParaRPr lang="en-AU" altLang="el-GR" sz="2400"/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467544" y="1371600"/>
            <a:ext cx="5256584" cy="163320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b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n-AU" altLang="el-GR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20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timeInSeconds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20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timeInMinutes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endParaRPr lang="en-AU" altLang="el-GR" sz="20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timeInSeconds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AU" altLang="el-GR" sz="20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timeInMinutes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*60;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endParaRPr lang="en-AU" altLang="el-GR" sz="20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467544" y="2980910"/>
            <a:ext cx="6480720" cy="2248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endParaRPr lang="en-AU" altLang="el-GR" sz="20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lang="en-AU" altLang="el-GR" sz="20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lang="en-AU" altLang="el-GR" sz="20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lang="en-AU" altLang="el-GR" sz="20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fullName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fullName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AU" altLang="el-GR" sz="20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AU" altLang="el-GR" sz="20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"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+ </a:t>
            </a:r>
            <a:r>
              <a:rPr lang="en-AU" altLang="el-GR" sz="20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endParaRPr lang="en-AU" altLang="el-GR" sz="20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5868144" y="1412776"/>
            <a:ext cx="3048000" cy="4300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Στο δεξιό μέρος μίας καταχώρησης μπορούμε να χρησιμοποιήσουμε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εκφράσεις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l-GR" altLang="el-GR" sz="1600" dirty="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 dirty="0">
                <a:solidFill>
                  <a:srgbClr val="FF66FF"/>
                </a:solidFill>
                <a:latin typeface="Arial" panose="020B0604020202020204" pitchFamily="34" charset="0"/>
              </a:rPr>
              <a:t>expressions</a:t>
            </a:r>
            <a:r>
              <a:rPr lang="el-GR" altLang="el-GR" sz="1600" dirty="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.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Οι εκφράσεις  μπορεί να είναι υπολογισμοί που κάνουν χρήση των τελεστών της </a:t>
            </a:r>
            <a:r>
              <a:rPr lang="en-US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Java. </a:t>
            </a: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467544" y="5301208"/>
            <a:ext cx="5256584" cy="820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b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 = (size + 1) * 55 / width;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endParaRPr lang="en-AU" altLang="el-GR" sz="20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Κατηγορίες μεθόδων</a:t>
            </a:r>
            <a:endParaRPr lang="en-AU" altLang="el-GR" sz="3600"/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762000" y="5334000"/>
            <a:ext cx="7696200" cy="890588"/>
          </a:xfrm>
          <a:prstGeom prst="rect">
            <a:avLst/>
          </a:prstGeom>
          <a:solidFill>
            <a:srgbClr val="CECECE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90000" tIns="43200" rIns="90000" bIns="4320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dirty="0">
                <a:latin typeface="Arial" panose="020B0604020202020204" pitchFamily="34" charset="0"/>
              </a:rPr>
              <a:t>Κάθε μέθοδος πρέπει να ανήκει σε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μια </a:t>
            </a:r>
            <a:r>
              <a:rPr lang="el-GR" altLang="el-GR" sz="2400" dirty="0">
                <a:latin typeface="Arial" panose="020B0604020202020204" pitchFamily="34" charset="0"/>
              </a:rPr>
              <a:t>(και μόνο μια) κατηγορία.</a:t>
            </a:r>
            <a:r>
              <a:rPr lang="el-GR" altLang="el-GR" sz="2800" dirty="0">
                <a:latin typeface="Times" panose="02020603050405020304" pitchFamily="18" charset="0"/>
              </a:rPr>
              <a:t> </a:t>
            </a:r>
            <a:endParaRPr lang="en-AU" altLang="el-GR" sz="2800" dirty="0">
              <a:latin typeface="Times" panose="02020603050405020304" pitchFamily="18" charset="0"/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143000" y="1981200"/>
            <a:ext cx="6477000" cy="2438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l-GR" altLang="el-GR" sz="2400">
              <a:latin typeface="Arial" panose="020B0604020202020204" pitchFamily="34" charset="0"/>
            </a:endParaRPr>
          </a:p>
          <a:p>
            <a:pPr>
              <a:lnSpc>
                <a:spcPct val="50000"/>
              </a:lnSpc>
            </a:pPr>
            <a:r>
              <a:rPr lang="el-GR" altLang="el-GR" sz="2400">
                <a:latin typeface="Arial" panose="020B0604020202020204" pitchFamily="34" charset="0"/>
              </a:rPr>
              <a:t>κατασκευαστής 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Arial" panose="020B0604020202020204" pitchFamily="34" charset="0"/>
              </a:rPr>
              <a:t>constructor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</a:p>
          <a:p>
            <a:pPr>
              <a:buFontTx/>
              <a:buNone/>
            </a:pPr>
            <a:endParaRPr lang="en-AU" altLang="el-GR" sz="1600">
              <a:solidFill>
                <a:srgbClr val="FF66FF"/>
              </a:solidFill>
              <a:latin typeface="Arial" panose="020B0604020202020204" pitchFamily="34" charset="0"/>
            </a:endParaRPr>
          </a:p>
          <a:p>
            <a:r>
              <a:rPr lang="en-AU" altLang="el-GR" sz="2400">
                <a:latin typeface="Arial" panose="020B0604020202020204" pitchFamily="34" charset="0"/>
              </a:rPr>
              <a:t> </a:t>
            </a:r>
            <a:r>
              <a:rPr lang="el-GR" altLang="el-GR" sz="2400">
                <a:latin typeface="Arial" panose="020B0604020202020204" pitchFamily="34" charset="0"/>
              </a:rPr>
              <a:t>μέθοδος προσπέλασης 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Arial" panose="020B0604020202020204" pitchFamily="34" charset="0"/>
              </a:rPr>
              <a:t>accessor / selector (get)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</a:p>
          <a:p>
            <a:pPr>
              <a:buFontTx/>
              <a:buNone/>
            </a:pPr>
            <a:endParaRPr lang="en-AU" altLang="el-GR" sz="1600">
              <a:solidFill>
                <a:srgbClr val="FF66FF"/>
              </a:solidFill>
              <a:latin typeface="Arial" panose="020B0604020202020204" pitchFamily="34" charset="0"/>
            </a:endParaRPr>
          </a:p>
          <a:p>
            <a:r>
              <a:rPr lang="en-AU" altLang="el-GR" sz="2400">
                <a:latin typeface="Arial" panose="020B0604020202020204" pitchFamily="34" charset="0"/>
              </a:rPr>
              <a:t> </a:t>
            </a:r>
            <a:r>
              <a:rPr lang="el-GR" altLang="el-GR" sz="2400">
                <a:latin typeface="Arial" panose="020B0604020202020204" pitchFamily="34" charset="0"/>
              </a:rPr>
              <a:t>μέθοδος μετάλλαξης 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Arial" panose="020B0604020202020204" pitchFamily="34" charset="0"/>
              </a:rPr>
              <a:t>mutator (set)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  <a:endParaRPr lang="en-AU" altLang="el-GR" sz="1600">
              <a:solidFill>
                <a:srgbClr val="FF66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Κατασκευαστές </a:t>
            </a:r>
            <a:r>
              <a:rPr lang="el-GR" altLang="el-GR" sz="2400"/>
              <a:t>(</a:t>
            </a:r>
            <a:r>
              <a:rPr lang="en-AU" altLang="el-GR" sz="2400"/>
              <a:t>Constructors</a:t>
            </a:r>
            <a:r>
              <a:rPr lang="el-GR" altLang="el-GR" sz="2400"/>
              <a:t>)</a:t>
            </a:r>
            <a:endParaRPr lang="en-AU" altLang="el-GR" sz="2400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914400" y="2819400"/>
            <a:ext cx="7239000" cy="828675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0000" tIns="43200" rIns="90000" bIns="4320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dirty="0">
                <a:latin typeface="Arial" panose="020B0604020202020204" pitchFamily="34" charset="0"/>
              </a:rPr>
              <a:t>Ένας κατασκευαστής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δημιουργεί</a:t>
            </a:r>
            <a:r>
              <a:rPr lang="el-GR" altLang="el-GR" sz="2400" dirty="0">
                <a:latin typeface="Arial" panose="020B0604020202020204" pitchFamily="34" charset="0"/>
              </a:rPr>
              <a:t> και </a:t>
            </a:r>
            <a:r>
              <a:rPr lang="el-GR" altLang="el-GR" sz="2400" dirty="0" err="1">
                <a:solidFill>
                  <a:srgbClr val="0070C0"/>
                </a:solidFill>
                <a:latin typeface="Arial" panose="020B0604020202020204" pitchFamily="34" charset="0"/>
              </a:rPr>
              <a:t>αρχικοποιεί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το αντικείμενο. </a:t>
            </a:r>
            <a:endParaRPr lang="en-AU" altLang="el-GR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Μέθοδοι προσπέλασης </a:t>
            </a:r>
            <a:r>
              <a:rPr lang="el-GR" altLang="el-GR" sz="2400"/>
              <a:t>(</a:t>
            </a:r>
            <a:r>
              <a:rPr lang="en-AU" altLang="el-GR" sz="2400"/>
              <a:t>Accessors</a:t>
            </a:r>
            <a:r>
              <a:rPr lang="el-GR" altLang="el-GR" sz="2400"/>
              <a:t>)</a:t>
            </a:r>
            <a:endParaRPr lang="en-AU" altLang="el-GR" sz="2400"/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914400" y="2819400"/>
            <a:ext cx="7239000" cy="2046288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0000" tIns="43200" rIns="90000" bIns="4320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dirty="0">
                <a:latin typeface="Arial" panose="020B0604020202020204" pitchFamily="34" charset="0"/>
              </a:rPr>
              <a:t>Μέσω μιας μεθόδου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προσπέλασης </a:t>
            </a:r>
            <a:r>
              <a:rPr lang="el-GR" altLang="el-GR" sz="2400" dirty="0">
                <a:latin typeface="Arial" panose="020B0604020202020204" pitchFamily="34" charset="0"/>
              </a:rPr>
              <a:t>ανακτάται  μέρος των  δεδομένων ενός αντικειμένου. </a:t>
            </a:r>
            <a:br>
              <a:rPr lang="el-GR" altLang="el-GR" sz="2400" dirty="0">
                <a:latin typeface="Arial" panose="020B0604020202020204" pitchFamily="34" charset="0"/>
              </a:rPr>
            </a:br>
            <a:endParaRPr lang="el-GR" altLang="el-GR" sz="24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dirty="0">
                <a:latin typeface="Arial" panose="020B0604020202020204" pitchFamily="34" charset="0"/>
              </a:rPr>
              <a:t>Μια μέθοδος προσπέλασης δεν αλλάζει το αντικείμενο.</a:t>
            </a:r>
            <a:r>
              <a:rPr lang="el-GR" altLang="el-GR" dirty="0">
                <a:latin typeface="Arial" panose="020B0604020202020204" pitchFamily="34" charset="0"/>
              </a:rPr>
              <a:t> </a:t>
            </a:r>
            <a:endParaRPr lang="en-AU" altLang="el-GR" dirty="0">
              <a:latin typeface="Arial" panose="020B0604020202020204" pitchFamily="34" charset="0"/>
            </a:endParaRP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7391400" cy="4508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3200" rIns="90000" bIns="4320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>
                <a:latin typeface="Arial" panose="020B0604020202020204" pitchFamily="34" charset="0"/>
              </a:rPr>
              <a:t>Αναφέρονται και ως  </a:t>
            </a:r>
            <a:r>
              <a:rPr lang="en-AU" altLang="el-GR" sz="2400">
                <a:latin typeface="Arial" panose="020B0604020202020204" pitchFamily="34" charset="0"/>
              </a:rPr>
              <a:t> </a:t>
            </a:r>
            <a:r>
              <a:rPr lang="en-US" altLang="el-GR" sz="2400">
                <a:latin typeface="Arial" panose="020B0604020202020204" pitchFamily="34" charset="0"/>
              </a:rPr>
              <a:t>“</a:t>
            </a:r>
            <a:r>
              <a:rPr lang="en-AU" altLang="el-GR" sz="2400">
                <a:latin typeface="Arial" panose="020B0604020202020204" pitchFamily="34" charset="0"/>
              </a:rPr>
              <a:t>selector”, “get method”.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Μέθοδοι μετάλλαξης </a:t>
            </a:r>
            <a:r>
              <a:rPr lang="el-GR" altLang="el-GR" sz="2400"/>
              <a:t>(</a:t>
            </a:r>
            <a:r>
              <a:rPr lang="en-AU" altLang="el-GR" sz="2400"/>
              <a:t>Mutators</a:t>
            </a:r>
            <a:r>
              <a:rPr lang="el-GR" altLang="el-GR" sz="2400"/>
              <a:t>)</a:t>
            </a:r>
            <a:endParaRPr lang="en-AU" altLang="el-GR" sz="2400"/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914400" y="2819400"/>
            <a:ext cx="7239000" cy="95091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0000" tIns="43200" rIns="90000" bIns="4320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dirty="0">
                <a:latin typeface="Arial" panose="020B0604020202020204" pitchFamily="34" charset="0"/>
              </a:rPr>
              <a:t>Μια μέθοδος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μετάλλαξης</a:t>
            </a:r>
            <a:r>
              <a:rPr lang="el-GR" altLang="el-GR" sz="2400" dirty="0">
                <a:latin typeface="Arial" panose="020B0604020202020204" pitchFamily="34" charset="0"/>
              </a:rPr>
              <a:t> αλλάζει την κατάσταση ενός αντικειμένου.</a:t>
            </a:r>
            <a:r>
              <a:rPr lang="el-GR" altLang="el-GR" dirty="0">
                <a:latin typeface="Arial" panose="020B0604020202020204" pitchFamily="34" charset="0"/>
              </a:rPr>
              <a:t> </a:t>
            </a:r>
            <a:endParaRPr lang="en-AU" altLang="el-GR" dirty="0">
              <a:latin typeface="Arial" panose="020B0604020202020204" pitchFamily="34" charset="0"/>
            </a:endParaRP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6096000" cy="4508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3200" rIns="90000" bIns="4320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>
                <a:latin typeface="Arial" panose="020B0604020202020204" pitchFamily="34" charset="0"/>
              </a:rPr>
              <a:t>Αναφέρονται και ως </a:t>
            </a:r>
            <a:r>
              <a:rPr lang="en-AU" altLang="el-GR" sz="2400">
                <a:latin typeface="Arial" panose="020B0604020202020204" pitchFamily="34" charset="0"/>
              </a:rPr>
              <a:t>"set method”.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11A734E4-C2A0-E3DE-7154-069F189689FB}"/>
              </a:ext>
            </a:extLst>
          </p:cNvPr>
          <p:cNvSpPr/>
          <p:nvPr/>
        </p:nvSpPr>
        <p:spPr bwMode="auto">
          <a:xfrm>
            <a:off x="323528" y="1340768"/>
            <a:ext cx="4680520" cy="3744416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4E741401-DEEE-0A97-2A4D-8301E4D69870}"/>
              </a:ext>
            </a:extLst>
          </p:cNvPr>
          <p:cNvSpPr/>
          <p:nvPr/>
        </p:nvSpPr>
        <p:spPr bwMode="auto">
          <a:xfrm>
            <a:off x="395536" y="1556792"/>
            <a:ext cx="4536504" cy="331236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DCA8B47C-7159-C393-6973-0717905E08B3}"/>
              </a:ext>
            </a:extLst>
          </p:cNvPr>
          <p:cNvSpPr/>
          <p:nvPr/>
        </p:nvSpPr>
        <p:spPr bwMode="auto">
          <a:xfrm>
            <a:off x="467544" y="1628800"/>
            <a:ext cx="4392488" cy="3168352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09D9A8F8-D4EB-7AC8-8701-8CEC52216338}"/>
              </a:ext>
            </a:extLst>
          </p:cNvPr>
          <p:cNvSpPr/>
          <p:nvPr/>
        </p:nvSpPr>
        <p:spPr bwMode="auto">
          <a:xfrm>
            <a:off x="827584" y="3356992"/>
            <a:ext cx="3960440" cy="93610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Σχόλια </a:t>
            </a:r>
            <a:r>
              <a:rPr lang="en-US" altLang="el-GR" sz="2400"/>
              <a:t>(</a:t>
            </a:r>
            <a:r>
              <a:rPr lang="en-AU" altLang="el-GR" sz="2400"/>
              <a:t>Comments)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323528" y="1447800"/>
            <a:ext cx="4968552" cy="347377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b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* Return the name of 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* this person.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*/</a:t>
            </a:r>
            <a:r>
              <a:rPr lang="en-AU" altLang="el-GR" sz="20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public 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lang="en-AU" altLang="el-GR" sz="20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getName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AU" altLang="el-GR" sz="2000" dirty="0">
                <a:solidFill>
                  <a:srgbClr val="B3B3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AU" altLang="el-GR" sz="2000" i="1" dirty="0">
                <a:solidFill>
                  <a:srgbClr val="B3B3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some tricky code here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  <a:endParaRPr lang="en-AU" altLang="el-GR" sz="2000" i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i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AU" altLang="el-GR" sz="20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name;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  <a:br>
              <a:rPr lang="en-AU" altLang="el-GR" sz="20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AU" altLang="el-GR" sz="20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4712368" y="1371600"/>
            <a:ext cx="4191000" cy="505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2000" dirty="0">
                <a:solidFill>
                  <a:schemeClr val="tx2"/>
                </a:solidFill>
                <a:latin typeface="Times" panose="02020603050405020304" pitchFamily="18" charset="0"/>
              </a:rPr>
              <a:t>     </a:t>
            </a:r>
            <a:r>
              <a:rPr lang="el-GR" altLang="el-GR" sz="2000" dirty="0">
                <a:solidFill>
                  <a:schemeClr val="tx2"/>
                </a:solidFill>
                <a:latin typeface="Times" panose="02020603050405020304" pitchFamily="18" charset="0"/>
              </a:rPr>
              <a:t>Σύνταξη σχολίων</a:t>
            </a:r>
            <a:r>
              <a:rPr lang="en-AU" altLang="el-GR" sz="2000" dirty="0">
                <a:solidFill>
                  <a:schemeClr val="tx2"/>
                </a:solidFill>
                <a:latin typeface="Times" panose="02020603050405020304" pitchFamily="18" charset="0"/>
              </a:rPr>
              <a:t>:</a:t>
            </a: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     </a:t>
            </a:r>
            <a:r>
              <a:rPr lang="en-AU" altLang="el-GR" sz="2400" b="1" dirty="0">
                <a:solidFill>
                  <a:srgbClr val="B3B3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r>
              <a:rPr lang="en-AU" altLang="el-GR" sz="2400" i="1" dirty="0">
                <a:solidFill>
                  <a:srgbClr val="B3B3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comment</a:t>
            </a:r>
            <a:endParaRPr lang="en-AU" altLang="el-GR" sz="2400" dirty="0">
              <a:solidFill>
                <a:srgbClr val="B3B3B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  <a:r>
              <a:rPr lang="el-GR" altLang="el-GR" sz="2000" dirty="0">
                <a:solidFill>
                  <a:schemeClr val="tx2"/>
                </a:solidFill>
                <a:latin typeface="Times" panose="02020603050405020304" pitchFamily="18" charset="0"/>
              </a:rPr>
              <a:t>σχόλιο μίας γραμμής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0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    </a:t>
            </a:r>
            <a:r>
              <a:rPr lang="en-AU" altLang="el-GR" sz="2400" b="1" dirty="0">
                <a:solidFill>
                  <a:srgbClr val="B3B3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en-AU" altLang="el-GR" sz="2400" i="1" dirty="0">
                <a:solidFill>
                  <a:srgbClr val="B3B3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comment</a:t>
            </a:r>
            <a:br>
              <a:rPr lang="en-AU" altLang="el-GR" sz="2400" i="1" dirty="0">
                <a:solidFill>
                  <a:srgbClr val="B3B3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AU" altLang="el-GR" sz="2400" i="1" dirty="0">
                <a:solidFill>
                  <a:srgbClr val="B3B3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AU" altLang="el-GR" sz="2400" b="1" i="1" dirty="0">
                <a:solidFill>
                  <a:srgbClr val="B3B3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AU" altLang="el-GR" sz="2400" i="1" dirty="0">
                <a:solidFill>
                  <a:srgbClr val="B3B3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comment</a:t>
            </a:r>
            <a:br>
              <a:rPr lang="en-AU" altLang="el-GR" sz="2400" dirty="0">
                <a:solidFill>
                  <a:srgbClr val="B3B3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AU" altLang="el-GR" sz="2400" dirty="0">
                <a:solidFill>
                  <a:srgbClr val="B3B3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B3B3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*/</a:t>
            </a:r>
            <a:endParaRPr lang="en-AU" altLang="el-GR" sz="2400" dirty="0">
              <a:solidFill>
                <a:srgbClr val="B3B3B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	 </a:t>
            </a:r>
            <a:r>
              <a:rPr lang="el-GR" altLang="el-GR" sz="2000" dirty="0">
                <a:solidFill>
                  <a:schemeClr val="tx2"/>
                </a:solidFill>
                <a:latin typeface="Times" panose="02020603050405020304" pitchFamily="18" charset="0"/>
              </a:rPr>
              <a:t>σχόλιο πολλαπλών γραμμών</a:t>
            </a:r>
            <a:endParaRPr lang="en-AU" altLang="el-GR" sz="2000" dirty="0">
              <a:solidFill>
                <a:schemeClr val="tx2"/>
              </a:solidFill>
              <a:latin typeface="Times" panose="02020603050405020304" pitchFamily="18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0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    </a:t>
            </a:r>
            <a:r>
              <a:rPr lang="en-AU" altLang="el-GR" sz="2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  <a:r>
              <a:rPr lang="en-AU" altLang="el-GR" sz="2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2400" i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comment</a:t>
            </a:r>
            <a:br>
              <a:rPr lang="en-AU" altLang="el-GR" sz="2400" i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AU" altLang="el-GR" sz="2400" i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AU" altLang="el-GR" sz="2400" b="1" i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AU" altLang="el-GR" sz="2400" i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comment</a:t>
            </a:r>
            <a:br>
              <a:rPr lang="en-AU" altLang="el-GR" sz="2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AU" altLang="el-GR" sz="2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*/</a:t>
            </a:r>
            <a:endParaRPr lang="en-AU" altLang="el-GR" sz="24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  <a:r>
              <a:rPr lang="el-GR" altLang="el-GR" sz="2000" dirty="0" err="1">
                <a:solidFill>
                  <a:schemeClr val="tx2"/>
                </a:solidFill>
                <a:latin typeface="Times" panose="02020603050405020304" pitchFamily="18" charset="0"/>
              </a:rPr>
              <a:t>σχολια</a:t>
            </a:r>
            <a:r>
              <a:rPr lang="el-GR" altLang="el-GR" sz="2000" dirty="0">
                <a:solidFill>
                  <a:schemeClr val="tx2"/>
                </a:solidFill>
                <a:latin typeface="Times" panose="02020603050405020304" pitchFamily="18" charset="0"/>
              </a:rPr>
              <a:t> μεθόδων και κλάσεων</a:t>
            </a:r>
            <a:endParaRPr lang="en-AU" altLang="el-GR" sz="2000" dirty="0">
              <a:solidFill>
                <a:schemeClr val="tx2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Ανασκόπηση: Αντικείμενα</a:t>
            </a:r>
            <a:endParaRPr lang="en-AU" altLang="el-GR" sz="3600">
              <a:solidFill>
                <a:srgbClr val="000000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47800"/>
            <a:ext cx="7924800" cy="4648200"/>
          </a:xfrm>
        </p:spPr>
        <p:txBody>
          <a:bodyPr/>
          <a:lstStyle/>
          <a:p>
            <a:r>
              <a:rPr lang="el-GR" altLang="el-GR" sz="2400" dirty="0">
                <a:latin typeface="Arial" panose="020B0604020202020204" pitchFamily="34" charset="0"/>
              </a:rPr>
              <a:t>Τα </a:t>
            </a:r>
            <a:r>
              <a:rPr lang="el-GR" altLang="el-GR" sz="2400" b="1" dirty="0">
                <a:solidFill>
                  <a:srgbClr val="0070C0"/>
                </a:solidFill>
                <a:latin typeface="Arial" panose="020B0604020202020204" pitchFamily="34" charset="0"/>
              </a:rPr>
              <a:t>αντικείμενα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AU" altLang="el-GR" sz="2400" dirty="0">
                <a:latin typeface="Arial" panose="020B0604020202020204" pitchFamily="34" charset="0"/>
              </a:rPr>
              <a:t>(</a:t>
            </a:r>
            <a:r>
              <a:rPr lang="el-GR" altLang="el-GR" sz="2400" dirty="0">
                <a:latin typeface="Arial" panose="020B0604020202020204" pitchFamily="34" charset="0"/>
              </a:rPr>
              <a:t>στιγμιότυπα</a:t>
            </a:r>
            <a:r>
              <a:rPr lang="en-AU" altLang="el-GR" sz="2400" dirty="0">
                <a:latin typeface="Arial" panose="020B0604020202020204" pitchFamily="34" charset="0"/>
              </a:rPr>
              <a:t>) </a:t>
            </a:r>
            <a:r>
              <a:rPr lang="el-GR" altLang="el-GR" sz="2400" dirty="0">
                <a:latin typeface="Arial" panose="020B0604020202020204" pitchFamily="34" charset="0"/>
              </a:rPr>
              <a:t>δημιουργούνται από τις κλάσεις</a:t>
            </a:r>
          </a:p>
          <a:p>
            <a:pPr>
              <a:buFontTx/>
              <a:buNone/>
            </a:pPr>
            <a:endParaRPr lang="el-GR" altLang="el-GR" sz="800" dirty="0">
              <a:latin typeface="Arial" panose="020B0604020202020204" pitchFamily="34" charset="0"/>
            </a:endParaRPr>
          </a:p>
          <a:p>
            <a:r>
              <a:rPr lang="el-GR" altLang="el-GR" sz="2400" dirty="0">
                <a:latin typeface="Arial" panose="020B0604020202020204" pitchFamily="34" charset="0"/>
              </a:rPr>
              <a:t>Τα αντικείμενα έχουν </a:t>
            </a:r>
            <a:r>
              <a:rPr lang="el-GR" altLang="el-GR" sz="2400" b="1" dirty="0">
                <a:solidFill>
                  <a:srgbClr val="0070C0"/>
                </a:solidFill>
                <a:latin typeface="Arial" panose="020B0604020202020204" pitchFamily="34" charset="0"/>
              </a:rPr>
              <a:t>μεθόδους</a:t>
            </a:r>
            <a:r>
              <a:rPr lang="el-GR" altLang="el-GR" sz="2400" dirty="0">
                <a:latin typeface="Arial" panose="020B0604020202020204" pitchFamily="34" charset="0"/>
              </a:rPr>
              <a:t> οι οποίες μπορεί να κληθούν (εκτελεστούν)</a:t>
            </a:r>
          </a:p>
          <a:p>
            <a:pPr>
              <a:buFontTx/>
              <a:buNone/>
            </a:pPr>
            <a:endParaRPr lang="en-AU" altLang="el-GR" sz="800" dirty="0">
              <a:latin typeface="Arial" panose="020B0604020202020204" pitchFamily="34" charset="0"/>
            </a:endParaRPr>
          </a:p>
          <a:p>
            <a:r>
              <a:rPr lang="el-GR" altLang="el-GR" sz="2400" dirty="0">
                <a:latin typeface="Arial" panose="020B0604020202020204" pitchFamily="34" charset="0"/>
              </a:rPr>
              <a:t>Τα αντικείμενα έχουν μια «</a:t>
            </a:r>
            <a:r>
              <a:rPr lang="el-GR" altLang="el-GR" sz="2400" b="1" dirty="0">
                <a:solidFill>
                  <a:srgbClr val="0070C0"/>
                </a:solidFill>
                <a:latin typeface="Arial" panose="020B0604020202020204" pitchFamily="34" charset="0"/>
              </a:rPr>
              <a:t>κατάσταση</a:t>
            </a:r>
            <a:r>
              <a:rPr lang="el-GR" altLang="el-GR" sz="2400" dirty="0">
                <a:latin typeface="Arial" panose="020B0604020202020204" pitchFamily="34" charset="0"/>
              </a:rPr>
              <a:t>» </a:t>
            </a:r>
            <a:r>
              <a:rPr lang="el-GR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state</a:t>
            </a:r>
            <a:r>
              <a:rPr lang="el-GR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]</a:t>
            </a:r>
            <a:r>
              <a:rPr lang="el-GR" altLang="el-GR" sz="2400" dirty="0">
                <a:latin typeface="Arial" panose="020B0604020202020204" pitchFamily="34" charset="0"/>
              </a:rPr>
              <a:t>; Περιέχουν δεδομένα</a:t>
            </a:r>
          </a:p>
          <a:p>
            <a:pPr>
              <a:buFontTx/>
              <a:buNone/>
            </a:pPr>
            <a:endParaRPr lang="en-AU" altLang="el-GR" sz="800" dirty="0">
              <a:latin typeface="Arial" panose="020B0604020202020204" pitchFamily="34" charset="0"/>
            </a:endParaRPr>
          </a:p>
          <a:p>
            <a:r>
              <a:rPr lang="el-GR" altLang="el-GR" sz="2400" dirty="0">
                <a:latin typeface="Arial" panose="020B0604020202020204" pitchFamily="34" charset="0"/>
              </a:rPr>
              <a:t>Τα αντικείμενα μπορεί να δημιουργήσουν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νέα αντικείμενα</a:t>
            </a:r>
          </a:p>
          <a:p>
            <a:pPr>
              <a:buFontTx/>
              <a:buNone/>
            </a:pPr>
            <a:endParaRPr lang="en-AU" altLang="el-GR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Διαμόρφωση </a:t>
            </a:r>
            <a:r>
              <a:rPr lang="el-GR" altLang="el-GR" sz="2400"/>
              <a:t>(</a:t>
            </a:r>
            <a:r>
              <a:rPr lang="en-AU" altLang="el-GR" sz="2400"/>
              <a:t>Style</a:t>
            </a:r>
            <a:r>
              <a:rPr lang="el-GR" altLang="el-GR" sz="2400"/>
              <a:t>)</a:t>
            </a:r>
            <a:endParaRPr lang="en-AU" altLang="el-GR" sz="2400"/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762000" y="1524000"/>
            <a:ext cx="7862888" cy="461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Οι οδηγίες διαμόρφωσης κειμένου </a:t>
            </a:r>
            <a:r>
              <a:rPr lang="en-US" altLang="el-GR" sz="2400">
                <a:solidFill>
                  <a:schemeClr val="tx2"/>
                </a:solidFill>
                <a:latin typeface="Arial" panose="020B0604020202020204" pitchFamily="34" charset="0"/>
              </a:rPr>
              <a:t>(style</a:t>
            </a:r>
            <a:r>
              <a:rPr lang="en-AU" altLang="el-GR" sz="2400">
                <a:solidFill>
                  <a:schemeClr val="tx2"/>
                </a:solidFill>
                <a:latin typeface="Arial" panose="020B0604020202020204" pitchFamily="34" charset="0"/>
              </a:rPr>
              <a:t> guidelines) </a:t>
            </a: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περιγράφουν τρόπους διάταξης και τεκμηρίωσης του πηγαίου κώδικα. 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Αποσκοπούν στο να κάνουν την κατανόηση του κώδικα ευκολότερη. 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Αφορούν</a:t>
            </a:r>
            <a:r>
              <a:rPr lang="en-AU" altLang="el-GR" sz="2400">
                <a:solidFill>
                  <a:schemeClr val="tx2"/>
                </a:solidFill>
                <a:latin typeface="Arial" panose="020B0604020202020204" pitchFamily="34" charset="0"/>
              </a:rPr>
              <a:t>: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>
                <a:solidFill>
                  <a:schemeClr val="tx2"/>
                </a:solidFill>
                <a:latin typeface="Arial" panose="020B0604020202020204" pitchFamily="34" charset="0"/>
              </a:rPr>
              <a:t>	• </a:t>
            </a: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σχόλια</a:t>
            </a:r>
            <a:endParaRPr lang="en-AU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>
                <a:solidFill>
                  <a:schemeClr val="tx2"/>
                </a:solidFill>
                <a:latin typeface="Arial" panose="020B0604020202020204" pitchFamily="34" charset="0"/>
              </a:rPr>
              <a:t>	• </a:t>
            </a: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διάταξη</a:t>
            </a:r>
            <a:r>
              <a:rPr lang="en-AU" altLang="el-GR" sz="2400">
                <a:solidFill>
                  <a:schemeClr val="tx2"/>
                </a:solidFill>
                <a:latin typeface="Arial" panose="020B0604020202020204" pitchFamily="34" charset="0"/>
              </a:rPr>
              <a:t> (</a:t>
            </a: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ευθυγράμμιση κειμένου, «κενά»)</a:t>
            </a:r>
            <a:r>
              <a:rPr lang="en-AU" altLang="el-GR" sz="240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>
                <a:solidFill>
                  <a:schemeClr val="tx2"/>
                </a:solidFill>
                <a:latin typeface="Arial" panose="020B0604020202020204" pitchFamily="34" charset="0"/>
              </a:rPr>
              <a:t>	• </a:t>
            </a: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ονόματα μεταβλητών / κλάσεων / μεθόδων / …</a:t>
            </a:r>
            <a:endParaRPr lang="en-AU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Οι υπολογιστές και οι χρήστες τους</a:t>
            </a:r>
            <a:r>
              <a:rPr lang="el-GR" altLang="el-GR"/>
              <a:t> </a:t>
            </a:r>
            <a:endParaRPr lang="en-AU" altLang="el-GR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2743200"/>
            <a:ext cx="8001000" cy="2514600"/>
          </a:xfrm>
        </p:spPr>
        <p:txBody>
          <a:bodyPr/>
          <a:lstStyle/>
          <a:p>
            <a:r>
              <a:rPr lang="el-GR" altLang="el-GR" sz="2400" dirty="0">
                <a:latin typeface="Arial" panose="020B0604020202020204" pitchFamily="34" charset="0"/>
              </a:rPr>
              <a:t>Οι υπολογιστές χρησιμοποιούν τη </a:t>
            </a:r>
            <a:r>
              <a:rPr lang="el-GR" altLang="el-GR" sz="2400" b="1" dirty="0">
                <a:latin typeface="Arial" panose="020B0604020202020204" pitchFamily="34" charset="0"/>
              </a:rPr>
              <a:t>γλώσσα μηχανής</a:t>
            </a:r>
            <a:r>
              <a:rPr lang="el-GR" altLang="el-GR" sz="2400" dirty="0">
                <a:latin typeface="Arial" panose="020B0604020202020204" pitchFamily="34" charset="0"/>
              </a:rPr>
              <a:t>; </a:t>
            </a:r>
            <a:r>
              <a:rPr lang="el-GR" altLang="el-GR" sz="2400" b="1" dirty="0">
                <a:solidFill>
                  <a:srgbClr val="0070C0"/>
                </a:solidFill>
                <a:latin typeface="Arial" panose="020B0604020202020204" pitchFamily="34" charset="0"/>
              </a:rPr>
              <a:t>δυαδικό κώδικα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l-GR" altLang="el-GR" sz="1600" dirty="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 dirty="0">
                <a:solidFill>
                  <a:srgbClr val="FF66FF"/>
                </a:solidFill>
                <a:latin typeface="Arial" panose="020B0604020202020204" pitchFamily="34" charset="0"/>
              </a:rPr>
              <a:t>binary code</a:t>
            </a:r>
            <a:r>
              <a:rPr lang="el-GR" altLang="el-GR" sz="1600" dirty="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</a:p>
          <a:p>
            <a:pPr>
              <a:buFontTx/>
              <a:buNone/>
            </a:pPr>
            <a:endParaRPr lang="en-AU" altLang="el-GR" sz="2400" dirty="0">
              <a:latin typeface="Arial" panose="020B0604020202020204" pitchFamily="34" charset="0"/>
            </a:endParaRPr>
          </a:p>
          <a:p>
            <a:r>
              <a:rPr lang="el-GR" altLang="el-GR" sz="2400" dirty="0">
                <a:latin typeface="Arial" panose="020B0604020202020204" pitchFamily="34" charset="0"/>
              </a:rPr>
              <a:t>Η </a:t>
            </a:r>
            <a:r>
              <a:rPr lang="en-AU" altLang="el-GR" sz="2400" dirty="0">
                <a:latin typeface="Arial" panose="020B0604020202020204" pitchFamily="34" charset="0"/>
              </a:rPr>
              <a:t>Java </a:t>
            </a:r>
            <a:r>
              <a:rPr lang="el-GR" altLang="el-GR" sz="2400" dirty="0">
                <a:latin typeface="Arial" panose="020B0604020202020204" pitchFamily="34" charset="0"/>
              </a:rPr>
              <a:t>είναι μια γλώσσα «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υψηλού επιπέδου</a:t>
            </a:r>
            <a:r>
              <a:rPr lang="el-GR" altLang="el-GR" sz="2400" dirty="0">
                <a:latin typeface="Arial" panose="020B0604020202020204" pitchFamily="34" charset="0"/>
              </a:rPr>
              <a:t>» </a:t>
            </a:r>
            <a:r>
              <a:rPr lang="en-AU" altLang="el-GR" sz="2400" dirty="0">
                <a:latin typeface="Arial" panose="020B0604020202020204" pitchFamily="34" charset="0"/>
              </a:rPr>
              <a:t>(</a:t>
            </a:r>
            <a:r>
              <a:rPr lang="el-GR" altLang="el-GR" sz="2400" dirty="0">
                <a:latin typeface="Arial" panose="020B0604020202020204" pitchFamily="34" charset="0"/>
              </a:rPr>
              <a:t>μια γλώσσα σχεδιασμένη για ανθρώπους</a:t>
            </a:r>
            <a:r>
              <a:rPr lang="en-AU" altLang="el-GR" sz="2400" dirty="0"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671513" y="1565275"/>
            <a:ext cx="7939087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i="1">
                <a:solidFill>
                  <a:schemeClr val="tx2"/>
                </a:solidFill>
                <a:latin typeface="Arial" panose="020B0604020202020204" pitchFamily="34" charset="0"/>
              </a:rPr>
              <a:t>Με ποιον τρόπο ένας υπολογιστής κατανοεί τα προγράμματα μας;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/>
              <a:t>Το ερώτημα</a:t>
            </a:r>
            <a:r>
              <a:rPr lang="en-AU" altLang="el-GR"/>
              <a:t>:</a:t>
            </a:r>
          </a:p>
        </p:txBody>
      </p:sp>
      <p:grpSp>
        <p:nvGrpSpPr>
          <p:cNvPr id="37891" name="Group 3"/>
          <p:cNvGrpSpPr>
            <a:grpSpLocks/>
          </p:cNvGrpSpPr>
          <p:nvPr/>
        </p:nvGrpSpPr>
        <p:grpSpPr bwMode="auto">
          <a:xfrm>
            <a:off x="615950" y="2139950"/>
            <a:ext cx="3083363" cy="2882900"/>
            <a:chOff x="388" y="1348"/>
            <a:chExt cx="1778" cy="1816"/>
          </a:xfrm>
          <a:solidFill>
            <a:srgbClr val="CCFFCC"/>
          </a:solidFill>
        </p:grpSpPr>
        <p:sp>
          <p:nvSpPr>
            <p:cNvPr id="37899" name="Rectangle 4"/>
            <p:cNvSpPr>
              <a:spLocks noChangeArrowheads="1"/>
            </p:cNvSpPr>
            <p:nvPr/>
          </p:nvSpPr>
          <p:spPr bwMode="auto">
            <a:xfrm>
              <a:off x="388" y="1348"/>
              <a:ext cx="1672" cy="1816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>
                <a:solidFill>
                  <a:schemeClr val="tx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7900" name="Rectangle 5"/>
            <p:cNvSpPr>
              <a:spLocks noChangeArrowheads="1"/>
            </p:cNvSpPr>
            <p:nvPr/>
          </p:nvSpPr>
          <p:spPr bwMode="auto">
            <a:xfrm>
              <a:off x="427" y="1389"/>
              <a:ext cx="1739" cy="168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2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class Person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2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{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AU" altLang="el-GR" sz="28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2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...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AU" altLang="el-GR" sz="28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2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</a:p>
          </p:txBody>
        </p:sp>
      </p:grpSp>
      <p:grpSp>
        <p:nvGrpSpPr>
          <p:cNvPr id="37892" name="Group 6"/>
          <p:cNvGrpSpPr>
            <a:grpSpLocks/>
          </p:cNvGrpSpPr>
          <p:nvPr/>
        </p:nvGrpSpPr>
        <p:grpSpPr bwMode="auto">
          <a:xfrm>
            <a:off x="5111750" y="1911350"/>
            <a:ext cx="3416300" cy="3644900"/>
            <a:chOff x="3220" y="1204"/>
            <a:chExt cx="2152" cy="2296"/>
          </a:xfrm>
        </p:grpSpPr>
        <p:sp>
          <p:nvSpPr>
            <p:cNvPr id="37894" name="Rectangle 7"/>
            <p:cNvSpPr>
              <a:spLocks noChangeArrowheads="1"/>
            </p:cNvSpPr>
            <p:nvPr/>
          </p:nvSpPr>
          <p:spPr bwMode="auto">
            <a:xfrm>
              <a:off x="3220" y="1204"/>
              <a:ext cx="2152" cy="2296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>
                <a:solidFill>
                  <a:schemeClr val="tx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7895" name="Rectangle 8"/>
            <p:cNvSpPr>
              <a:spLocks noChangeArrowheads="1"/>
            </p:cNvSpPr>
            <p:nvPr/>
          </p:nvSpPr>
          <p:spPr bwMode="auto">
            <a:xfrm>
              <a:off x="3316" y="1300"/>
              <a:ext cx="1192" cy="186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>
                <a:solidFill>
                  <a:schemeClr val="tx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7896" name="Rectangle 9"/>
            <p:cNvSpPr>
              <a:spLocks noChangeArrowheads="1"/>
            </p:cNvSpPr>
            <p:nvPr/>
          </p:nvSpPr>
          <p:spPr bwMode="auto">
            <a:xfrm>
              <a:off x="3347" y="1398"/>
              <a:ext cx="1122" cy="11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2800"/>
                <a:t>00110011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2800"/>
                <a:t>10010110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2800"/>
                <a:t>00001101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2800"/>
                <a:t>...</a:t>
              </a:r>
            </a:p>
          </p:txBody>
        </p:sp>
        <p:sp>
          <p:nvSpPr>
            <p:cNvPr id="37897" name="Rectangle 10"/>
            <p:cNvSpPr>
              <a:spLocks noChangeArrowheads="1"/>
            </p:cNvSpPr>
            <p:nvPr/>
          </p:nvSpPr>
          <p:spPr bwMode="auto">
            <a:xfrm>
              <a:off x="4708" y="1300"/>
              <a:ext cx="568" cy="42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2800"/>
                <a:t>CPU</a:t>
              </a:r>
            </a:p>
          </p:txBody>
        </p:sp>
        <p:sp>
          <p:nvSpPr>
            <p:cNvPr id="37898" name="Line 11"/>
            <p:cNvSpPr>
              <a:spLocks noChangeShapeType="1"/>
            </p:cNvSpPr>
            <p:nvPr/>
          </p:nvSpPr>
          <p:spPr bwMode="auto">
            <a:xfrm>
              <a:off x="4528" y="1488"/>
              <a:ext cx="16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37893" name="AutoShape 12"/>
          <p:cNvSpPr>
            <a:spLocks noChangeArrowheads="1"/>
          </p:cNvSpPr>
          <p:nvPr/>
        </p:nvSpPr>
        <p:spPr bwMode="auto">
          <a:xfrm>
            <a:off x="3435350" y="2673350"/>
            <a:ext cx="1511300" cy="1511300"/>
          </a:xfrm>
          <a:prstGeom prst="rightArrow">
            <a:avLst>
              <a:gd name="adj1" fmla="val 75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7" tIns="44450" rIns="90487" bIns="44450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4800" b="1"/>
              <a:t>  ?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1987550" y="1758950"/>
            <a:ext cx="1816100" cy="596900"/>
          </a:xfrm>
          <a:prstGeom prst="roundRect">
            <a:avLst>
              <a:gd name="adj" fmla="val 37495"/>
            </a:avLst>
          </a:pr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800"/>
              <a:t>μετάφραση</a:t>
            </a:r>
            <a:endParaRPr lang="en-AU" altLang="el-GR" sz="280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3600"/>
              <a:t>Μεταγλώττιση </a:t>
            </a:r>
            <a:r>
              <a:rPr lang="el-GR" altLang="el-GR" sz="2400"/>
              <a:t>(</a:t>
            </a:r>
            <a:r>
              <a:rPr lang="en-AU" altLang="el-GR" sz="2400"/>
              <a:t>Compilation</a:t>
            </a:r>
            <a:r>
              <a:rPr lang="el-GR" altLang="el-GR" sz="2400"/>
              <a:t>)</a:t>
            </a:r>
            <a:endParaRPr lang="en-AU" altLang="el-GR" sz="2400"/>
          </a:p>
        </p:txBody>
      </p:sp>
      <p:grpSp>
        <p:nvGrpSpPr>
          <p:cNvPr id="39940" name="Group 4"/>
          <p:cNvGrpSpPr>
            <a:grpSpLocks/>
          </p:cNvGrpSpPr>
          <p:nvPr/>
        </p:nvGrpSpPr>
        <p:grpSpPr bwMode="auto">
          <a:xfrm>
            <a:off x="692150" y="2597150"/>
            <a:ext cx="1511300" cy="2197100"/>
            <a:chOff x="436" y="1636"/>
            <a:chExt cx="952" cy="1384"/>
          </a:xfrm>
        </p:grpSpPr>
        <p:sp>
          <p:nvSpPr>
            <p:cNvPr id="39967" name="Rectangle 5"/>
            <p:cNvSpPr>
              <a:spLocks noChangeArrowheads="1"/>
            </p:cNvSpPr>
            <p:nvPr/>
          </p:nvSpPr>
          <p:spPr bwMode="auto">
            <a:xfrm>
              <a:off x="436" y="1636"/>
              <a:ext cx="952" cy="1384"/>
            </a:xfrm>
            <a:prstGeom prst="rect">
              <a:avLst/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>
                <a:solidFill>
                  <a:schemeClr val="tx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9968" name="Line 6"/>
            <p:cNvSpPr>
              <a:spLocks noChangeShapeType="1"/>
            </p:cNvSpPr>
            <p:nvPr/>
          </p:nvSpPr>
          <p:spPr bwMode="auto">
            <a:xfrm>
              <a:off x="584" y="1920"/>
              <a:ext cx="5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9969" name="Line 7"/>
            <p:cNvSpPr>
              <a:spLocks noChangeShapeType="1"/>
            </p:cNvSpPr>
            <p:nvPr/>
          </p:nvSpPr>
          <p:spPr bwMode="auto">
            <a:xfrm>
              <a:off x="584" y="2064"/>
              <a:ext cx="5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9970" name="Line 8"/>
            <p:cNvSpPr>
              <a:spLocks noChangeShapeType="1"/>
            </p:cNvSpPr>
            <p:nvPr/>
          </p:nvSpPr>
          <p:spPr bwMode="auto">
            <a:xfrm>
              <a:off x="584" y="2208"/>
              <a:ext cx="5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9971" name="Line 9"/>
            <p:cNvSpPr>
              <a:spLocks noChangeShapeType="1"/>
            </p:cNvSpPr>
            <p:nvPr/>
          </p:nvSpPr>
          <p:spPr bwMode="auto">
            <a:xfrm>
              <a:off x="584" y="2352"/>
              <a:ext cx="5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9972" name="Line 10"/>
            <p:cNvSpPr>
              <a:spLocks noChangeShapeType="1"/>
            </p:cNvSpPr>
            <p:nvPr/>
          </p:nvSpPr>
          <p:spPr bwMode="auto">
            <a:xfrm>
              <a:off x="584" y="2496"/>
              <a:ext cx="5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9973" name="Line 11"/>
            <p:cNvSpPr>
              <a:spLocks noChangeShapeType="1"/>
            </p:cNvSpPr>
            <p:nvPr/>
          </p:nvSpPr>
          <p:spPr bwMode="auto">
            <a:xfrm>
              <a:off x="584" y="2640"/>
              <a:ext cx="5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39941" name="Group 12"/>
          <p:cNvGrpSpPr>
            <a:grpSpLocks/>
          </p:cNvGrpSpPr>
          <p:nvPr/>
        </p:nvGrpSpPr>
        <p:grpSpPr bwMode="auto">
          <a:xfrm>
            <a:off x="3511550" y="2597150"/>
            <a:ext cx="1511300" cy="2197100"/>
            <a:chOff x="2212" y="1636"/>
            <a:chExt cx="952" cy="1384"/>
          </a:xfrm>
        </p:grpSpPr>
        <p:sp>
          <p:nvSpPr>
            <p:cNvPr id="39959" name="Rectangle 13"/>
            <p:cNvSpPr>
              <a:spLocks noChangeArrowheads="1"/>
            </p:cNvSpPr>
            <p:nvPr/>
          </p:nvSpPr>
          <p:spPr bwMode="auto">
            <a:xfrm>
              <a:off x="2212" y="1636"/>
              <a:ext cx="952" cy="13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>
                <a:solidFill>
                  <a:schemeClr val="tx2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9960" name="Group 14"/>
            <p:cNvGrpSpPr>
              <a:grpSpLocks/>
            </p:cNvGrpSpPr>
            <p:nvPr/>
          </p:nvGrpSpPr>
          <p:grpSpPr bwMode="auto">
            <a:xfrm>
              <a:off x="2339" y="1806"/>
              <a:ext cx="704" cy="964"/>
              <a:chOff x="2339" y="1806"/>
              <a:chExt cx="704" cy="964"/>
            </a:xfrm>
          </p:grpSpPr>
          <p:sp>
            <p:nvSpPr>
              <p:cNvPr id="39961" name="Rectangle 15"/>
              <p:cNvSpPr>
                <a:spLocks noChangeArrowheads="1"/>
              </p:cNvSpPr>
              <p:nvPr/>
            </p:nvSpPr>
            <p:spPr bwMode="auto">
              <a:xfrm>
                <a:off x="2339" y="1806"/>
                <a:ext cx="70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8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  <p:sp>
            <p:nvSpPr>
              <p:cNvPr id="39962" name="Rectangle 16"/>
              <p:cNvSpPr>
                <a:spLocks noChangeArrowheads="1"/>
              </p:cNvSpPr>
              <p:nvPr/>
            </p:nvSpPr>
            <p:spPr bwMode="auto">
              <a:xfrm>
                <a:off x="2339" y="1950"/>
                <a:ext cx="70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8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  <p:sp>
            <p:nvSpPr>
              <p:cNvPr id="39963" name="Rectangle 17"/>
              <p:cNvSpPr>
                <a:spLocks noChangeArrowheads="1"/>
              </p:cNvSpPr>
              <p:nvPr/>
            </p:nvSpPr>
            <p:spPr bwMode="auto">
              <a:xfrm>
                <a:off x="2339" y="2094"/>
                <a:ext cx="70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8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  <p:sp>
            <p:nvSpPr>
              <p:cNvPr id="39964" name="Rectangle 18"/>
              <p:cNvSpPr>
                <a:spLocks noChangeArrowheads="1"/>
              </p:cNvSpPr>
              <p:nvPr/>
            </p:nvSpPr>
            <p:spPr bwMode="auto">
              <a:xfrm>
                <a:off x="2339" y="2238"/>
                <a:ext cx="70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8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  <p:sp>
            <p:nvSpPr>
              <p:cNvPr id="39965" name="Rectangle 19"/>
              <p:cNvSpPr>
                <a:spLocks noChangeArrowheads="1"/>
              </p:cNvSpPr>
              <p:nvPr/>
            </p:nvSpPr>
            <p:spPr bwMode="auto">
              <a:xfrm>
                <a:off x="2339" y="2382"/>
                <a:ext cx="70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8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  <p:sp>
            <p:nvSpPr>
              <p:cNvPr id="39966" name="Rectangle 20"/>
              <p:cNvSpPr>
                <a:spLocks noChangeArrowheads="1"/>
              </p:cNvSpPr>
              <p:nvPr/>
            </p:nvSpPr>
            <p:spPr bwMode="auto">
              <a:xfrm>
                <a:off x="2339" y="2526"/>
                <a:ext cx="70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8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</p:grpSp>
      </p:grpSp>
      <p:grpSp>
        <p:nvGrpSpPr>
          <p:cNvPr id="39942" name="Group 21"/>
          <p:cNvGrpSpPr>
            <a:grpSpLocks/>
          </p:cNvGrpSpPr>
          <p:nvPr/>
        </p:nvGrpSpPr>
        <p:grpSpPr bwMode="auto">
          <a:xfrm>
            <a:off x="6330950" y="2520950"/>
            <a:ext cx="2273300" cy="3187700"/>
            <a:chOff x="3988" y="1588"/>
            <a:chExt cx="1432" cy="2008"/>
          </a:xfrm>
        </p:grpSpPr>
        <p:sp>
          <p:nvSpPr>
            <p:cNvPr id="39949" name="Rectangle 22"/>
            <p:cNvSpPr>
              <a:spLocks noChangeArrowheads="1"/>
            </p:cNvSpPr>
            <p:nvPr/>
          </p:nvSpPr>
          <p:spPr bwMode="auto">
            <a:xfrm>
              <a:off x="3988" y="1588"/>
              <a:ext cx="1432" cy="2008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>
                <a:solidFill>
                  <a:schemeClr val="tx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9950" name="Rectangle 23"/>
            <p:cNvSpPr>
              <a:spLocks noChangeArrowheads="1"/>
            </p:cNvSpPr>
            <p:nvPr/>
          </p:nvSpPr>
          <p:spPr bwMode="auto">
            <a:xfrm>
              <a:off x="4133" y="1719"/>
              <a:ext cx="711" cy="174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>
                <a:solidFill>
                  <a:schemeClr val="tx2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9951" name="Group 24"/>
            <p:cNvGrpSpPr>
              <a:grpSpLocks/>
            </p:cNvGrpSpPr>
            <p:nvPr/>
          </p:nvGrpSpPr>
          <p:grpSpPr bwMode="auto">
            <a:xfrm>
              <a:off x="4106" y="1828"/>
              <a:ext cx="704" cy="901"/>
              <a:chOff x="4106" y="1828"/>
              <a:chExt cx="704" cy="901"/>
            </a:xfrm>
          </p:grpSpPr>
          <p:sp>
            <p:nvSpPr>
              <p:cNvPr id="39953" name="Rectangle 25"/>
              <p:cNvSpPr>
                <a:spLocks noChangeArrowheads="1"/>
              </p:cNvSpPr>
              <p:nvPr/>
            </p:nvSpPr>
            <p:spPr bwMode="auto">
              <a:xfrm>
                <a:off x="4106" y="1828"/>
                <a:ext cx="70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8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  <p:sp>
            <p:nvSpPr>
              <p:cNvPr id="39954" name="Rectangle 26"/>
              <p:cNvSpPr>
                <a:spLocks noChangeArrowheads="1"/>
              </p:cNvSpPr>
              <p:nvPr/>
            </p:nvSpPr>
            <p:spPr bwMode="auto">
              <a:xfrm>
                <a:off x="4106" y="1959"/>
                <a:ext cx="70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8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  <p:sp>
            <p:nvSpPr>
              <p:cNvPr id="39955" name="Rectangle 27"/>
              <p:cNvSpPr>
                <a:spLocks noChangeArrowheads="1"/>
              </p:cNvSpPr>
              <p:nvPr/>
            </p:nvSpPr>
            <p:spPr bwMode="auto">
              <a:xfrm>
                <a:off x="4106" y="2091"/>
                <a:ext cx="70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8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  <p:sp>
            <p:nvSpPr>
              <p:cNvPr id="39956" name="Rectangle 28"/>
              <p:cNvSpPr>
                <a:spLocks noChangeArrowheads="1"/>
              </p:cNvSpPr>
              <p:nvPr/>
            </p:nvSpPr>
            <p:spPr bwMode="auto">
              <a:xfrm>
                <a:off x="4106" y="2222"/>
                <a:ext cx="70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8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  <p:sp>
            <p:nvSpPr>
              <p:cNvPr id="39957" name="Rectangle 29"/>
              <p:cNvSpPr>
                <a:spLocks noChangeArrowheads="1"/>
              </p:cNvSpPr>
              <p:nvPr/>
            </p:nvSpPr>
            <p:spPr bwMode="auto">
              <a:xfrm>
                <a:off x="4106" y="2354"/>
                <a:ext cx="70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8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  <p:sp>
            <p:nvSpPr>
              <p:cNvPr id="39958" name="Rectangle 30"/>
              <p:cNvSpPr>
                <a:spLocks noChangeArrowheads="1"/>
              </p:cNvSpPr>
              <p:nvPr/>
            </p:nvSpPr>
            <p:spPr bwMode="auto">
              <a:xfrm>
                <a:off x="4106" y="2485"/>
                <a:ext cx="70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8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</p:grpSp>
        <p:sp>
          <p:nvSpPr>
            <p:cNvPr id="39952" name="Rectangle 31"/>
            <p:cNvSpPr>
              <a:spLocks noChangeArrowheads="1"/>
            </p:cNvSpPr>
            <p:nvPr/>
          </p:nvSpPr>
          <p:spPr bwMode="auto">
            <a:xfrm>
              <a:off x="4948" y="1719"/>
              <a:ext cx="375" cy="29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>
                <a:solidFill>
                  <a:schemeClr val="tx2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39943" name="Rectangle 32"/>
          <p:cNvSpPr>
            <a:spLocks noChangeArrowheads="1"/>
          </p:cNvSpPr>
          <p:nvPr/>
        </p:nvSpPr>
        <p:spPr bwMode="auto">
          <a:xfrm>
            <a:off x="547688" y="4902200"/>
            <a:ext cx="18954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800">
                <a:latin typeface="Arial" panose="020B0604020202020204" pitchFamily="34" charset="0"/>
              </a:rPr>
              <a:t>Πηγαίος κώδικας</a:t>
            </a:r>
            <a:endParaRPr lang="en-AU" altLang="el-GR" sz="1800">
              <a:latin typeface="Arial" panose="020B0604020202020204" pitchFamily="34" charset="0"/>
            </a:endParaRPr>
          </a:p>
        </p:txBody>
      </p:sp>
      <p:sp>
        <p:nvSpPr>
          <p:cNvPr id="39944" name="Rectangle 33"/>
          <p:cNvSpPr>
            <a:spLocks noChangeArrowheads="1"/>
          </p:cNvSpPr>
          <p:nvPr/>
        </p:nvSpPr>
        <p:spPr bwMode="auto">
          <a:xfrm>
            <a:off x="3286125" y="4902200"/>
            <a:ext cx="1970088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800">
                <a:latin typeface="Arial" panose="020B0604020202020204" pitchFamily="34" charset="0"/>
              </a:rPr>
              <a:t>Κώδικας μηχανής</a:t>
            </a:r>
            <a:endParaRPr lang="en-AU" altLang="el-GR" sz="1800">
              <a:latin typeface="Arial" panose="020B0604020202020204" pitchFamily="34" charset="0"/>
            </a:endParaRPr>
          </a:p>
        </p:txBody>
      </p:sp>
      <p:sp>
        <p:nvSpPr>
          <p:cNvPr id="39945" name="Rectangle 34"/>
          <p:cNvSpPr>
            <a:spLocks noChangeArrowheads="1"/>
          </p:cNvSpPr>
          <p:nvPr/>
        </p:nvSpPr>
        <p:spPr bwMode="auto">
          <a:xfrm>
            <a:off x="6761163" y="5846763"/>
            <a:ext cx="1465262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800">
                <a:latin typeface="Arial" panose="020B0604020202020204" pitchFamily="34" charset="0"/>
              </a:rPr>
              <a:t>υπολογιστής</a:t>
            </a:r>
            <a:endParaRPr lang="en-AU" altLang="el-GR" sz="1800">
              <a:latin typeface="Arial" panose="020B0604020202020204" pitchFamily="34" charset="0"/>
            </a:endParaRPr>
          </a:p>
        </p:txBody>
      </p:sp>
      <p:sp>
        <p:nvSpPr>
          <p:cNvPr id="39946" name="AutoShape 35"/>
          <p:cNvSpPr>
            <a:spLocks noChangeArrowheads="1"/>
          </p:cNvSpPr>
          <p:nvPr/>
        </p:nvSpPr>
        <p:spPr bwMode="auto">
          <a:xfrm>
            <a:off x="2368550" y="3359150"/>
            <a:ext cx="977900" cy="596900"/>
          </a:xfrm>
          <a:prstGeom prst="rightArrow">
            <a:avLst>
              <a:gd name="adj1" fmla="val 50000"/>
              <a:gd name="adj2" fmla="val 81922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9947" name="AutoShape 36"/>
          <p:cNvSpPr>
            <a:spLocks noChangeArrowheads="1"/>
          </p:cNvSpPr>
          <p:nvPr/>
        </p:nvSpPr>
        <p:spPr bwMode="auto">
          <a:xfrm>
            <a:off x="5187950" y="3359150"/>
            <a:ext cx="977900" cy="596900"/>
          </a:xfrm>
          <a:prstGeom prst="rightArrow">
            <a:avLst>
              <a:gd name="adj1" fmla="val 50000"/>
              <a:gd name="adj2" fmla="val 81922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9948" name="AutoShape 38"/>
          <p:cNvSpPr>
            <a:spLocks noChangeArrowheads="1"/>
          </p:cNvSpPr>
          <p:nvPr/>
        </p:nvSpPr>
        <p:spPr bwMode="auto">
          <a:xfrm>
            <a:off x="4724400" y="1765300"/>
            <a:ext cx="1816100" cy="596900"/>
          </a:xfrm>
          <a:prstGeom prst="roundRect">
            <a:avLst>
              <a:gd name="adj" fmla="val 37495"/>
            </a:avLst>
          </a:pr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800"/>
              <a:t>εκτέλεση</a:t>
            </a:r>
            <a:endParaRPr lang="en-AU" altLang="el-GR" sz="2800"/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2590800" y="3657600"/>
            <a:ext cx="1295400" cy="304800"/>
          </a:xfrm>
          <a:prstGeom prst="roundRect">
            <a:avLst>
              <a:gd name="adj" fmla="val 37495"/>
            </a:avLst>
          </a:pr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600"/>
              <a:t>Μετάφραση</a:t>
            </a:r>
            <a:endParaRPr lang="en-AU" altLang="el-GR" sz="160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3600"/>
              <a:t>Ιδεατός υπολογιστής </a:t>
            </a:r>
            <a:r>
              <a:rPr lang="en-US" altLang="el-GR" sz="2400"/>
              <a:t>(Virtual</a:t>
            </a:r>
            <a:r>
              <a:rPr lang="en-AU" altLang="el-GR" sz="2400"/>
              <a:t> machine)</a:t>
            </a:r>
          </a:p>
        </p:txBody>
      </p:sp>
      <p:grpSp>
        <p:nvGrpSpPr>
          <p:cNvPr id="41988" name="Group 4"/>
          <p:cNvGrpSpPr>
            <a:grpSpLocks/>
          </p:cNvGrpSpPr>
          <p:nvPr/>
        </p:nvGrpSpPr>
        <p:grpSpPr bwMode="auto">
          <a:xfrm>
            <a:off x="1420813" y="4019550"/>
            <a:ext cx="1014412" cy="1543050"/>
            <a:chOff x="436" y="1636"/>
            <a:chExt cx="952" cy="1384"/>
          </a:xfrm>
        </p:grpSpPr>
        <p:sp>
          <p:nvSpPr>
            <p:cNvPr id="42031" name="Rectangle 5"/>
            <p:cNvSpPr>
              <a:spLocks noChangeArrowheads="1"/>
            </p:cNvSpPr>
            <p:nvPr/>
          </p:nvSpPr>
          <p:spPr bwMode="auto">
            <a:xfrm>
              <a:off x="436" y="1636"/>
              <a:ext cx="952" cy="1384"/>
            </a:xfrm>
            <a:prstGeom prst="rect">
              <a:avLst/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>
                <a:solidFill>
                  <a:schemeClr val="tx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2032" name="Line 6"/>
            <p:cNvSpPr>
              <a:spLocks noChangeShapeType="1"/>
            </p:cNvSpPr>
            <p:nvPr/>
          </p:nvSpPr>
          <p:spPr bwMode="auto">
            <a:xfrm>
              <a:off x="584" y="1920"/>
              <a:ext cx="5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2033" name="Line 7"/>
            <p:cNvSpPr>
              <a:spLocks noChangeShapeType="1"/>
            </p:cNvSpPr>
            <p:nvPr/>
          </p:nvSpPr>
          <p:spPr bwMode="auto">
            <a:xfrm>
              <a:off x="584" y="2064"/>
              <a:ext cx="5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2034" name="Line 8"/>
            <p:cNvSpPr>
              <a:spLocks noChangeShapeType="1"/>
            </p:cNvSpPr>
            <p:nvPr/>
          </p:nvSpPr>
          <p:spPr bwMode="auto">
            <a:xfrm>
              <a:off x="584" y="2208"/>
              <a:ext cx="5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2035" name="Line 9"/>
            <p:cNvSpPr>
              <a:spLocks noChangeShapeType="1"/>
            </p:cNvSpPr>
            <p:nvPr/>
          </p:nvSpPr>
          <p:spPr bwMode="auto">
            <a:xfrm>
              <a:off x="584" y="2352"/>
              <a:ext cx="5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2036" name="Line 10"/>
            <p:cNvSpPr>
              <a:spLocks noChangeShapeType="1"/>
            </p:cNvSpPr>
            <p:nvPr/>
          </p:nvSpPr>
          <p:spPr bwMode="auto">
            <a:xfrm>
              <a:off x="584" y="2496"/>
              <a:ext cx="5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2037" name="Line 11"/>
            <p:cNvSpPr>
              <a:spLocks noChangeShapeType="1"/>
            </p:cNvSpPr>
            <p:nvPr/>
          </p:nvSpPr>
          <p:spPr bwMode="auto">
            <a:xfrm>
              <a:off x="584" y="2640"/>
              <a:ext cx="5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41989" name="Group 12"/>
          <p:cNvGrpSpPr>
            <a:grpSpLocks/>
          </p:cNvGrpSpPr>
          <p:nvPr/>
        </p:nvGrpSpPr>
        <p:grpSpPr bwMode="auto">
          <a:xfrm>
            <a:off x="3975100" y="4019550"/>
            <a:ext cx="938213" cy="1619250"/>
            <a:chOff x="2212" y="1636"/>
            <a:chExt cx="952" cy="1384"/>
          </a:xfrm>
        </p:grpSpPr>
        <p:sp>
          <p:nvSpPr>
            <p:cNvPr id="42023" name="Rectangle 13"/>
            <p:cNvSpPr>
              <a:spLocks noChangeArrowheads="1"/>
            </p:cNvSpPr>
            <p:nvPr/>
          </p:nvSpPr>
          <p:spPr bwMode="auto">
            <a:xfrm>
              <a:off x="2212" y="1636"/>
              <a:ext cx="952" cy="13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>
                <a:solidFill>
                  <a:schemeClr val="tx2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42024" name="Group 14"/>
            <p:cNvGrpSpPr>
              <a:grpSpLocks/>
            </p:cNvGrpSpPr>
            <p:nvPr/>
          </p:nvGrpSpPr>
          <p:grpSpPr bwMode="auto">
            <a:xfrm>
              <a:off x="2339" y="1806"/>
              <a:ext cx="812" cy="959"/>
              <a:chOff x="2339" y="1806"/>
              <a:chExt cx="812" cy="959"/>
            </a:xfrm>
          </p:grpSpPr>
          <p:sp>
            <p:nvSpPr>
              <p:cNvPr id="42025" name="Rectangle 15"/>
              <p:cNvSpPr>
                <a:spLocks noChangeArrowheads="1"/>
              </p:cNvSpPr>
              <p:nvPr/>
            </p:nvSpPr>
            <p:spPr bwMode="auto">
              <a:xfrm>
                <a:off x="2339" y="1806"/>
                <a:ext cx="812" cy="2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2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  <p:sp>
            <p:nvSpPr>
              <p:cNvPr id="42026" name="Rectangle 16"/>
              <p:cNvSpPr>
                <a:spLocks noChangeArrowheads="1"/>
              </p:cNvSpPr>
              <p:nvPr/>
            </p:nvSpPr>
            <p:spPr bwMode="auto">
              <a:xfrm>
                <a:off x="2339" y="1948"/>
                <a:ext cx="812" cy="2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2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  <p:sp>
            <p:nvSpPr>
              <p:cNvPr id="42027" name="Rectangle 17"/>
              <p:cNvSpPr>
                <a:spLocks noChangeArrowheads="1"/>
              </p:cNvSpPr>
              <p:nvPr/>
            </p:nvSpPr>
            <p:spPr bwMode="auto">
              <a:xfrm>
                <a:off x="2339" y="2093"/>
                <a:ext cx="812" cy="2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2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  <p:sp>
            <p:nvSpPr>
              <p:cNvPr id="42028" name="Rectangle 18"/>
              <p:cNvSpPr>
                <a:spLocks noChangeArrowheads="1"/>
              </p:cNvSpPr>
              <p:nvPr/>
            </p:nvSpPr>
            <p:spPr bwMode="auto">
              <a:xfrm>
                <a:off x="2339" y="2237"/>
                <a:ext cx="812" cy="2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2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  <p:sp>
            <p:nvSpPr>
              <p:cNvPr id="42029" name="Rectangle 19"/>
              <p:cNvSpPr>
                <a:spLocks noChangeArrowheads="1"/>
              </p:cNvSpPr>
              <p:nvPr/>
            </p:nvSpPr>
            <p:spPr bwMode="auto">
              <a:xfrm>
                <a:off x="2339" y="2382"/>
                <a:ext cx="812" cy="2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2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  <p:sp>
            <p:nvSpPr>
              <p:cNvPr id="42030" name="Rectangle 20"/>
              <p:cNvSpPr>
                <a:spLocks noChangeArrowheads="1"/>
              </p:cNvSpPr>
              <p:nvPr/>
            </p:nvSpPr>
            <p:spPr bwMode="auto">
              <a:xfrm>
                <a:off x="2339" y="2526"/>
                <a:ext cx="812" cy="2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2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</p:grpSp>
      </p:grpSp>
      <p:sp>
        <p:nvSpPr>
          <p:cNvPr id="41990" name="Rectangle 22"/>
          <p:cNvSpPr>
            <a:spLocks noChangeArrowheads="1"/>
          </p:cNvSpPr>
          <p:nvPr/>
        </p:nvSpPr>
        <p:spPr bwMode="auto">
          <a:xfrm>
            <a:off x="6330950" y="2520950"/>
            <a:ext cx="2273300" cy="31877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1991" name="Rectangle 23"/>
          <p:cNvSpPr>
            <a:spLocks noChangeArrowheads="1"/>
          </p:cNvSpPr>
          <p:nvPr/>
        </p:nvSpPr>
        <p:spPr bwMode="auto">
          <a:xfrm>
            <a:off x="6561138" y="2728913"/>
            <a:ext cx="1128712" cy="13096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grpSp>
        <p:nvGrpSpPr>
          <p:cNvPr id="41992" name="Group 47"/>
          <p:cNvGrpSpPr>
            <a:grpSpLocks/>
          </p:cNvGrpSpPr>
          <p:nvPr/>
        </p:nvGrpSpPr>
        <p:grpSpPr bwMode="auto">
          <a:xfrm>
            <a:off x="6638925" y="2816225"/>
            <a:ext cx="904875" cy="1146175"/>
            <a:chOff x="4106" y="1828"/>
            <a:chExt cx="570" cy="722"/>
          </a:xfrm>
        </p:grpSpPr>
        <p:sp>
          <p:nvSpPr>
            <p:cNvPr id="42018" name="Rectangle 25"/>
            <p:cNvSpPr>
              <a:spLocks noChangeArrowheads="1"/>
            </p:cNvSpPr>
            <p:nvPr/>
          </p:nvSpPr>
          <p:spPr bwMode="auto">
            <a:xfrm>
              <a:off x="4106" y="1828"/>
              <a:ext cx="570" cy="1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400" b="1">
                  <a:solidFill>
                    <a:schemeClr val="tx1"/>
                  </a:solidFill>
                  <a:latin typeface="Geneva" charset="0"/>
                </a:rPr>
                <a:t>010101</a:t>
              </a:r>
            </a:p>
          </p:txBody>
        </p:sp>
        <p:sp>
          <p:nvSpPr>
            <p:cNvPr id="42019" name="Rectangle 26"/>
            <p:cNvSpPr>
              <a:spLocks noChangeArrowheads="1"/>
            </p:cNvSpPr>
            <p:nvPr/>
          </p:nvSpPr>
          <p:spPr bwMode="auto">
            <a:xfrm>
              <a:off x="4106" y="1959"/>
              <a:ext cx="570" cy="1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400" b="1">
                  <a:solidFill>
                    <a:schemeClr val="tx1"/>
                  </a:solidFill>
                  <a:latin typeface="Geneva" charset="0"/>
                </a:rPr>
                <a:t>010101</a:t>
              </a:r>
            </a:p>
          </p:txBody>
        </p:sp>
        <p:sp>
          <p:nvSpPr>
            <p:cNvPr id="42020" name="Rectangle 27"/>
            <p:cNvSpPr>
              <a:spLocks noChangeArrowheads="1"/>
            </p:cNvSpPr>
            <p:nvPr/>
          </p:nvSpPr>
          <p:spPr bwMode="auto">
            <a:xfrm>
              <a:off x="4106" y="2091"/>
              <a:ext cx="570" cy="1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400" b="1">
                  <a:solidFill>
                    <a:schemeClr val="tx1"/>
                  </a:solidFill>
                  <a:latin typeface="Geneva" charset="0"/>
                </a:rPr>
                <a:t>010101</a:t>
              </a:r>
            </a:p>
          </p:txBody>
        </p:sp>
        <p:sp>
          <p:nvSpPr>
            <p:cNvPr id="42021" name="Rectangle 28"/>
            <p:cNvSpPr>
              <a:spLocks noChangeArrowheads="1"/>
            </p:cNvSpPr>
            <p:nvPr/>
          </p:nvSpPr>
          <p:spPr bwMode="auto">
            <a:xfrm>
              <a:off x="4106" y="2222"/>
              <a:ext cx="570" cy="1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400" b="1">
                  <a:solidFill>
                    <a:schemeClr val="tx1"/>
                  </a:solidFill>
                  <a:latin typeface="Geneva" charset="0"/>
                </a:rPr>
                <a:t>010101</a:t>
              </a:r>
            </a:p>
          </p:txBody>
        </p:sp>
        <p:sp>
          <p:nvSpPr>
            <p:cNvPr id="42022" name="Rectangle 29"/>
            <p:cNvSpPr>
              <a:spLocks noChangeArrowheads="1"/>
            </p:cNvSpPr>
            <p:nvPr/>
          </p:nvSpPr>
          <p:spPr bwMode="auto">
            <a:xfrm>
              <a:off x="4106" y="2354"/>
              <a:ext cx="570" cy="1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400" b="1">
                  <a:solidFill>
                    <a:schemeClr val="tx1"/>
                  </a:solidFill>
                  <a:latin typeface="Geneva" charset="0"/>
                </a:rPr>
                <a:t>010101</a:t>
              </a:r>
            </a:p>
          </p:txBody>
        </p:sp>
      </p:grpSp>
      <p:sp>
        <p:nvSpPr>
          <p:cNvPr id="41993" name="Rectangle 31"/>
          <p:cNvSpPr>
            <a:spLocks noChangeArrowheads="1"/>
          </p:cNvSpPr>
          <p:nvPr/>
        </p:nvSpPr>
        <p:spPr bwMode="auto">
          <a:xfrm>
            <a:off x="7854950" y="2728913"/>
            <a:ext cx="595313" cy="4746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1994" name="Rectangle 32"/>
          <p:cNvSpPr>
            <a:spLocks noChangeArrowheads="1"/>
          </p:cNvSpPr>
          <p:nvPr/>
        </p:nvSpPr>
        <p:spPr bwMode="auto">
          <a:xfrm>
            <a:off x="1012825" y="5715000"/>
            <a:ext cx="18954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800">
                <a:latin typeface="Arial" panose="020B0604020202020204" pitchFamily="34" charset="0"/>
              </a:rPr>
              <a:t>Πηγαίος κώδικας</a:t>
            </a:r>
            <a:endParaRPr lang="en-AU" altLang="el-GR" sz="1800">
              <a:latin typeface="Arial" panose="020B0604020202020204" pitchFamily="34" charset="0"/>
            </a:endParaRPr>
          </a:p>
        </p:txBody>
      </p:sp>
      <p:sp>
        <p:nvSpPr>
          <p:cNvPr id="41995" name="Rectangle 33"/>
          <p:cNvSpPr>
            <a:spLocks noChangeArrowheads="1"/>
          </p:cNvSpPr>
          <p:nvPr/>
        </p:nvSpPr>
        <p:spPr bwMode="auto">
          <a:xfrm>
            <a:off x="3276600" y="5715000"/>
            <a:ext cx="2528888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800">
                <a:latin typeface="Arial" panose="020B0604020202020204" pitchFamily="34" charset="0"/>
              </a:rPr>
              <a:t>Κώδικας </a:t>
            </a:r>
            <a:r>
              <a:rPr lang="en-AU" altLang="el-GR" sz="1800">
                <a:latin typeface="Arial" panose="020B0604020202020204" pitchFamily="34" charset="0"/>
              </a:rPr>
              <a:t>java 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Arial" panose="020B0604020202020204" pitchFamily="34" charset="0"/>
              </a:rPr>
              <a:t>bytecode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  <a:endParaRPr lang="en-AU" altLang="el-GR" sz="1600">
              <a:solidFill>
                <a:srgbClr val="FF66FF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Arial" panose="020B0604020202020204" pitchFamily="34" charset="0"/>
              </a:rPr>
              <a:t>(</a:t>
            </a:r>
            <a:r>
              <a:rPr lang="el-GR" altLang="el-GR" sz="1800">
                <a:latin typeface="Arial" panose="020B0604020202020204" pitchFamily="34" charset="0"/>
              </a:rPr>
              <a:t>ανεξάρτητος μηχανής</a:t>
            </a:r>
            <a:r>
              <a:rPr lang="en-AU" altLang="el-GR" sz="1800"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41996" name="Rectangle 34"/>
          <p:cNvSpPr>
            <a:spLocks noChangeArrowheads="1"/>
          </p:cNvSpPr>
          <p:nvPr/>
        </p:nvSpPr>
        <p:spPr bwMode="auto">
          <a:xfrm>
            <a:off x="6761163" y="5846763"/>
            <a:ext cx="1465262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800">
                <a:latin typeface="Arial" panose="020B0604020202020204" pitchFamily="34" charset="0"/>
              </a:rPr>
              <a:t>υπολογιστής</a:t>
            </a:r>
            <a:endParaRPr lang="en-AU" altLang="el-GR" sz="1800">
              <a:latin typeface="Arial" panose="020B0604020202020204" pitchFamily="34" charset="0"/>
            </a:endParaRPr>
          </a:p>
        </p:txBody>
      </p:sp>
      <p:sp>
        <p:nvSpPr>
          <p:cNvPr id="41997" name="AutoShape 35"/>
          <p:cNvSpPr>
            <a:spLocks noChangeArrowheads="1"/>
          </p:cNvSpPr>
          <p:nvPr/>
        </p:nvSpPr>
        <p:spPr bwMode="auto">
          <a:xfrm>
            <a:off x="2640013" y="4552950"/>
            <a:ext cx="977900" cy="596900"/>
          </a:xfrm>
          <a:prstGeom prst="rightArrow">
            <a:avLst>
              <a:gd name="adj1" fmla="val 50000"/>
              <a:gd name="adj2" fmla="val 81922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1998" name="AutoShape 36"/>
          <p:cNvSpPr>
            <a:spLocks noChangeArrowheads="1"/>
          </p:cNvSpPr>
          <p:nvPr/>
        </p:nvSpPr>
        <p:spPr bwMode="auto">
          <a:xfrm>
            <a:off x="5194300" y="4552950"/>
            <a:ext cx="977900" cy="596900"/>
          </a:xfrm>
          <a:prstGeom prst="rightArrow">
            <a:avLst>
              <a:gd name="adj1" fmla="val 50000"/>
              <a:gd name="adj2" fmla="val 81922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1999" name="AutoShape 37"/>
          <p:cNvSpPr>
            <a:spLocks noChangeArrowheads="1"/>
          </p:cNvSpPr>
          <p:nvPr/>
        </p:nvSpPr>
        <p:spPr bwMode="auto">
          <a:xfrm>
            <a:off x="5867400" y="1905000"/>
            <a:ext cx="1295400" cy="304800"/>
          </a:xfrm>
          <a:prstGeom prst="roundRect">
            <a:avLst>
              <a:gd name="adj" fmla="val 37495"/>
            </a:avLst>
          </a:pr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600"/>
              <a:t>Εκτέλεση</a:t>
            </a:r>
            <a:endParaRPr lang="en-AU" altLang="el-GR" sz="1600"/>
          </a:p>
        </p:txBody>
      </p:sp>
      <p:grpSp>
        <p:nvGrpSpPr>
          <p:cNvPr id="42000" name="Group 38"/>
          <p:cNvGrpSpPr>
            <a:grpSpLocks/>
          </p:cNvGrpSpPr>
          <p:nvPr/>
        </p:nvGrpSpPr>
        <p:grpSpPr bwMode="auto">
          <a:xfrm>
            <a:off x="4267200" y="1447800"/>
            <a:ext cx="1219200" cy="1905000"/>
            <a:chOff x="2212" y="1636"/>
            <a:chExt cx="952" cy="1384"/>
          </a:xfrm>
        </p:grpSpPr>
        <p:sp>
          <p:nvSpPr>
            <p:cNvPr id="42010" name="Rectangle 39"/>
            <p:cNvSpPr>
              <a:spLocks noChangeArrowheads="1"/>
            </p:cNvSpPr>
            <p:nvPr/>
          </p:nvSpPr>
          <p:spPr bwMode="auto">
            <a:xfrm>
              <a:off x="2212" y="1636"/>
              <a:ext cx="952" cy="13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buClr>
                  <a:schemeClr val="tx1"/>
                </a:buClr>
                <a:buFont typeface="Monotype Sorts" charset="2"/>
                <a:buNone/>
              </a:pPr>
              <a:endParaRPr lang="el-GR" altLang="el-GR" sz="2400">
                <a:solidFill>
                  <a:schemeClr val="tx2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42011" name="Group 40"/>
            <p:cNvGrpSpPr>
              <a:grpSpLocks/>
            </p:cNvGrpSpPr>
            <p:nvPr/>
          </p:nvGrpSpPr>
          <p:grpSpPr bwMode="auto">
            <a:xfrm>
              <a:off x="2338" y="1806"/>
              <a:ext cx="781" cy="968"/>
              <a:chOff x="2338" y="1806"/>
              <a:chExt cx="781" cy="968"/>
            </a:xfrm>
          </p:grpSpPr>
          <p:sp>
            <p:nvSpPr>
              <p:cNvPr id="42012" name="Rectangle 41"/>
              <p:cNvSpPr>
                <a:spLocks noChangeArrowheads="1"/>
              </p:cNvSpPr>
              <p:nvPr/>
            </p:nvSpPr>
            <p:spPr bwMode="auto">
              <a:xfrm>
                <a:off x="2338" y="1806"/>
                <a:ext cx="781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6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  <p:sp>
            <p:nvSpPr>
              <p:cNvPr id="42013" name="Rectangle 42"/>
              <p:cNvSpPr>
                <a:spLocks noChangeArrowheads="1"/>
              </p:cNvSpPr>
              <p:nvPr/>
            </p:nvSpPr>
            <p:spPr bwMode="auto">
              <a:xfrm>
                <a:off x="2338" y="1950"/>
                <a:ext cx="781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6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  <p:sp>
            <p:nvSpPr>
              <p:cNvPr id="42014" name="Rectangle 43"/>
              <p:cNvSpPr>
                <a:spLocks noChangeArrowheads="1"/>
              </p:cNvSpPr>
              <p:nvPr/>
            </p:nvSpPr>
            <p:spPr bwMode="auto">
              <a:xfrm>
                <a:off x="2338" y="2094"/>
                <a:ext cx="781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6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  <p:sp>
            <p:nvSpPr>
              <p:cNvPr id="42015" name="Rectangle 44"/>
              <p:cNvSpPr>
                <a:spLocks noChangeArrowheads="1"/>
              </p:cNvSpPr>
              <p:nvPr/>
            </p:nvSpPr>
            <p:spPr bwMode="auto">
              <a:xfrm>
                <a:off x="2338" y="2238"/>
                <a:ext cx="781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6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  <p:sp>
            <p:nvSpPr>
              <p:cNvPr id="42016" name="Rectangle 45"/>
              <p:cNvSpPr>
                <a:spLocks noChangeArrowheads="1"/>
              </p:cNvSpPr>
              <p:nvPr/>
            </p:nvSpPr>
            <p:spPr bwMode="auto">
              <a:xfrm>
                <a:off x="2338" y="2381"/>
                <a:ext cx="781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6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  <p:sp>
            <p:nvSpPr>
              <p:cNvPr id="42017" name="Rectangle 46"/>
              <p:cNvSpPr>
                <a:spLocks noChangeArrowheads="1"/>
              </p:cNvSpPr>
              <p:nvPr/>
            </p:nvSpPr>
            <p:spPr bwMode="auto">
              <a:xfrm>
                <a:off x="2338" y="2525"/>
                <a:ext cx="781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7" tIns="44450" rIns="90487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•"/>
                  <a:defRPr sz="3200">
                    <a:solidFill>
                      <a:srgbClr val="000000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AU" altLang="el-GR" sz="1600" b="1">
                    <a:solidFill>
                      <a:schemeClr val="tx1"/>
                    </a:solidFill>
                    <a:latin typeface="Geneva" charset="0"/>
                  </a:rPr>
                  <a:t>010101</a:t>
                </a:r>
              </a:p>
            </p:txBody>
          </p:sp>
        </p:grpSp>
      </p:grpSp>
      <p:sp>
        <p:nvSpPr>
          <p:cNvPr id="42001" name="Rectangle 48"/>
          <p:cNvSpPr>
            <a:spLocks noChangeArrowheads="1"/>
          </p:cNvSpPr>
          <p:nvPr/>
        </p:nvSpPr>
        <p:spPr bwMode="auto">
          <a:xfrm>
            <a:off x="6553200" y="4191000"/>
            <a:ext cx="1128713" cy="1219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grpSp>
        <p:nvGrpSpPr>
          <p:cNvPr id="42002" name="Group 49"/>
          <p:cNvGrpSpPr>
            <a:grpSpLocks/>
          </p:cNvGrpSpPr>
          <p:nvPr/>
        </p:nvGrpSpPr>
        <p:grpSpPr bwMode="auto">
          <a:xfrm>
            <a:off x="6629400" y="4264025"/>
            <a:ext cx="904875" cy="1146175"/>
            <a:chOff x="4106" y="1828"/>
            <a:chExt cx="570" cy="722"/>
          </a:xfrm>
        </p:grpSpPr>
        <p:sp>
          <p:nvSpPr>
            <p:cNvPr id="42005" name="Rectangle 50"/>
            <p:cNvSpPr>
              <a:spLocks noChangeArrowheads="1"/>
            </p:cNvSpPr>
            <p:nvPr/>
          </p:nvSpPr>
          <p:spPr bwMode="auto">
            <a:xfrm>
              <a:off x="4106" y="1828"/>
              <a:ext cx="570" cy="1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400" b="1">
                  <a:solidFill>
                    <a:schemeClr val="tx1"/>
                  </a:solidFill>
                  <a:latin typeface="Geneva" charset="0"/>
                </a:rPr>
                <a:t>010101</a:t>
              </a:r>
            </a:p>
          </p:txBody>
        </p:sp>
        <p:sp>
          <p:nvSpPr>
            <p:cNvPr id="42006" name="Rectangle 51"/>
            <p:cNvSpPr>
              <a:spLocks noChangeArrowheads="1"/>
            </p:cNvSpPr>
            <p:nvPr/>
          </p:nvSpPr>
          <p:spPr bwMode="auto">
            <a:xfrm>
              <a:off x="4106" y="1959"/>
              <a:ext cx="570" cy="1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400" b="1">
                  <a:solidFill>
                    <a:schemeClr val="tx1"/>
                  </a:solidFill>
                  <a:latin typeface="Geneva" charset="0"/>
                </a:rPr>
                <a:t>010101</a:t>
              </a:r>
            </a:p>
          </p:txBody>
        </p:sp>
        <p:sp>
          <p:nvSpPr>
            <p:cNvPr id="42007" name="Rectangle 52"/>
            <p:cNvSpPr>
              <a:spLocks noChangeArrowheads="1"/>
            </p:cNvSpPr>
            <p:nvPr/>
          </p:nvSpPr>
          <p:spPr bwMode="auto">
            <a:xfrm>
              <a:off x="4106" y="2091"/>
              <a:ext cx="570" cy="1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400" b="1">
                  <a:solidFill>
                    <a:schemeClr val="tx1"/>
                  </a:solidFill>
                  <a:latin typeface="Geneva" charset="0"/>
                </a:rPr>
                <a:t>010101</a:t>
              </a:r>
            </a:p>
          </p:txBody>
        </p:sp>
        <p:sp>
          <p:nvSpPr>
            <p:cNvPr id="42008" name="Rectangle 53"/>
            <p:cNvSpPr>
              <a:spLocks noChangeArrowheads="1"/>
            </p:cNvSpPr>
            <p:nvPr/>
          </p:nvSpPr>
          <p:spPr bwMode="auto">
            <a:xfrm>
              <a:off x="4106" y="2222"/>
              <a:ext cx="570" cy="1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400" b="1">
                  <a:solidFill>
                    <a:schemeClr val="tx1"/>
                  </a:solidFill>
                  <a:latin typeface="Geneva" charset="0"/>
                </a:rPr>
                <a:t>010101</a:t>
              </a:r>
            </a:p>
          </p:txBody>
        </p:sp>
        <p:sp>
          <p:nvSpPr>
            <p:cNvPr id="42009" name="Rectangle 54"/>
            <p:cNvSpPr>
              <a:spLocks noChangeArrowheads="1"/>
            </p:cNvSpPr>
            <p:nvPr/>
          </p:nvSpPr>
          <p:spPr bwMode="auto">
            <a:xfrm>
              <a:off x="4106" y="2354"/>
              <a:ext cx="570" cy="1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Char char="•"/>
                <a:defRPr sz="3200">
                  <a:solidFill>
                    <a:srgbClr val="000000"/>
                  </a:solidFill>
                  <a:latin typeface="Helvetica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l-GR" sz="1400" b="1">
                  <a:solidFill>
                    <a:schemeClr val="tx1"/>
                  </a:solidFill>
                  <a:latin typeface="Geneva" charset="0"/>
                </a:rPr>
                <a:t>010101</a:t>
              </a:r>
            </a:p>
          </p:txBody>
        </p:sp>
      </p:grpSp>
      <p:sp>
        <p:nvSpPr>
          <p:cNvPr id="42003" name="AutoShape 55"/>
          <p:cNvSpPr>
            <a:spLocks noChangeArrowheads="1"/>
          </p:cNvSpPr>
          <p:nvPr/>
        </p:nvSpPr>
        <p:spPr bwMode="auto">
          <a:xfrm rot="1206839">
            <a:off x="5486400" y="2590800"/>
            <a:ext cx="977900" cy="596900"/>
          </a:xfrm>
          <a:prstGeom prst="rightArrow">
            <a:avLst>
              <a:gd name="adj1" fmla="val 50000"/>
              <a:gd name="adj2" fmla="val 81922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2004" name="Rectangle 56"/>
          <p:cNvSpPr>
            <a:spLocks noChangeArrowheads="1"/>
          </p:cNvSpPr>
          <p:nvPr/>
        </p:nvSpPr>
        <p:spPr bwMode="auto">
          <a:xfrm>
            <a:off x="1371600" y="1600200"/>
            <a:ext cx="3048000" cy="91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800">
                <a:latin typeface="Arial" panose="020B0604020202020204" pitchFamily="34" charset="0"/>
              </a:rPr>
              <a:t>Διερμηνέας </a:t>
            </a:r>
            <a:r>
              <a:rPr lang="en-AU" altLang="el-GR" sz="1800">
                <a:latin typeface="Arial" panose="020B0604020202020204" pitchFamily="34" charset="0"/>
              </a:rPr>
              <a:t>java 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Arial" panose="020B0604020202020204" pitchFamily="34" charset="0"/>
              </a:rPr>
              <a:t>interpreter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  <a:endParaRPr lang="en-AU" altLang="el-GR" sz="1600">
              <a:solidFill>
                <a:srgbClr val="FF66FF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>
                <a:latin typeface="Arial" panose="020B0604020202020204" pitchFamily="34" charset="0"/>
              </a:rPr>
              <a:t>(virtual machine)</a:t>
            </a:r>
            <a:endParaRPr lang="el-GR" altLang="el-GR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800">
                <a:latin typeface="Arial" panose="020B0604020202020204" pitchFamily="34" charset="0"/>
              </a:rPr>
              <a:t>Κώδικας </a:t>
            </a:r>
            <a:r>
              <a:rPr lang="en-AU" altLang="el-GR" sz="1800">
                <a:latin typeface="Arial" panose="020B0604020202020204" pitchFamily="34" charset="0"/>
              </a:rPr>
              <a:t>java 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Arial" panose="020B0604020202020204" pitchFamily="34" charset="0"/>
              </a:rPr>
              <a:t>bytecode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  <a:endParaRPr lang="en-AU" altLang="el-GR" sz="1600">
              <a:solidFill>
                <a:srgbClr val="FF66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Ανασκόπηση</a:t>
            </a:r>
            <a:r>
              <a:rPr lang="en-AU" altLang="el-GR" sz="3600"/>
              <a:t>: </a:t>
            </a:r>
            <a:r>
              <a:rPr lang="el-GR" altLang="el-GR" sz="3600"/>
              <a:t>Μέθοδοι</a:t>
            </a:r>
            <a:endParaRPr lang="en-AU" altLang="el-GR" sz="3600">
              <a:solidFill>
                <a:srgbClr val="0000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l-GR" altLang="el-GR" sz="2400" dirty="0">
                <a:latin typeface="Arial" panose="020B0604020202020204" pitchFamily="34" charset="0"/>
              </a:rPr>
              <a:t>Ένα αντικείμενο μπορεί να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καλέσει μια μέθοδο </a:t>
            </a:r>
            <a:r>
              <a:rPr lang="el-GR" altLang="el-GR" sz="2400" dirty="0">
                <a:latin typeface="Arial" panose="020B0604020202020204" pitchFamily="34" charset="0"/>
              </a:rPr>
              <a:t>ενός αλλού αντικειμένου </a:t>
            </a:r>
          </a:p>
          <a:p>
            <a:pPr>
              <a:buFontTx/>
              <a:buNone/>
            </a:pPr>
            <a:endParaRPr lang="el-GR" altLang="el-GR" sz="800" dirty="0">
              <a:latin typeface="Arial" panose="020B0604020202020204" pitchFamily="34" charset="0"/>
            </a:endParaRPr>
          </a:p>
          <a:p>
            <a:r>
              <a:rPr lang="el-GR" altLang="el-GR" sz="2400" dirty="0">
                <a:latin typeface="Arial" panose="020B0604020202020204" pitchFamily="34" charset="0"/>
              </a:rPr>
              <a:t>Οι μέθοδοι «έχουν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επιπτώσεις</a:t>
            </a:r>
            <a:r>
              <a:rPr lang="el-GR" altLang="el-GR" sz="2400" dirty="0">
                <a:latin typeface="Arial" panose="020B0604020202020204" pitchFamily="34" charset="0"/>
              </a:rPr>
              <a:t>»: είτε αλλάζουν την κατάσταση του αντικείμενου ή επιστρέφουν πληροφορίες</a:t>
            </a:r>
          </a:p>
          <a:p>
            <a:endParaRPr lang="en-AU" altLang="el-GR" sz="800" dirty="0">
              <a:latin typeface="Arial" panose="020B0604020202020204" pitchFamily="34" charset="0"/>
            </a:endParaRPr>
          </a:p>
          <a:p>
            <a:r>
              <a:rPr lang="el-GR" altLang="el-GR" sz="2400" dirty="0">
                <a:latin typeface="Arial" panose="020B0604020202020204" pitchFamily="34" charset="0"/>
              </a:rPr>
              <a:t>Οι μέθοδοι μπορεί να έχουν </a:t>
            </a:r>
            <a:r>
              <a:rPr lang="el-GR" altLang="el-GR" sz="2400" b="1" dirty="0">
                <a:solidFill>
                  <a:srgbClr val="0070C0"/>
                </a:solidFill>
                <a:latin typeface="Arial" panose="020B0604020202020204" pitchFamily="34" charset="0"/>
              </a:rPr>
              <a:t>παραμέτρους</a:t>
            </a:r>
          </a:p>
          <a:p>
            <a:endParaRPr lang="el-GR" altLang="el-GR" sz="800" b="1" dirty="0">
              <a:latin typeface="Arial" panose="020B0604020202020204" pitchFamily="34" charset="0"/>
            </a:endParaRPr>
          </a:p>
          <a:p>
            <a:r>
              <a:rPr lang="el-GR" altLang="el-GR" sz="2400" dirty="0">
                <a:latin typeface="Arial" panose="020B0604020202020204" pitchFamily="34" charset="0"/>
              </a:rPr>
              <a:t>Οι παράμετροι έχουν </a:t>
            </a:r>
            <a:r>
              <a:rPr lang="el-GR" altLang="el-GR" sz="2400" b="1" dirty="0">
                <a:solidFill>
                  <a:srgbClr val="0070C0"/>
                </a:solidFill>
                <a:latin typeface="Arial" panose="020B0604020202020204" pitchFamily="34" charset="0"/>
              </a:rPr>
              <a:t>τύπους</a:t>
            </a:r>
            <a:r>
              <a:rPr lang="el-GR" altLang="el-GR" sz="2400" b="1" dirty="0">
                <a:latin typeface="Arial" panose="020B0604020202020204" pitchFamily="34" charset="0"/>
              </a:rPr>
              <a:t> </a:t>
            </a:r>
          </a:p>
          <a:p>
            <a:pPr>
              <a:buFontTx/>
              <a:buNone/>
            </a:pPr>
            <a:endParaRPr lang="en-AU" altLang="el-GR" sz="24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Ανασκόπηση: Κλάσεις</a:t>
            </a:r>
            <a:endParaRPr lang="en-AU" altLang="el-GR" sz="3600">
              <a:solidFill>
                <a:srgbClr val="000000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l-GR" altLang="el-GR" sz="2400" dirty="0">
                <a:latin typeface="Arial" panose="020B0604020202020204" pitchFamily="34" charset="0"/>
              </a:rPr>
              <a:t>Οι κλάσεις καθορίζουν την μορφή των αντικειμένων: προσδιορίζουν τις μεθόδους και τα πεδία δεδομένων</a:t>
            </a:r>
          </a:p>
          <a:p>
            <a:pPr>
              <a:buFontTx/>
              <a:buNone/>
            </a:pPr>
            <a:endParaRPr lang="en-AU" altLang="el-GR" sz="800" dirty="0">
              <a:latin typeface="Arial" panose="020B0604020202020204" pitchFamily="34" charset="0"/>
            </a:endParaRPr>
          </a:p>
          <a:p>
            <a:r>
              <a:rPr lang="el-GR" altLang="el-GR" sz="2400" dirty="0">
                <a:latin typeface="Arial" panose="020B0604020202020204" pitchFamily="34" charset="0"/>
              </a:rPr>
              <a:t>Οι κλάσεις ορίζονται από πηγαίο κώδικα </a:t>
            </a:r>
            <a:r>
              <a:rPr lang="en-AU" altLang="el-GR" sz="2400" dirty="0">
                <a:latin typeface="Arial" panose="020B0604020202020204" pitchFamily="34" charset="0"/>
              </a:rPr>
              <a:t>Java </a:t>
            </a:r>
            <a:endParaRPr lang="el-GR" altLang="el-GR" sz="2400" dirty="0">
              <a:latin typeface="Arial" panose="020B0604020202020204" pitchFamily="34" charset="0"/>
            </a:endParaRPr>
          </a:p>
          <a:p>
            <a:pPr>
              <a:buFontTx/>
              <a:buNone/>
            </a:pPr>
            <a:endParaRPr lang="el-GR" altLang="el-GR" sz="800" dirty="0">
              <a:latin typeface="Arial" panose="020B0604020202020204" pitchFamily="34" charset="0"/>
            </a:endParaRPr>
          </a:p>
          <a:p>
            <a:r>
              <a:rPr lang="el-GR" altLang="el-GR" sz="2400" dirty="0">
                <a:latin typeface="Arial" panose="020B0604020202020204" pitchFamily="34" charset="0"/>
              </a:rPr>
              <a:t>«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Προγραμματισμός</a:t>
            </a:r>
            <a:r>
              <a:rPr lang="el-GR" altLang="el-GR" sz="2400" dirty="0">
                <a:latin typeface="Arial" panose="020B0604020202020204" pitchFamily="34" charset="0"/>
              </a:rPr>
              <a:t>» είναι ο σχεδιασμός του πηγαίου κώδικα των κλάσεων</a:t>
            </a:r>
            <a:endParaRPr lang="en-AU" altLang="el-GR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1DB5CBE9-D3B4-03E6-5948-FACA26E60702}"/>
              </a:ext>
            </a:extLst>
          </p:cNvPr>
          <p:cNvSpPr/>
          <p:nvPr/>
        </p:nvSpPr>
        <p:spPr bwMode="auto">
          <a:xfrm>
            <a:off x="1295400" y="1371600"/>
            <a:ext cx="6732984" cy="3533775"/>
          </a:xfrm>
          <a:prstGeom prst="roundRect">
            <a:avLst>
              <a:gd name="adj" fmla="val 5297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non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Η ανατομία μίας κλάσης</a:t>
            </a:r>
            <a:endParaRPr lang="en-AU" altLang="el-GR" sz="3600">
              <a:solidFill>
                <a:srgbClr val="000000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117B21E-DB85-5EBB-CEF5-4D474ADCDCEE}"/>
              </a:ext>
            </a:extLst>
          </p:cNvPr>
          <p:cNvSpPr/>
          <p:nvPr/>
        </p:nvSpPr>
        <p:spPr bwMode="auto">
          <a:xfrm>
            <a:off x="1763688" y="2276872"/>
            <a:ext cx="6084912" cy="2340000"/>
          </a:xfrm>
          <a:prstGeom prst="roundRect">
            <a:avLst>
              <a:gd name="adj" fmla="val 7357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2D4910BD-FC91-244D-6CC8-CC02C6FA5CA6}"/>
              </a:ext>
            </a:extLst>
          </p:cNvPr>
          <p:cNvSpPr/>
          <p:nvPr/>
        </p:nvSpPr>
        <p:spPr bwMode="auto">
          <a:xfrm>
            <a:off x="2123728" y="3068960"/>
            <a:ext cx="5616624" cy="576064"/>
          </a:xfrm>
          <a:prstGeom prst="roundRect">
            <a:avLst>
              <a:gd name="adj" fmla="val 2147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B4BC1CCC-617F-0A47-FDD0-1B3C9C06024A}"/>
              </a:ext>
            </a:extLst>
          </p:cNvPr>
          <p:cNvSpPr/>
          <p:nvPr/>
        </p:nvSpPr>
        <p:spPr bwMode="auto">
          <a:xfrm>
            <a:off x="2123728" y="3940161"/>
            <a:ext cx="5616624" cy="576064"/>
          </a:xfrm>
          <a:prstGeom prst="roundRect">
            <a:avLst>
              <a:gd name="adj" fmla="val 2147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295400" y="1371600"/>
            <a:ext cx="6629400" cy="3533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l-GR" altLang="el-GR" sz="2400" i="1" dirty="0">
                <a:solidFill>
                  <a:schemeClr val="tx2"/>
                </a:solidFill>
                <a:latin typeface="Times" panose="02020603050405020304" pitchFamily="18" charset="0"/>
              </a:rPr>
              <a:t>όνομα-κλάσης </a:t>
            </a:r>
            <a:r>
              <a:rPr lang="el-GR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[</a:t>
            </a:r>
            <a:r>
              <a:rPr lang="en-AU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class-name</a:t>
            </a:r>
            <a:r>
              <a:rPr lang="el-GR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]</a:t>
            </a:r>
            <a:endParaRPr lang="en-AU" altLang="el-GR" sz="1600" dirty="0">
              <a:solidFill>
                <a:srgbClr val="FF66FF"/>
              </a:solidFill>
              <a:latin typeface="Times" panose="02020603050405020304" pitchFamily="18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{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  <a:r>
              <a:rPr lang="el-GR" altLang="el-GR" sz="2400" i="1" dirty="0">
                <a:solidFill>
                  <a:schemeClr val="tx2"/>
                </a:solidFill>
                <a:latin typeface="Times" panose="02020603050405020304" pitchFamily="18" charset="0"/>
              </a:rPr>
              <a:t>πεδία </a:t>
            </a:r>
            <a:r>
              <a:rPr lang="el-GR" altLang="el-GR" sz="2000" i="1" dirty="0">
                <a:solidFill>
                  <a:schemeClr val="tx2"/>
                </a:solidFill>
                <a:latin typeface="Times" panose="02020603050405020304" pitchFamily="18" charset="0"/>
              </a:rPr>
              <a:t>(δεδομένα στιγμιότυπου)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l-GR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[</a:t>
            </a:r>
            <a:r>
              <a:rPr lang="en-AU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fields (instance data)]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400" i="1" dirty="0">
              <a:solidFill>
                <a:schemeClr val="tx2"/>
              </a:solidFill>
              <a:latin typeface="Times" panose="02020603050405020304" pitchFamily="18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i="1" dirty="0">
                <a:solidFill>
                  <a:schemeClr val="tx2"/>
                </a:solidFill>
                <a:latin typeface="Times" panose="02020603050405020304" pitchFamily="18" charset="0"/>
              </a:rPr>
              <a:t>	</a:t>
            </a:r>
            <a:r>
              <a:rPr lang="el-GR" altLang="el-GR" sz="2400" i="1" dirty="0">
                <a:solidFill>
                  <a:schemeClr val="tx2"/>
                </a:solidFill>
                <a:latin typeface="Times" panose="02020603050405020304" pitchFamily="18" charset="0"/>
              </a:rPr>
              <a:t>κατασκευαστές </a:t>
            </a:r>
            <a:r>
              <a:rPr lang="en-AU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[constructor(s)]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400" i="1" dirty="0">
              <a:solidFill>
                <a:schemeClr val="tx2"/>
              </a:solidFill>
              <a:latin typeface="Times" panose="02020603050405020304" pitchFamily="18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i="1" dirty="0">
                <a:solidFill>
                  <a:schemeClr val="tx2"/>
                </a:solidFill>
                <a:latin typeface="Times" panose="02020603050405020304" pitchFamily="18" charset="0"/>
              </a:rPr>
              <a:t>	</a:t>
            </a:r>
            <a:r>
              <a:rPr lang="el-GR" altLang="el-GR" sz="2400" i="1" dirty="0">
                <a:solidFill>
                  <a:schemeClr val="tx2"/>
                </a:solidFill>
                <a:latin typeface="Times" panose="02020603050405020304" pitchFamily="18" charset="0"/>
              </a:rPr>
              <a:t>μέθοδοι </a:t>
            </a:r>
            <a:r>
              <a:rPr lang="el-GR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[</a:t>
            </a:r>
            <a:r>
              <a:rPr lang="en-AU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methods</a:t>
            </a:r>
            <a:r>
              <a:rPr lang="el-GR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]</a:t>
            </a:r>
            <a:endParaRPr lang="en-AU" altLang="el-GR" sz="1600" dirty="0">
              <a:solidFill>
                <a:srgbClr val="FF66FF"/>
              </a:solidFill>
              <a:latin typeface="Times" panose="02020603050405020304" pitchFamily="18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D4E4725-700F-970F-DE72-49BCEE0ECAEB}"/>
              </a:ext>
            </a:extLst>
          </p:cNvPr>
          <p:cNvSpPr/>
          <p:nvPr/>
        </p:nvSpPr>
        <p:spPr bwMode="auto">
          <a:xfrm>
            <a:off x="3048000" y="447466"/>
            <a:ext cx="5858128" cy="586080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BD2FEF3A-C9B1-05CB-1B85-2647FBB2AE3C}"/>
              </a:ext>
            </a:extLst>
          </p:cNvPr>
          <p:cNvSpPr/>
          <p:nvPr/>
        </p:nvSpPr>
        <p:spPr bwMode="auto">
          <a:xfrm>
            <a:off x="3563886" y="784649"/>
            <a:ext cx="5220000" cy="531000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5358F822-0EA6-0126-6942-455B0E2B15AE}"/>
              </a:ext>
            </a:extLst>
          </p:cNvPr>
          <p:cNvSpPr/>
          <p:nvPr/>
        </p:nvSpPr>
        <p:spPr bwMode="auto">
          <a:xfrm>
            <a:off x="3633679" y="4032340"/>
            <a:ext cx="5112295" cy="2060956"/>
          </a:xfrm>
          <a:prstGeom prst="roundRect">
            <a:avLst>
              <a:gd name="adj" fmla="val 560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0EFBE0DB-D1A9-4F5D-BD09-E54F6B7AE338}"/>
              </a:ext>
            </a:extLst>
          </p:cNvPr>
          <p:cNvSpPr/>
          <p:nvPr/>
        </p:nvSpPr>
        <p:spPr bwMode="auto">
          <a:xfrm>
            <a:off x="3633679" y="1593941"/>
            <a:ext cx="5112295" cy="2344690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 dirty="0"/>
              <a:t>Μια κλάση</a:t>
            </a:r>
            <a:endParaRPr lang="en-AU" altLang="el-GR" sz="3600" dirty="0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A0421893-3498-F96D-3958-926BC0885664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4133717" y="2996674"/>
            <a:ext cx="4444088" cy="728084"/>
          </a:xfrm>
          <a:prstGeom prst="rect">
            <a:avLst/>
          </a:prstGeom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F5C300BD-2AC6-2F2A-2586-4F9AC867F400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4133717" y="5190823"/>
            <a:ext cx="4444088" cy="728084"/>
          </a:xfrm>
          <a:prstGeom prst="rect">
            <a:avLst/>
          </a:prstGeom>
        </p:spPr>
      </p:pic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048000" y="457200"/>
            <a:ext cx="5858128" cy="5943678"/>
          </a:xfrm>
          <a:custGeom>
            <a:avLst/>
            <a:gdLst>
              <a:gd name="connsiteX0" fmla="*/ 0 w 5844480"/>
              <a:gd name="connsiteY0" fmla="*/ 0 h 6066789"/>
              <a:gd name="connsiteX1" fmla="*/ 5844480 w 5844480"/>
              <a:gd name="connsiteY1" fmla="*/ 0 h 6066789"/>
              <a:gd name="connsiteX2" fmla="*/ 5844480 w 5844480"/>
              <a:gd name="connsiteY2" fmla="*/ 6066789 h 6066789"/>
              <a:gd name="connsiteX3" fmla="*/ 0 w 5844480"/>
              <a:gd name="connsiteY3" fmla="*/ 6066789 h 6066789"/>
              <a:gd name="connsiteX4" fmla="*/ 0 w 5844480"/>
              <a:gd name="connsiteY4" fmla="*/ 0 h 6066789"/>
              <a:gd name="connsiteX0" fmla="*/ 0 w 5858128"/>
              <a:gd name="connsiteY0" fmla="*/ 0 h 6066789"/>
              <a:gd name="connsiteX1" fmla="*/ 5844480 w 5858128"/>
              <a:gd name="connsiteY1" fmla="*/ 0 h 6066789"/>
              <a:gd name="connsiteX2" fmla="*/ 5858128 w 5858128"/>
              <a:gd name="connsiteY2" fmla="*/ 5821130 h 6066789"/>
              <a:gd name="connsiteX3" fmla="*/ 0 w 5858128"/>
              <a:gd name="connsiteY3" fmla="*/ 6066789 h 6066789"/>
              <a:gd name="connsiteX4" fmla="*/ 0 w 5858128"/>
              <a:gd name="connsiteY4" fmla="*/ 0 h 6066789"/>
              <a:gd name="connsiteX0" fmla="*/ 0 w 5858128"/>
              <a:gd name="connsiteY0" fmla="*/ 0 h 5821130"/>
              <a:gd name="connsiteX1" fmla="*/ 5844480 w 5858128"/>
              <a:gd name="connsiteY1" fmla="*/ 0 h 5821130"/>
              <a:gd name="connsiteX2" fmla="*/ 5858128 w 5858128"/>
              <a:gd name="connsiteY2" fmla="*/ 5821130 h 5821130"/>
              <a:gd name="connsiteX3" fmla="*/ 13647 w 5858128"/>
              <a:gd name="connsiteY3" fmla="*/ 5821130 h 5821130"/>
              <a:gd name="connsiteX4" fmla="*/ 0 w 5858128"/>
              <a:gd name="connsiteY4" fmla="*/ 0 h 5821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58128" h="5821130">
                <a:moveTo>
                  <a:pt x="0" y="0"/>
                </a:moveTo>
                <a:lnTo>
                  <a:pt x="5844480" y="0"/>
                </a:lnTo>
                <a:cubicBezTo>
                  <a:pt x="5849029" y="1940377"/>
                  <a:pt x="5853579" y="3880753"/>
                  <a:pt x="5858128" y="5821130"/>
                </a:cubicBezTo>
                <a:lnTo>
                  <a:pt x="13647" y="5821130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Timer</a:t>
            </a:r>
            <a:b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AU" altLang="el-GR" sz="16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hours;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AU" altLang="el-GR" sz="16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 </a:t>
            </a:r>
            <a:r>
              <a:rPr lang="en-AU" altLang="el-GR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minutes;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AU" altLang="el-GR" sz="16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seconds;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endParaRPr lang="en-AU" altLang="el-GR" sz="1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AU" altLang="el-GR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* Construct a timer object initialised 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	 * to 0:00:00.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*/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AU" altLang="el-GR" sz="16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Timer()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{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hours = 0;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minutes = 0;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seconds = 0;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endParaRPr lang="en-AU" altLang="el-GR" sz="1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AU" altLang="el-GR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* Return the current time of this timer.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*/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public String </a:t>
            </a:r>
            <a:r>
              <a:rPr lang="en-AU" altLang="el-GR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getTime</a:t>
            </a: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{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AU" altLang="el-GR" sz="16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hours + </a:t>
            </a:r>
            <a:r>
              <a:rPr lang="en-AU" altLang="el-GR" sz="16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“:”</a:t>
            </a: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minutes + </a:t>
            </a:r>
            <a:r>
              <a:rPr lang="en-AU" altLang="el-GR" sz="16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“:”</a:t>
            </a: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seconds;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defTabSz="540000"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37F1FA96-BA09-1DDD-429A-39BC901B54F9}"/>
              </a:ext>
            </a:extLst>
          </p:cNvPr>
          <p:cNvSpPr/>
          <p:nvPr/>
        </p:nvSpPr>
        <p:spPr bwMode="auto">
          <a:xfrm>
            <a:off x="438420" y="1298576"/>
            <a:ext cx="3701532" cy="147955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Το όνομα της κλάσης </a:t>
            </a:r>
            <a:endParaRPr lang="en-AU" altLang="el-GR" sz="3600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533400" y="1524000"/>
            <a:ext cx="6629400" cy="1225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Timer</a:t>
            </a:r>
            <a:b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...</a:t>
            </a:r>
          </a:p>
          <a:p>
            <a:pPr>
              <a:lnSpc>
                <a:spcPct val="7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838200" y="3733800"/>
            <a:ext cx="7760137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Το όνομα της κλάσης είναι ένας </a:t>
            </a:r>
            <a:r>
              <a:rPr lang="el-GR" altLang="el-GR" sz="2400" b="1" dirty="0">
                <a:solidFill>
                  <a:srgbClr val="0070C0"/>
                </a:solidFill>
                <a:latin typeface="Arial" panose="020B0604020202020204" pitchFamily="34" charset="0"/>
              </a:rPr>
              <a:t>προσδιοριστής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l-GR" altLang="el-GR" sz="1600" dirty="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 dirty="0">
                <a:solidFill>
                  <a:srgbClr val="FF66FF"/>
                </a:solidFill>
                <a:latin typeface="Arial" panose="020B0604020202020204" pitchFamily="34" charset="0"/>
              </a:rPr>
              <a:t>identifier</a:t>
            </a:r>
            <a:r>
              <a:rPr lang="el-GR" altLang="el-GR" sz="1600" dirty="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  <a:endParaRPr lang="en-AU" altLang="el-GR" sz="1600" dirty="0">
              <a:solidFill>
                <a:srgbClr val="FF66FF"/>
              </a:solidFill>
              <a:latin typeface="Arial" panose="020B0604020202020204" pitchFamily="34" charset="0"/>
            </a:endParaRP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 flipV="1">
            <a:off x="2133600" y="1828800"/>
            <a:ext cx="685800" cy="18288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762000" y="4419600"/>
            <a:ext cx="7862888" cy="170815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dirty="0" err="1">
                <a:solidFill>
                  <a:schemeClr val="tx2"/>
                </a:solidFill>
                <a:latin typeface="Arial" panose="020B0604020202020204" pitchFamily="34" charset="0"/>
              </a:rPr>
              <a:t>Ενας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προσδιοριστής</a:t>
            </a: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Java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:</a:t>
            </a: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</a:pP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περιέχει μόνο γράμματα, ψηφία, και τους χαρακτήρες</a:t>
            </a:r>
            <a:b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 </a:t>
            </a:r>
            <a:r>
              <a:rPr lang="el-GR" altLang="el-GR" sz="2400" dirty="0">
                <a:solidFill>
                  <a:srgbClr val="00B050"/>
                </a:solidFill>
                <a:latin typeface="Arial" panose="020B0604020202020204" pitchFamily="34" charset="0"/>
              </a:rPr>
              <a:t>‘$’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και </a:t>
            </a:r>
            <a:r>
              <a:rPr lang="el-GR" altLang="el-GR" sz="2400" dirty="0">
                <a:solidFill>
                  <a:srgbClr val="00B050"/>
                </a:solidFill>
                <a:latin typeface="Arial" panose="020B0604020202020204" pitchFamily="34" charset="0"/>
              </a:rPr>
              <a:t>‘_’ </a:t>
            </a:r>
            <a:r>
              <a:rPr lang="el-GR" altLang="el-GR" sz="1600" dirty="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 dirty="0">
                <a:solidFill>
                  <a:srgbClr val="FF66FF"/>
                </a:solidFill>
                <a:latin typeface="Arial" panose="020B0604020202020204" pitchFamily="34" charset="0"/>
              </a:rPr>
              <a:t>underscore</a:t>
            </a:r>
            <a:r>
              <a:rPr lang="el-GR" altLang="el-GR" sz="1600" dirty="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endParaRPr lang="el-GR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</a:pP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δεν αρχίζει από ψηφίο</a:t>
            </a: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876800" y="1676400"/>
            <a:ext cx="3810000" cy="119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b="1" i="1" dirty="0">
                <a:solidFill>
                  <a:srgbClr val="0070C0"/>
                </a:solidFill>
                <a:latin typeface="Times" panose="02020603050405020304" pitchFamily="18" charset="0"/>
              </a:rPr>
              <a:t>Σύμβαση</a:t>
            </a:r>
            <a:r>
              <a:rPr lang="el-GR" altLang="el-GR" sz="2400" i="1" dirty="0">
                <a:solidFill>
                  <a:srgbClr val="0070C0"/>
                </a:solidFill>
                <a:latin typeface="Times" panose="02020603050405020304" pitchFamily="18" charset="0"/>
              </a:rPr>
              <a:t>: </a:t>
            </a:r>
            <a:r>
              <a:rPr lang="el-GR" altLang="el-GR" sz="2400" i="1" dirty="0">
                <a:solidFill>
                  <a:schemeClr val="tx2"/>
                </a:solidFill>
                <a:latin typeface="Times" panose="02020603050405020304" pitchFamily="18" charset="0"/>
              </a:rPr>
              <a:t>τα ονόματα των κλάσεων αρχίζουν από </a:t>
            </a:r>
            <a:r>
              <a:rPr lang="el-GR" altLang="el-GR" sz="2400" i="1" dirty="0">
                <a:solidFill>
                  <a:srgbClr val="C00000"/>
                </a:solidFill>
                <a:latin typeface="Times" panose="02020603050405020304" pitchFamily="18" charset="0"/>
              </a:rPr>
              <a:t>κεφαλαίο</a:t>
            </a:r>
            <a:r>
              <a:rPr lang="el-GR" altLang="el-GR" sz="2400" i="1" dirty="0">
                <a:solidFill>
                  <a:schemeClr val="tx2"/>
                </a:solidFill>
                <a:latin typeface="Times" panose="02020603050405020304" pitchFamily="18" charset="0"/>
              </a:rPr>
              <a:t> γράμμα</a:t>
            </a:r>
            <a:endParaRPr lang="en-AU" altLang="el-GR" sz="2400" i="1" dirty="0">
              <a:solidFill>
                <a:schemeClr val="tx2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Προσδιοριστές</a:t>
            </a:r>
            <a:endParaRPr lang="en-AU" altLang="el-GR" sz="360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990600" y="1905000"/>
            <a:ext cx="3132267" cy="356148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u="sng" dirty="0">
                <a:solidFill>
                  <a:srgbClr val="00B050"/>
                </a:solidFill>
                <a:latin typeface="Arial" panose="020B0604020202020204" pitchFamily="34" charset="0"/>
              </a:rPr>
              <a:t>έγκυροι</a:t>
            </a:r>
            <a:r>
              <a:rPr lang="en-AU" altLang="el-GR" sz="2400" u="sng" dirty="0">
                <a:solidFill>
                  <a:srgbClr val="00B050"/>
                </a:solidFill>
                <a:latin typeface="Arial" panose="020B0604020202020204" pitchFamily="34" charset="0"/>
              </a:rPr>
              <a:t>:</a:t>
            </a:r>
            <a:endParaRPr lang="en-AU" altLang="el-GR" sz="2400" dirty="0">
              <a:solidFill>
                <a:srgbClr val="00B050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number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x98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howMany</a:t>
            </a:r>
            <a:endParaRPr lang="en-AU" altLang="el-GR" sz="24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NUMBER_OF_POINTS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$yes$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_$$S_$_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4648200" y="1905000"/>
            <a:ext cx="3581400" cy="35337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u="sng" dirty="0">
                <a:solidFill>
                  <a:srgbClr val="C00000"/>
                </a:solidFill>
                <a:latin typeface="Arial" panose="020B0604020202020204" pitchFamily="34" charset="0"/>
              </a:rPr>
              <a:t>λανθασμένοι</a:t>
            </a:r>
            <a:r>
              <a:rPr lang="en-AU" altLang="el-GR" sz="2400" u="sng" dirty="0">
                <a:solidFill>
                  <a:srgbClr val="C00000"/>
                </a:solidFill>
                <a:latin typeface="Arial" panose="020B0604020202020204" pitchFamily="34" charset="0"/>
              </a:rPr>
              <a:t>:</a:t>
            </a:r>
            <a:endParaRPr lang="en-AU" altLang="el-GR" sz="2400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number of points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99x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birth.year</a:t>
            </a:r>
            <a:endParaRPr lang="en-AU" altLang="el-GR" sz="24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ARRAY-SIZE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ntitled 2">
  <a:themeElements>
    <a:clrScheme name="">
      <a:dk1>
        <a:srgbClr val="474747"/>
      </a:dk1>
      <a:lt1>
        <a:srgbClr val="B3B3B3"/>
      </a:lt1>
      <a:dk2>
        <a:srgbClr val="232323"/>
      </a:dk2>
      <a:lt2>
        <a:srgbClr val="676767"/>
      </a:lt2>
      <a:accent1>
        <a:srgbClr val="B3B3B3"/>
      </a:accent1>
      <a:accent2>
        <a:srgbClr val="919191"/>
      </a:accent2>
      <a:accent3>
        <a:srgbClr val="D6D6D6"/>
      </a:accent3>
      <a:accent4>
        <a:srgbClr val="3B3B3B"/>
      </a:accent4>
      <a:accent5>
        <a:srgbClr val="D6D6D6"/>
      </a:accent5>
      <a:accent6>
        <a:srgbClr val="838383"/>
      </a:accent6>
      <a:hlink>
        <a:srgbClr val="CECECE"/>
      </a:hlink>
      <a:folHlink>
        <a:srgbClr val="A3A3A3"/>
      </a:folHlink>
    </a:clrScheme>
    <a:fontScheme name="untitled 2">
      <a:majorFont>
        <a:latin typeface="Arial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untitled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Madsen G4:Microsoft Office:Microsoft PowerPoint 4:Templates:B&amp;W Overheads:pastelb.ppt - Pastel</Template>
  <TotalTime>3990</TotalTime>
  <Pages>43</Pages>
  <Words>1610</Words>
  <Application>Microsoft Office PowerPoint</Application>
  <PresentationFormat>Προβολή στην οθόνη (4:3)</PresentationFormat>
  <Paragraphs>400</Paragraphs>
  <Slides>34</Slides>
  <Notes>5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34</vt:i4>
      </vt:variant>
    </vt:vector>
  </HeadingPairs>
  <TitlesOfParts>
    <vt:vector size="42" baseType="lpstr">
      <vt:lpstr>Arial</vt:lpstr>
      <vt:lpstr>Courier New</vt:lpstr>
      <vt:lpstr>Geneva</vt:lpstr>
      <vt:lpstr>Helvetica</vt:lpstr>
      <vt:lpstr>Monotype Sorts</vt:lpstr>
      <vt:lpstr>Times</vt:lpstr>
      <vt:lpstr>untitled 2</vt:lpstr>
      <vt:lpstr>MS_ClipArt_Gallery</vt:lpstr>
      <vt:lpstr>Παρουσίαση του PowerPoint</vt:lpstr>
      <vt:lpstr>Ανασκόπηση</vt:lpstr>
      <vt:lpstr>Ανασκόπηση: Αντικείμενα</vt:lpstr>
      <vt:lpstr>Ανασκόπηση: Μέθοδοι</vt:lpstr>
      <vt:lpstr>Ανασκόπηση: Κλάσεις</vt:lpstr>
      <vt:lpstr>Η ανατομία μίας κλάσης</vt:lpstr>
      <vt:lpstr>Μια κλάση</vt:lpstr>
      <vt:lpstr>Το όνομα της κλάσης </vt:lpstr>
      <vt:lpstr>Προσδιοριστές</vt:lpstr>
      <vt:lpstr>Πεδία </vt:lpstr>
      <vt:lpstr>Πεδία: ένα παράδειγμα </vt:lpstr>
      <vt:lpstr>Μέθοδοι</vt:lpstr>
      <vt:lpstr>Μέθοδοι : ένα παράδειγμα</vt:lpstr>
      <vt:lpstr>Επίδειξη: ανάπτυξη μια κλάσης</vt:lpstr>
      <vt:lpstr>Κατασκευαστές (Constructors)</vt:lpstr>
      <vt:lpstr>Ονόματα πεδίων </vt:lpstr>
      <vt:lpstr>Μέθοδοι</vt:lpstr>
      <vt:lpstr>Ο τύπος-αποτελέσματος της μεθόδου</vt:lpstr>
      <vt:lpstr>Παράμετροι</vt:lpstr>
      <vt:lpstr>Το σώμα της μεθόδου</vt:lpstr>
      <vt:lpstr>Εντολές (statements) </vt:lpstr>
      <vt:lpstr>Καταχώρηση</vt:lpstr>
      <vt:lpstr>Η εντολή “return”</vt:lpstr>
      <vt:lpstr>Τελεστές (Operators)</vt:lpstr>
      <vt:lpstr>Κατηγορίες μεθόδων</vt:lpstr>
      <vt:lpstr>Κατασκευαστές (Constructors)</vt:lpstr>
      <vt:lpstr>Μέθοδοι προσπέλασης (Accessors)</vt:lpstr>
      <vt:lpstr>Μέθοδοι μετάλλαξης (Mutators)</vt:lpstr>
      <vt:lpstr>Σχόλια (Comments)</vt:lpstr>
      <vt:lpstr>Διαμόρφωση (Style)</vt:lpstr>
      <vt:lpstr>Οι υπολογιστές και οι χρήστες τους </vt:lpstr>
      <vt:lpstr>Το ερώτημα:</vt:lpstr>
      <vt:lpstr>Μεταγλώττιση (Compilation)</vt:lpstr>
      <vt:lpstr>Ιδεατός υπολογιστής (Virtual machine)</vt:lpstr>
    </vt:vector>
  </TitlesOfParts>
  <Company>National Technical University of Athens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στον Προγραμματισμό</dc:title>
  <dc:subject>Lecture slides</dc:subject>
  <dc:creator>Αντώνιος Συμβώνης</dc:creator>
  <cp:keywords/>
  <dc:description>Translated from the lecture notes of _x000d_
Michael Kölling, Monash University</dc:description>
  <cp:lastModifiedBy>Chrysanthi Raftopoulou</cp:lastModifiedBy>
  <cp:revision>190</cp:revision>
  <cp:lastPrinted>2018-10-19T19:31:05Z</cp:lastPrinted>
  <dcterms:created xsi:type="dcterms:W3CDTF">1996-04-15T15:18:02Z</dcterms:created>
  <dcterms:modified xsi:type="dcterms:W3CDTF">2022-10-11T12:49:08Z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eek">
    <vt:lpwstr>2</vt:lpwstr>
  </property>
</Properties>
</file>